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FFF6_86248B9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FFFF8A7_93DDB473.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50_FE0FEED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147481781" r:id="rId2"/>
    <p:sldId id="266" r:id="rId3"/>
    <p:sldId id="256" r:id="rId4"/>
    <p:sldId id="269" r:id="rId5"/>
    <p:sldId id="2147483647" r:id="rId6"/>
    <p:sldId id="274" r:id="rId7"/>
    <p:sldId id="2147481619" r:id="rId8"/>
    <p:sldId id="320" r:id="rId9"/>
    <p:sldId id="299" r:id="rId10"/>
    <p:sldId id="306" r:id="rId11"/>
    <p:sldId id="2147483613" r:id="rId12"/>
    <p:sldId id="307" r:id="rId13"/>
    <p:sldId id="318" r:id="rId14"/>
    <p:sldId id="319" r:id="rId15"/>
    <p:sldId id="293" r:id="rId16"/>
    <p:sldId id="321" r:id="rId17"/>
    <p:sldId id="322" r:id="rId18"/>
    <p:sldId id="276" r:id="rId19"/>
    <p:sldId id="316" r:id="rId20"/>
    <p:sldId id="323" r:id="rId21"/>
    <p:sldId id="324" r:id="rId22"/>
    <p:sldId id="327" r:id="rId23"/>
    <p:sldId id="326" r:id="rId24"/>
    <p:sldId id="257" r:id="rId25"/>
    <p:sldId id="329" r:id="rId26"/>
    <p:sldId id="332" r:id="rId27"/>
    <p:sldId id="333" r:id="rId28"/>
    <p:sldId id="371" r:id="rId29"/>
    <p:sldId id="370" r:id="rId30"/>
    <p:sldId id="372" r:id="rId31"/>
    <p:sldId id="373" r:id="rId32"/>
    <p:sldId id="2147483638" r:id="rId33"/>
    <p:sldId id="334" r:id="rId34"/>
    <p:sldId id="2147481763" r:id="rId35"/>
    <p:sldId id="2147481764" r:id="rId36"/>
    <p:sldId id="268" r:id="rId37"/>
    <p:sldId id="2147483636" r:id="rId38"/>
    <p:sldId id="261" r:id="rId39"/>
    <p:sldId id="263" r:id="rId40"/>
    <p:sldId id="262" r:id="rId41"/>
    <p:sldId id="2147481765" r:id="rId42"/>
    <p:sldId id="265" r:id="rId43"/>
    <p:sldId id="2076137842" r:id="rId44"/>
    <p:sldId id="267" r:id="rId45"/>
    <p:sldId id="2147468817" r:id="rId46"/>
    <p:sldId id="2147468777" r:id="rId47"/>
    <p:sldId id="2076137844" r:id="rId48"/>
    <p:sldId id="2076137847" r:id="rId49"/>
    <p:sldId id="2147481767" r:id="rId50"/>
    <p:sldId id="2147481769" r:id="rId51"/>
    <p:sldId id="33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3B904F14-CCDB-8B5F-8477-A816CB4A6D2F}" name="Sander van de Velde" initials="SV" userId="S::sander.vandevelde_alten.nl#ext#@microsoft.onmicrosoft.com::4e1eca90-9ab5-4e88-b860-95dc992e1569" providerId="AD"/>
  <p188:author id="{50B64F41-A3B6-DFFF-471F-BCDBEC678237}" name="Yael Schuster-Davidi" initials="YS" userId="S::yaschust@microsoft.com::cac0657f-5f40-417d-8f9d-64073a0902b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C8169-7274-48A0-A102-91C81B417B90}" v="1" dt="2025-09-23T07:24:50.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ana Becher" userId="1fb6602f-c948-4481-a576-f8cfd597144d" providerId="ADAL" clId="{397C5876-DE96-4FB5-B0B0-6FEB8FA92D09}"/>
    <pc:docChg chg="custSel addSld modSld">
      <pc:chgData name="Luoana Becher" userId="1fb6602f-c948-4481-a576-f8cfd597144d" providerId="ADAL" clId="{397C5876-DE96-4FB5-B0B0-6FEB8FA92D09}" dt="2025-09-23T07:24:51.149" v="3" actId="27636"/>
      <pc:docMkLst>
        <pc:docMk/>
      </pc:docMkLst>
      <pc:sldChg chg="add">
        <pc:chgData name="Luoana Becher" userId="1fb6602f-c948-4481-a576-f8cfd597144d" providerId="ADAL" clId="{397C5876-DE96-4FB5-B0B0-6FEB8FA92D09}" dt="2025-09-23T07:24:50.344" v="0"/>
        <pc:sldMkLst>
          <pc:docMk/>
          <pc:sldMk cId="816579625" sldId="256"/>
        </pc:sldMkLst>
      </pc:sldChg>
      <pc:sldChg chg="modSp add mod modTransition">
        <pc:chgData name="Luoana Becher" userId="1fb6602f-c948-4481-a576-f8cfd597144d" providerId="ADAL" clId="{397C5876-DE96-4FB5-B0B0-6FEB8FA92D09}" dt="2025-09-23T07:24:51.068" v="1" actId="27636"/>
        <pc:sldMkLst>
          <pc:docMk/>
          <pc:sldMk cId="1270098315" sldId="257"/>
        </pc:sldMkLst>
        <pc:spChg chg="mod">
          <ac:chgData name="Luoana Becher" userId="1fb6602f-c948-4481-a576-f8cfd597144d" providerId="ADAL" clId="{397C5876-DE96-4FB5-B0B0-6FEB8FA92D09}" dt="2025-09-23T07:24:51.068" v="1" actId="27636"/>
          <ac:spMkLst>
            <pc:docMk/>
            <pc:sldMk cId="1270098315" sldId="257"/>
            <ac:spMk id="7" creationId="{EC9F437E-EB6C-8D6D-5D31-6C7CC876C171}"/>
          </ac:spMkLst>
        </pc:spChg>
      </pc:sldChg>
      <pc:sldChg chg="add modTransition">
        <pc:chgData name="Luoana Becher" userId="1fb6602f-c948-4481-a576-f8cfd597144d" providerId="ADAL" clId="{397C5876-DE96-4FB5-B0B0-6FEB8FA92D09}" dt="2025-09-23T07:24:50.344" v="0"/>
        <pc:sldMkLst>
          <pc:docMk/>
          <pc:sldMk cId="2274565685" sldId="261"/>
        </pc:sldMkLst>
      </pc:sldChg>
      <pc:sldChg chg="modSp add mod modTransition">
        <pc:chgData name="Luoana Becher" userId="1fb6602f-c948-4481-a576-f8cfd597144d" providerId="ADAL" clId="{397C5876-DE96-4FB5-B0B0-6FEB8FA92D09}" dt="2025-09-23T07:24:51.149" v="3" actId="27636"/>
        <pc:sldMkLst>
          <pc:docMk/>
          <pc:sldMk cId="3508406329" sldId="262"/>
        </pc:sldMkLst>
        <pc:spChg chg="mod">
          <ac:chgData name="Luoana Becher" userId="1fb6602f-c948-4481-a576-f8cfd597144d" providerId="ADAL" clId="{397C5876-DE96-4FB5-B0B0-6FEB8FA92D09}" dt="2025-09-23T07:24:51.149" v="3" actId="27636"/>
          <ac:spMkLst>
            <pc:docMk/>
            <pc:sldMk cId="3508406329" sldId="262"/>
            <ac:spMk id="52" creationId="{9B55AB76-1278-38B3-0FF9-B003B7A0BBAC}"/>
          </ac:spMkLst>
        </pc:spChg>
      </pc:sldChg>
      <pc:sldChg chg="add setBg">
        <pc:chgData name="Luoana Becher" userId="1fb6602f-c948-4481-a576-f8cfd597144d" providerId="ADAL" clId="{397C5876-DE96-4FB5-B0B0-6FEB8FA92D09}" dt="2025-09-23T07:24:50.344" v="0"/>
        <pc:sldMkLst>
          <pc:docMk/>
          <pc:sldMk cId="454446434" sldId="263"/>
        </pc:sldMkLst>
      </pc:sldChg>
      <pc:sldChg chg="add modTransition">
        <pc:chgData name="Luoana Becher" userId="1fb6602f-c948-4481-a576-f8cfd597144d" providerId="ADAL" clId="{397C5876-DE96-4FB5-B0B0-6FEB8FA92D09}" dt="2025-09-23T07:24:50.344" v="0"/>
        <pc:sldMkLst>
          <pc:docMk/>
          <pc:sldMk cId="2189048707" sldId="265"/>
        </pc:sldMkLst>
      </pc:sldChg>
      <pc:sldChg chg="add">
        <pc:chgData name="Luoana Becher" userId="1fb6602f-c948-4481-a576-f8cfd597144d" providerId="ADAL" clId="{397C5876-DE96-4FB5-B0B0-6FEB8FA92D09}" dt="2025-09-23T07:24:50.344" v="0"/>
        <pc:sldMkLst>
          <pc:docMk/>
          <pc:sldMk cId="1312777558" sldId="266"/>
        </pc:sldMkLst>
      </pc:sldChg>
      <pc:sldChg chg="add modTransition">
        <pc:chgData name="Luoana Becher" userId="1fb6602f-c948-4481-a576-f8cfd597144d" providerId="ADAL" clId="{397C5876-DE96-4FB5-B0B0-6FEB8FA92D09}" dt="2025-09-23T07:24:50.344" v="0"/>
        <pc:sldMkLst>
          <pc:docMk/>
          <pc:sldMk cId="4120203554" sldId="267"/>
        </pc:sldMkLst>
      </pc:sldChg>
      <pc:sldChg chg="add modTransition">
        <pc:chgData name="Luoana Becher" userId="1fb6602f-c948-4481-a576-f8cfd597144d" providerId="ADAL" clId="{397C5876-DE96-4FB5-B0B0-6FEB8FA92D09}" dt="2025-09-23T07:24:50.344" v="0"/>
        <pc:sldMkLst>
          <pc:docMk/>
          <pc:sldMk cId="209223373" sldId="268"/>
        </pc:sldMkLst>
      </pc:sldChg>
      <pc:sldChg chg="add">
        <pc:chgData name="Luoana Becher" userId="1fb6602f-c948-4481-a576-f8cfd597144d" providerId="ADAL" clId="{397C5876-DE96-4FB5-B0B0-6FEB8FA92D09}" dt="2025-09-23T07:24:50.344" v="0"/>
        <pc:sldMkLst>
          <pc:docMk/>
          <pc:sldMk cId="2301214641" sldId="269"/>
        </pc:sldMkLst>
      </pc:sldChg>
      <pc:sldChg chg="add">
        <pc:chgData name="Luoana Becher" userId="1fb6602f-c948-4481-a576-f8cfd597144d" providerId="ADAL" clId="{397C5876-DE96-4FB5-B0B0-6FEB8FA92D09}" dt="2025-09-23T07:24:50.344" v="0"/>
        <pc:sldMkLst>
          <pc:docMk/>
          <pc:sldMk cId="4037786584" sldId="274"/>
        </pc:sldMkLst>
      </pc:sldChg>
      <pc:sldChg chg="add">
        <pc:chgData name="Luoana Becher" userId="1fb6602f-c948-4481-a576-f8cfd597144d" providerId="ADAL" clId="{397C5876-DE96-4FB5-B0B0-6FEB8FA92D09}" dt="2025-09-23T07:24:50.344" v="0"/>
        <pc:sldMkLst>
          <pc:docMk/>
          <pc:sldMk cId="2990460115" sldId="276"/>
        </pc:sldMkLst>
      </pc:sldChg>
      <pc:sldChg chg="add">
        <pc:chgData name="Luoana Becher" userId="1fb6602f-c948-4481-a576-f8cfd597144d" providerId="ADAL" clId="{397C5876-DE96-4FB5-B0B0-6FEB8FA92D09}" dt="2025-09-23T07:24:50.344" v="0"/>
        <pc:sldMkLst>
          <pc:docMk/>
          <pc:sldMk cId="2478656157" sldId="293"/>
        </pc:sldMkLst>
      </pc:sldChg>
      <pc:sldChg chg="add">
        <pc:chgData name="Luoana Becher" userId="1fb6602f-c948-4481-a576-f8cfd597144d" providerId="ADAL" clId="{397C5876-DE96-4FB5-B0B0-6FEB8FA92D09}" dt="2025-09-23T07:24:50.344" v="0"/>
        <pc:sldMkLst>
          <pc:docMk/>
          <pc:sldMk cId="2077198575" sldId="299"/>
        </pc:sldMkLst>
      </pc:sldChg>
      <pc:sldChg chg="add">
        <pc:chgData name="Luoana Becher" userId="1fb6602f-c948-4481-a576-f8cfd597144d" providerId="ADAL" clId="{397C5876-DE96-4FB5-B0B0-6FEB8FA92D09}" dt="2025-09-23T07:24:50.344" v="0"/>
        <pc:sldMkLst>
          <pc:docMk/>
          <pc:sldMk cId="963522010" sldId="306"/>
        </pc:sldMkLst>
      </pc:sldChg>
      <pc:sldChg chg="add">
        <pc:chgData name="Luoana Becher" userId="1fb6602f-c948-4481-a576-f8cfd597144d" providerId="ADAL" clId="{397C5876-DE96-4FB5-B0B0-6FEB8FA92D09}" dt="2025-09-23T07:24:50.344" v="0"/>
        <pc:sldMkLst>
          <pc:docMk/>
          <pc:sldMk cId="1346886855" sldId="307"/>
        </pc:sldMkLst>
      </pc:sldChg>
      <pc:sldChg chg="add">
        <pc:chgData name="Luoana Becher" userId="1fb6602f-c948-4481-a576-f8cfd597144d" providerId="ADAL" clId="{397C5876-DE96-4FB5-B0B0-6FEB8FA92D09}" dt="2025-09-23T07:24:50.344" v="0"/>
        <pc:sldMkLst>
          <pc:docMk/>
          <pc:sldMk cId="501784309" sldId="316"/>
        </pc:sldMkLst>
      </pc:sldChg>
      <pc:sldChg chg="add">
        <pc:chgData name="Luoana Becher" userId="1fb6602f-c948-4481-a576-f8cfd597144d" providerId="ADAL" clId="{397C5876-DE96-4FB5-B0B0-6FEB8FA92D09}" dt="2025-09-23T07:24:50.344" v="0"/>
        <pc:sldMkLst>
          <pc:docMk/>
          <pc:sldMk cId="305564884" sldId="318"/>
        </pc:sldMkLst>
      </pc:sldChg>
      <pc:sldChg chg="add">
        <pc:chgData name="Luoana Becher" userId="1fb6602f-c948-4481-a576-f8cfd597144d" providerId="ADAL" clId="{397C5876-DE96-4FB5-B0B0-6FEB8FA92D09}" dt="2025-09-23T07:24:50.344" v="0"/>
        <pc:sldMkLst>
          <pc:docMk/>
          <pc:sldMk cId="1468476325" sldId="319"/>
        </pc:sldMkLst>
      </pc:sldChg>
      <pc:sldChg chg="add">
        <pc:chgData name="Luoana Becher" userId="1fb6602f-c948-4481-a576-f8cfd597144d" providerId="ADAL" clId="{397C5876-DE96-4FB5-B0B0-6FEB8FA92D09}" dt="2025-09-23T07:24:50.344" v="0"/>
        <pc:sldMkLst>
          <pc:docMk/>
          <pc:sldMk cId="2318085132" sldId="320"/>
        </pc:sldMkLst>
      </pc:sldChg>
      <pc:sldChg chg="add">
        <pc:chgData name="Luoana Becher" userId="1fb6602f-c948-4481-a576-f8cfd597144d" providerId="ADAL" clId="{397C5876-DE96-4FB5-B0B0-6FEB8FA92D09}" dt="2025-09-23T07:24:50.344" v="0"/>
        <pc:sldMkLst>
          <pc:docMk/>
          <pc:sldMk cId="1285010207" sldId="321"/>
        </pc:sldMkLst>
      </pc:sldChg>
      <pc:sldChg chg="add">
        <pc:chgData name="Luoana Becher" userId="1fb6602f-c948-4481-a576-f8cfd597144d" providerId="ADAL" clId="{397C5876-DE96-4FB5-B0B0-6FEB8FA92D09}" dt="2025-09-23T07:24:50.344" v="0"/>
        <pc:sldMkLst>
          <pc:docMk/>
          <pc:sldMk cId="1446429744" sldId="322"/>
        </pc:sldMkLst>
      </pc:sldChg>
      <pc:sldChg chg="add">
        <pc:chgData name="Luoana Becher" userId="1fb6602f-c948-4481-a576-f8cfd597144d" providerId="ADAL" clId="{397C5876-DE96-4FB5-B0B0-6FEB8FA92D09}" dt="2025-09-23T07:24:50.344" v="0"/>
        <pc:sldMkLst>
          <pc:docMk/>
          <pc:sldMk cId="3011840177" sldId="323"/>
        </pc:sldMkLst>
      </pc:sldChg>
      <pc:sldChg chg="add">
        <pc:chgData name="Luoana Becher" userId="1fb6602f-c948-4481-a576-f8cfd597144d" providerId="ADAL" clId="{397C5876-DE96-4FB5-B0B0-6FEB8FA92D09}" dt="2025-09-23T07:24:50.344" v="0"/>
        <pc:sldMkLst>
          <pc:docMk/>
          <pc:sldMk cId="3846916568" sldId="324"/>
        </pc:sldMkLst>
      </pc:sldChg>
      <pc:sldChg chg="add">
        <pc:chgData name="Luoana Becher" userId="1fb6602f-c948-4481-a576-f8cfd597144d" providerId="ADAL" clId="{397C5876-DE96-4FB5-B0B0-6FEB8FA92D09}" dt="2025-09-23T07:24:50.344" v="0"/>
        <pc:sldMkLst>
          <pc:docMk/>
          <pc:sldMk cId="814126780" sldId="326"/>
        </pc:sldMkLst>
      </pc:sldChg>
      <pc:sldChg chg="add modTransition">
        <pc:chgData name="Luoana Becher" userId="1fb6602f-c948-4481-a576-f8cfd597144d" providerId="ADAL" clId="{397C5876-DE96-4FB5-B0B0-6FEB8FA92D09}" dt="2025-09-23T07:24:50.344" v="0"/>
        <pc:sldMkLst>
          <pc:docMk/>
          <pc:sldMk cId="2175189233" sldId="327"/>
        </pc:sldMkLst>
      </pc:sldChg>
      <pc:sldChg chg="add modTransition">
        <pc:chgData name="Luoana Becher" userId="1fb6602f-c948-4481-a576-f8cfd597144d" providerId="ADAL" clId="{397C5876-DE96-4FB5-B0B0-6FEB8FA92D09}" dt="2025-09-23T07:24:50.344" v="0"/>
        <pc:sldMkLst>
          <pc:docMk/>
          <pc:sldMk cId="2290478123" sldId="329"/>
        </pc:sldMkLst>
      </pc:sldChg>
      <pc:sldChg chg="add modTransition">
        <pc:chgData name="Luoana Becher" userId="1fb6602f-c948-4481-a576-f8cfd597144d" providerId="ADAL" clId="{397C5876-DE96-4FB5-B0B0-6FEB8FA92D09}" dt="2025-09-23T07:24:50.344" v="0"/>
        <pc:sldMkLst>
          <pc:docMk/>
          <pc:sldMk cId="2321473664" sldId="332"/>
        </pc:sldMkLst>
      </pc:sldChg>
      <pc:sldChg chg="add modTransition">
        <pc:chgData name="Luoana Becher" userId="1fb6602f-c948-4481-a576-f8cfd597144d" providerId="ADAL" clId="{397C5876-DE96-4FB5-B0B0-6FEB8FA92D09}" dt="2025-09-23T07:24:50.344" v="0"/>
        <pc:sldMkLst>
          <pc:docMk/>
          <pc:sldMk cId="4050915095" sldId="333"/>
        </pc:sldMkLst>
      </pc:sldChg>
      <pc:sldChg chg="add">
        <pc:chgData name="Luoana Becher" userId="1fb6602f-c948-4481-a576-f8cfd597144d" providerId="ADAL" clId="{397C5876-DE96-4FB5-B0B0-6FEB8FA92D09}" dt="2025-09-23T07:24:50.344" v="0"/>
        <pc:sldMkLst>
          <pc:docMk/>
          <pc:sldMk cId="3118511971" sldId="334"/>
        </pc:sldMkLst>
      </pc:sldChg>
      <pc:sldChg chg="add modTransition">
        <pc:chgData name="Luoana Becher" userId="1fb6602f-c948-4481-a576-f8cfd597144d" providerId="ADAL" clId="{397C5876-DE96-4FB5-B0B0-6FEB8FA92D09}" dt="2025-09-23T07:24:50.344" v="0"/>
        <pc:sldMkLst>
          <pc:docMk/>
          <pc:sldMk cId="4262457050" sldId="336"/>
        </pc:sldMkLst>
      </pc:sldChg>
      <pc:sldChg chg="add modTransition">
        <pc:chgData name="Luoana Becher" userId="1fb6602f-c948-4481-a576-f8cfd597144d" providerId="ADAL" clId="{397C5876-DE96-4FB5-B0B0-6FEB8FA92D09}" dt="2025-09-23T07:24:50.344" v="0"/>
        <pc:sldMkLst>
          <pc:docMk/>
          <pc:sldMk cId="1985190276" sldId="370"/>
        </pc:sldMkLst>
      </pc:sldChg>
      <pc:sldChg chg="add modTransition">
        <pc:chgData name="Luoana Becher" userId="1fb6602f-c948-4481-a576-f8cfd597144d" providerId="ADAL" clId="{397C5876-DE96-4FB5-B0B0-6FEB8FA92D09}" dt="2025-09-23T07:24:50.344" v="0"/>
        <pc:sldMkLst>
          <pc:docMk/>
          <pc:sldMk cId="1956982669" sldId="371"/>
        </pc:sldMkLst>
      </pc:sldChg>
      <pc:sldChg chg="modSp add mod modTransition">
        <pc:chgData name="Luoana Becher" userId="1fb6602f-c948-4481-a576-f8cfd597144d" providerId="ADAL" clId="{397C5876-DE96-4FB5-B0B0-6FEB8FA92D09}" dt="2025-09-23T07:24:51.109" v="2" actId="27636"/>
        <pc:sldMkLst>
          <pc:docMk/>
          <pc:sldMk cId="2308398172" sldId="372"/>
        </pc:sldMkLst>
        <pc:spChg chg="mod">
          <ac:chgData name="Luoana Becher" userId="1fb6602f-c948-4481-a576-f8cfd597144d" providerId="ADAL" clId="{397C5876-DE96-4FB5-B0B0-6FEB8FA92D09}" dt="2025-09-23T07:24:51.109" v="2" actId="27636"/>
          <ac:spMkLst>
            <pc:docMk/>
            <pc:sldMk cId="2308398172" sldId="372"/>
            <ac:spMk id="6" creationId="{B7D67E12-C934-EA73-2FBA-676F13096364}"/>
          </ac:spMkLst>
        </pc:spChg>
      </pc:sldChg>
      <pc:sldChg chg="add">
        <pc:chgData name="Luoana Becher" userId="1fb6602f-c948-4481-a576-f8cfd597144d" providerId="ADAL" clId="{397C5876-DE96-4FB5-B0B0-6FEB8FA92D09}" dt="2025-09-23T07:24:50.344" v="0"/>
        <pc:sldMkLst>
          <pc:docMk/>
          <pc:sldMk cId="1177251504" sldId="373"/>
        </pc:sldMkLst>
      </pc:sldChg>
      <pc:sldChg chg="add modTransition">
        <pc:chgData name="Luoana Becher" userId="1fb6602f-c948-4481-a576-f8cfd597144d" providerId="ADAL" clId="{397C5876-DE96-4FB5-B0B0-6FEB8FA92D09}" dt="2025-09-23T07:24:50.344" v="0"/>
        <pc:sldMkLst>
          <pc:docMk/>
          <pc:sldMk cId="980089069" sldId="2076137842"/>
        </pc:sldMkLst>
      </pc:sldChg>
      <pc:sldChg chg="add modTransition">
        <pc:chgData name="Luoana Becher" userId="1fb6602f-c948-4481-a576-f8cfd597144d" providerId="ADAL" clId="{397C5876-DE96-4FB5-B0B0-6FEB8FA92D09}" dt="2025-09-23T07:24:50.344" v="0"/>
        <pc:sldMkLst>
          <pc:docMk/>
          <pc:sldMk cId="314386068" sldId="2076137844"/>
        </pc:sldMkLst>
      </pc:sldChg>
      <pc:sldChg chg="add modTransition">
        <pc:chgData name="Luoana Becher" userId="1fb6602f-c948-4481-a576-f8cfd597144d" providerId="ADAL" clId="{397C5876-DE96-4FB5-B0B0-6FEB8FA92D09}" dt="2025-09-23T07:24:50.344" v="0"/>
        <pc:sldMkLst>
          <pc:docMk/>
          <pc:sldMk cId="2258391045" sldId="2076137847"/>
        </pc:sldMkLst>
      </pc:sldChg>
      <pc:sldChg chg="add modTransition">
        <pc:chgData name="Luoana Becher" userId="1fb6602f-c948-4481-a576-f8cfd597144d" providerId="ADAL" clId="{397C5876-DE96-4FB5-B0B0-6FEB8FA92D09}" dt="2025-09-23T07:24:50.344" v="0"/>
        <pc:sldMkLst>
          <pc:docMk/>
          <pc:sldMk cId="3143750236" sldId="2147468777"/>
        </pc:sldMkLst>
      </pc:sldChg>
      <pc:sldChg chg="add modTransition">
        <pc:chgData name="Luoana Becher" userId="1fb6602f-c948-4481-a576-f8cfd597144d" providerId="ADAL" clId="{397C5876-DE96-4FB5-B0B0-6FEB8FA92D09}" dt="2025-09-23T07:24:50.344" v="0"/>
        <pc:sldMkLst>
          <pc:docMk/>
          <pc:sldMk cId="4021681215" sldId="2147468817"/>
        </pc:sldMkLst>
      </pc:sldChg>
      <pc:sldChg chg="add">
        <pc:chgData name="Luoana Becher" userId="1fb6602f-c948-4481-a576-f8cfd597144d" providerId="ADAL" clId="{397C5876-DE96-4FB5-B0B0-6FEB8FA92D09}" dt="2025-09-23T07:24:50.344" v="0"/>
        <pc:sldMkLst>
          <pc:docMk/>
          <pc:sldMk cId="67593320" sldId="2147481619"/>
        </pc:sldMkLst>
      </pc:sldChg>
      <pc:sldChg chg="add">
        <pc:chgData name="Luoana Becher" userId="1fb6602f-c948-4481-a576-f8cfd597144d" providerId="ADAL" clId="{397C5876-DE96-4FB5-B0B0-6FEB8FA92D09}" dt="2025-09-23T07:24:50.344" v="0"/>
        <pc:sldMkLst>
          <pc:docMk/>
          <pc:sldMk cId="4104752934" sldId="2147481763"/>
        </pc:sldMkLst>
      </pc:sldChg>
      <pc:sldChg chg="add modTransition">
        <pc:chgData name="Luoana Becher" userId="1fb6602f-c948-4481-a576-f8cfd597144d" providerId="ADAL" clId="{397C5876-DE96-4FB5-B0B0-6FEB8FA92D09}" dt="2025-09-23T07:24:50.344" v="0"/>
        <pc:sldMkLst>
          <pc:docMk/>
          <pc:sldMk cId="3846743237" sldId="2147481764"/>
        </pc:sldMkLst>
      </pc:sldChg>
      <pc:sldChg chg="add modTransition">
        <pc:chgData name="Luoana Becher" userId="1fb6602f-c948-4481-a576-f8cfd597144d" providerId="ADAL" clId="{397C5876-DE96-4FB5-B0B0-6FEB8FA92D09}" dt="2025-09-23T07:24:50.344" v="0"/>
        <pc:sldMkLst>
          <pc:docMk/>
          <pc:sldMk cId="3267629592" sldId="2147481765"/>
        </pc:sldMkLst>
      </pc:sldChg>
      <pc:sldChg chg="add modTransition">
        <pc:chgData name="Luoana Becher" userId="1fb6602f-c948-4481-a576-f8cfd597144d" providerId="ADAL" clId="{397C5876-DE96-4FB5-B0B0-6FEB8FA92D09}" dt="2025-09-23T07:24:50.344" v="0"/>
        <pc:sldMkLst>
          <pc:docMk/>
          <pc:sldMk cId="2480780403" sldId="2147481767"/>
        </pc:sldMkLst>
      </pc:sldChg>
      <pc:sldChg chg="add modTransition">
        <pc:chgData name="Luoana Becher" userId="1fb6602f-c948-4481-a576-f8cfd597144d" providerId="ADAL" clId="{397C5876-DE96-4FB5-B0B0-6FEB8FA92D09}" dt="2025-09-23T07:24:50.344" v="0"/>
        <pc:sldMkLst>
          <pc:docMk/>
          <pc:sldMk cId="3443458233" sldId="2147481769"/>
        </pc:sldMkLst>
      </pc:sldChg>
      <pc:sldChg chg="add">
        <pc:chgData name="Luoana Becher" userId="1fb6602f-c948-4481-a576-f8cfd597144d" providerId="ADAL" clId="{397C5876-DE96-4FB5-B0B0-6FEB8FA92D09}" dt="2025-09-23T07:24:50.344" v="0"/>
        <pc:sldMkLst>
          <pc:docMk/>
          <pc:sldMk cId="885133110" sldId="2147481781"/>
        </pc:sldMkLst>
      </pc:sldChg>
      <pc:sldChg chg="add modTransition">
        <pc:chgData name="Luoana Becher" userId="1fb6602f-c948-4481-a576-f8cfd597144d" providerId="ADAL" clId="{397C5876-DE96-4FB5-B0B0-6FEB8FA92D09}" dt="2025-09-23T07:24:50.344" v="0"/>
        <pc:sldMkLst>
          <pc:docMk/>
          <pc:sldMk cId="2961247846" sldId="2147483613"/>
        </pc:sldMkLst>
      </pc:sldChg>
      <pc:sldChg chg="add modTransition">
        <pc:chgData name="Luoana Becher" userId="1fb6602f-c948-4481-a576-f8cfd597144d" providerId="ADAL" clId="{397C5876-DE96-4FB5-B0B0-6FEB8FA92D09}" dt="2025-09-23T07:24:50.344" v="0"/>
        <pc:sldMkLst>
          <pc:docMk/>
          <pc:sldMk cId="1282161485" sldId="2147483636"/>
        </pc:sldMkLst>
      </pc:sldChg>
      <pc:sldChg chg="add modTransition">
        <pc:chgData name="Luoana Becher" userId="1fb6602f-c948-4481-a576-f8cfd597144d" providerId="ADAL" clId="{397C5876-DE96-4FB5-B0B0-6FEB8FA92D09}" dt="2025-09-23T07:24:50.344" v="0"/>
        <pc:sldMkLst>
          <pc:docMk/>
          <pc:sldMk cId="2250541968" sldId="2147483638"/>
        </pc:sldMkLst>
      </pc:sldChg>
      <pc:sldChg chg="add">
        <pc:chgData name="Luoana Becher" userId="1fb6602f-c948-4481-a576-f8cfd597144d" providerId="ADAL" clId="{397C5876-DE96-4FB5-B0B0-6FEB8FA92D09}" dt="2025-09-23T07:24:50.344" v="0"/>
        <pc:sldMkLst>
          <pc:docMk/>
          <pc:sldMk cId="3763623617" sldId="2147483647"/>
        </pc:sldMkLst>
      </pc:sldChg>
    </pc:docChg>
  </pc:docChgLst>
</pc:chgInfo>
</file>

<file path=ppt/comments/modernComment_150_FE0FEEDA.xml><?xml version="1.0" encoding="utf-8"?>
<p188:cmLst xmlns:a="http://schemas.openxmlformats.org/drawingml/2006/main" xmlns:r="http://schemas.openxmlformats.org/officeDocument/2006/relationships" xmlns:p188="http://schemas.microsoft.com/office/powerpoint/2018/8/main">
  <p188:cm id="{5C016F0D-28C1-4EB6-A6FC-C9D22374E442}" authorId="{50B64F41-A3B6-DFFF-471F-BCDBEC678237}" created="2025-06-04T08:34:27.157">
    <ac:deMkLst xmlns:ac="http://schemas.microsoft.com/office/drawing/2013/main/command">
      <pc:docMk xmlns:pc="http://schemas.microsoft.com/office/powerpoint/2013/main/command"/>
      <pc:sldMk xmlns:pc="http://schemas.microsoft.com/office/powerpoint/2013/main/command" cId="4262457050" sldId="336"/>
      <ac:spMk id="45" creationId="{81E2F7D1-1231-FAC8-8877-F30966F01874}"/>
    </ac:deMkLst>
    <p188:txBody>
      <a:bodyPr/>
      <a:lstStyle/>
      <a:p>
        <a:r>
          <a:rPr lang="en-US"/>
          <a:t>I don't think this needs to be in boxes necessarily</a:t>
        </a:r>
      </a:p>
    </p188:txBody>
  </p188:cm>
</p188:cmLst>
</file>

<file path=ppt/comments/modernComment_7FFFF8A7_93DDB473.xml><?xml version="1.0" encoding="utf-8"?>
<p188:cmLst xmlns:a="http://schemas.openxmlformats.org/drawingml/2006/main" xmlns:r="http://schemas.openxmlformats.org/officeDocument/2006/relationships" xmlns:p188="http://schemas.microsoft.com/office/powerpoint/2018/8/main">
  <p188:cm id="{E249B469-6624-40B2-81E0-B8D764681956}" authorId="{50B64F41-A3B6-DFFF-471F-BCDBEC678237}" created="2025-06-04T08:33:29.280">
    <ac:deMkLst xmlns:ac="http://schemas.microsoft.com/office/drawing/2013/main/command">
      <pc:docMk xmlns:pc="http://schemas.microsoft.com/office/powerpoint/2013/main/command"/>
      <pc:sldMk xmlns:pc="http://schemas.microsoft.com/office/powerpoint/2013/main/command" cId="2480780403" sldId="2147481767"/>
      <ac:spMk id="10" creationId="{A1273DC2-FEDC-FF4C-EE82-382A5F49E7CF}"/>
    </ac:deMkLst>
    <p188:txBody>
      <a:bodyPr/>
      <a:lstStyle/>
      <a:p>
        <a:r>
          <a:rPr lang="en-US"/>
          <a:t>Fix colors to theme</a:t>
        </a:r>
      </a:p>
    </p188:txBody>
  </p188:cm>
</p188:cmLst>
</file>

<file path=ppt/comments/modernComment_7FFFFFF6_86248B90.xml><?xml version="1.0" encoding="utf-8"?>
<p188:cmLst xmlns:a="http://schemas.openxmlformats.org/drawingml/2006/main" xmlns:r="http://schemas.openxmlformats.org/officeDocument/2006/relationships" xmlns:p188="http://schemas.microsoft.com/office/powerpoint/2018/8/main">
  <p188:cm id="{B96754EE-6FFB-4E0B-BE92-6586C3EDDB8D}" authorId="{3B904F14-CCDB-8B5F-8477-A816CB4A6D2F}" status="resolved" created="2025-09-02T10:36:59.211">
    <pc:sldMkLst xmlns:pc="http://schemas.microsoft.com/office/powerpoint/2013/main/command">
      <pc:docMk/>
      <pc:sldMk cId="2250541968" sldId="2147483638"/>
    </pc:sldMkLst>
    <p188:txBody>
      <a:bodyPr/>
      <a:lstStyle/>
      <a:p>
        <a:r>
          <a:rPr lang="en-US"/>
          <a:t>MQTT can be added as ingest protocol too. Base64 decoding or custom formats should be possible too due to the pro-code SQL transformation</a:t>
        </a:r>
      </a:p>
    </p188:txBody>
  </p188:cm>
  <p188:cm id="{08F89B03-30E2-4070-9E9E-02DBAEB4EEC8}" authorId="{3B904F14-CCDB-8B5F-8477-A816CB4A6D2F}" status="resolved" created="2025-09-02T10:37:14.414">
    <pc:sldMkLst xmlns:pc="http://schemas.microsoft.com/office/powerpoint/2013/main/command">
      <pc:docMk/>
      <pc:sldMk cId="2250541968" sldId="2147483638"/>
    </pc:sldMkLst>
    <p188:txBody>
      <a:bodyPr/>
      <a:lstStyle/>
      <a:p>
        <a:r>
          <a:rPr lang="en-US"/>
          <a:t>Egress could be mentioned too</a:t>
        </a:r>
      </a:p>
    </p188:txBody>
  </p188:cm>
  <p188:cm id="{478D2C55-4D9D-4D1F-91FC-79A320534608}" authorId="{3B904F14-CCDB-8B5F-8477-A816CB4A6D2F}" status="resolved" created="2025-09-02T10:38:08.414">
    <pc:sldMkLst xmlns:pc="http://schemas.microsoft.com/office/powerpoint/2013/main/command">
      <pc:docMk/>
      <pc:sldMk cId="2250541968" sldId="2147483638"/>
    </pc:sldMkLst>
    <p188:txBody>
      <a:bodyPr/>
      <a:lstStyle/>
      <a:p>
        <a:r>
          <a:rPr lang="en-US"/>
          <a:t>How about private network support and managed identities? This was a showstopper in the past: security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89CB0-F29A-46C5-AA9D-DEA20E4800F3}"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89EA9-90B4-41E7-9BA4-237DB176810A}" type="slidenum">
              <a:rPr lang="en-US" smtClean="0"/>
              <a:t>‹#›</a:t>
            </a:fld>
            <a:endParaRPr lang="en-US"/>
          </a:p>
        </p:txBody>
      </p:sp>
    </p:spTree>
    <p:extLst>
      <p:ext uri="{BB962C8B-B14F-4D97-AF65-F5344CB8AC3E}">
        <p14:creationId xmlns:p14="http://schemas.microsoft.com/office/powerpoint/2010/main" val="498301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fabric/real-time-intelligence/event-streams/overview?tabs=enhancedcapabilit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earn.microsoft.com/en-us/fabric/real-time-intelligence/eventhous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icrosoft/fabric-rti-mc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fabric/real-time-intelligence/event-streams/connect-connecots-in-virtual-network-on-premis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US" smtClean="0"/>
              <a:t>1</a:t>
            </a:fld>
            <a:endParaRPr lang="en-US"/>
          </a:p>
        </p:txBody>
      </p:sp>
    </p:spTree>
    <p:extLst>
      <p:ext uri="{BB962C8B-B14F-4D97-AF65-F5344CB8AC3E}">
        <p14:creationId xmlns:p14="http://schemas.microsoft.com/office/powerpoint/2010/main" val="151052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CFCE1-1E3D-57DC-67B4-8474B5374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366BA-9AFF-D910-C4B8-933A2C8D8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B9CDF-D770-431D-3A80-AFAF916D96CC}"/>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B8B0A30D-6865-0BCA-F0BC-B97A7A0162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5657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15205-A6DA-6B39-EF68-B337D5740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797B6-71D1-B520-202C-EF4F4F531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CDC96-76E4-48E0-78B5-7157E5D93E34}"/>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9912B0F8-349E-3FF0-1D5C-D62C5A82E2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0819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DDA43-C9C1-3D6E-D79E-71A82C97FF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2B720-43DB-A6F7-B73F-98BE6C7A1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2CFEA-5372-EACF-6AF4-4A0B1104C080}"/>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BE269F5A-F082-5817-F007-768FB4B47A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448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F5BED-5078-4DF8-69B5-2A91051F4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09131-70EA-2E96-5E6D-2DED1291F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40C3C-DBF5-C73F-CF5A-E6510CFA0957}"/>
              </a:ext>
            </a:extLst>
          </p:cNvPr>
          <p:cNvSpPr>
            <a:spLocks noGrp="1"/>
          </p:cNvSpPr>
          <p:nvPr>
            <p:ph type="body" idx="1"/>
          </p:nvPr>
        </p:nvSpPr>
        <p:spPr/>
        <p:txBody>
          <a:bodyPr/>
          <a:lstStyle/>
          <a:p>
            <a:pPr marL="228600" indent="-228600">
              <a:buAutoNum type="arabicPeriod"/>
            </a:pPr>
            <a:endParaRPr lang="en-US"/>
          </a:p>
        </p:txBody>
      </p:sp>
      <p:sp>
        <p:nvSpPr>
          <p:cNvPr id="4" name="Slide Number Placeholder 3">
            <a:extLst>
              <a:ext uri="{FF2B5EF4-FFF2-40B4-BE49-F238E27FC236}">
                <a16:creationId xmlns:a16="http://schemas.microsoft.com/office/drawing/2014/main" id="{F327177B-A007-E082-82D5-C95B8F5F1E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3185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Share the info as seen on slide</a:t>
            </a:r>
          </a:p>
          <a:p>
            <a:endParaRPr lang="en-Z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9/23/2025 9:24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995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Real-Time hub can serve as a “one-stop shop” for the various data sources you can ingest into Real-Time Intelligence, it is like a catalog where you see all the different connections for RTI in Fabric, where all data streams are exposed together with the tables of </a:t>
            </a:r>
            <a:r>
              <a:rPr lang="en-US" err="1"/>
              <a:t>realtime</a:t>
            </a:r>
            <a:r>
              <a:rPr lang="en-US"/>
              <a:t> data </a:t>
            </a:r>
          </a:p>
          <a:p>
            <a:r>
              <a:rPr lang="en-US"/>
              <a:t>So we can discover what we have in Fabric but also in Azure. That we you are able to see the different azure sources to which you have permission to, no need to ask for connection details. </a:t>
            </a:r>
            <a:endParaRPr lang="en-US">
              <a:ea typeface="Calibri"/>
              <a:cs typeface="Calibri"/>
            </a:endParaRPr>
          </a:p>
          <a:p>
            <a:r>
              <a:rPr lang="en-US"/>
              <a:t>Also, we`ll be able to discover endorsements or information protection classifications, along with alerts.</a:t>
            </a:r>
            <a:endParaRPr lang="en-US">
              <a:ea typeface="Calibri"/>
              <a:cs typeface="Calibri"/>
            </a:endParaRPr>
          </a:p>
          <a:p>
            <a:r>
              <a:rPr lang="en-US"/>
              <a:t>There are multiple types of ingestion that can be done via Real-Time hub</a:t>
            </a:r>
            <a:endParaRPr lang="en-US">
              <a:ea typeface="Calibri"/>
              <a:cs typeface="Calibri"/>
            </a:endParaRPr>
          </a:p>
          <a:p>
            <a:endParaRPr lang="en-US">
              <a:ea typeface="Calibri"/>
              <a:cs typeface="Calibri"/>
            </a:endParaRPr>
          </a:p>
          <a:p>
            <a:r>
              <a:rPr lang="en-US">
                <a:solidFill>
                  <a:srgbClr val="161616"/>
                </a:solidFill>
              </a:rPr>
              <a:t>Schema Registry in Fabric Real-Time Intelligence is a centralized repository for managing and organizing data schemas. This feature provides a structured framework for defining, validating, and evolving schemas used in event-driven architectures, helping you improve data quality and maintain consistency across your real-time workflows.</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2AED1-E2F8-4A79-8292-0891CBACE0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160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Evenstream</a:t>
            </a:r>
            <a:r>
              <a:rPr lang="en-US"/>
              <a:t> lets you bring real-time events into Fabric, transform them, and then route them to various destinations. </a:t>
            </a:r>
            <a:r>
              <a:rPr lang="en-US">
                <a:hlinkClick r:id="rId3"/>
              </a:rPr>
              <a:t>Eventstream</a:t>
            </a:r>
            <a:r>
              <a:rPr lang="en-US"/>
              <a:t> is the foundational component for real-time data ingestion in Microsoft Fabric. It allows users to collect and process data from multiple sources, such as IoT devices, applications, and external event hubs. </a:t>
            </a:r>
          </a:p>
          <a:p>
            <a:endParaRPr lang="en-US"/>
          </a:p>
          <a:p>
            <a:r>
              <a:rPr lang="en-US"/>
              <a:t> </a:t>
            </a:r>
            <a:r>
              <a:rPr lang="en-US">
                <a:hlinkClick r:id="rId4"/>
              </a:rPr>
              <a:t>Eventhouse</a:t>
            </a:r>
            <a:r>
              <a:rPr lang="en-US"/>
              <a:t> is a high-performance, scalable storage solution designed specifically for event-driven data. It provides structured storage optimized for real-time analytics, ensuring that data remains accessible for downstream processing. </a:t>
            </a:r>
            <a:r>
              <a:rPr lang="en-US" err="1"/>
              <a:t>Eventhouse</a:t>
            </a:r>
            <a:r>
              <a:rPr lang="en-US"/>
              <a:t> is optimized for large-scale event storage and retrieval, supports time-series and event-based analytics, and integrates seamlessly with other Fabric components for querying and reporting.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24</a:t>
            </a:fld>
            <a:endParaRPr lang="en-US"/>
          </a:p>
        </p:txBody>
      </p:sp>
    </p:spTree>
    <p:extLst>
      <p:ext uri="{BB962C8B-B14F-4D97-AF65-F5344CB8AC3E}">
        <p14:creationId xmlns:p14="http://schemas.microsoft.com/office/powerpoint/2010/main" val="11710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Fabric </a:t>
            </a:r>
            <a:r>
              <a:rPr lang="en-US" b="1" err="1"/>
              <a:t>Eventstreams</a:t>
            </a:r>
            <a:r>
              <a:rPr lang="en-US" b="1"/>
              <a:t> </a:t>
            </a:r>
            <a:r>
              <a:rPr lang="en-US"/>
              <a:t>offers 20+ built-in connectors for cloud services and generic protocols, supporting rapid delivery. These are pull connectors, pull data inside the </a:t>
            </a:r>
            <a:r>
              <a:rPr lang="en-US" err="1"/>
              <a:t>Eventstream</a:t>
            </a:r>
            <a:r>
              <a:rPr lang="en-US"/>
              <a:t>, and you can start applying transformations. </a:t>
            </a:r>
          </a:p>
          <a:p>
            <a:r>
              <a:rPr lang="en-US" b="1"/>
              <a:t>Fabric Eventhouse </a:t>
            </a:r>
            <a:r>
              <a:rPr lang="en-US"/>
              <a:t>has connectors, tools, integrations that can pull data. There are also some 3rd party apps that push data to the eventhouse and this is possible depending on the different kind of connectors &amp; partners like Cribl, Splunk, Nlog. Some of these connectors use Java or python or .Net or other languages as the underlying SDK.</a:t>
            </a:r>
            <a:endParaRPr lang="en-US">
              <a:solidFill>
                <a:srgbClr val="444444"/>
              </a:solidFill>
            </a:endParaRPr>
          </a:p>
          <a:p>
            <a:r>
              <a:rPr lang="en-US"/>
              <a:t>All of these SDKs are available if you want to publish dta or push messages to Eventhouse</a:t>
            </a:r>
          </a:p>
          <a:p>
            <a:endParaRPr lang="en-US"/>
          </a:p>
          <a:p>
            <a:r>
              <a:rPr lang="en-US" b="1"/>
              <a:t>Open Protocol Support:</a:t>
            </a:r>
            <a:r>
              <a:rPr lang="en-US"/>
              <a:t> Fabric supports open protocols such as Kafka, AMQP, ensuring compatibility with telco-specific ecosystems and industry standards. </a:t>
            </a:r>
            <a:r>
              <a:rPr lang="en-US" err="1"/>
              <a:t>Eventstream</a:t>
            </a:r>
            <a:r>
              <a:rPr lang="en-US"/>
              <a:t> exposes Kafka endpoints, allowing clients to send or receive events directly with a Kafka client. This supports KPN’s approach of terminating protocols directly on Kafka for performance and scalability.</a:t>
            </a:r>
            <a:br>
              <a:rPr lang="en-US">
                <a:cs typeface="+mn-lt"/>
              </a:rPr>
            </a:br>
            <a:r>
              <a:rPr lang="en-US"/>
              <a:t> </a:t>
            </a:r>
            <a:br>
              <a:rPr lang="en-US">
                <a:cs typeface="+mn-lt"/>
              </a:rPr>
            </a:br>
            <a:r>
              <a:rPr lang="en-US"/>
              <a:t>Integration with Apache Flink and Spark: </a:t>
            </a:r>
            <a:r>
              <a:rPr lang="en-US" err="1"/>
              <a:t>Eventstreams</a:t>
            </a:r>
            <a:r>
              <a:rPr lang="en-US"/>
              <a:t> exposes Kafka topic endpoints that allow engines like Spark and Flink to publish to or consume from Kafka topics, supporting advanced stream processing.</a:t>
            </a:r>
          </a:p>
          <a:p>
            <a:r>
              <a:rPr lang="en-US" b="1"/>
              <a:t>Custom Connector Framework:</a:t>
            </a:r>
            <a:r>
              <a:rPr lang="en-US"/>
              <a:t> To avoid long-term lock-in and dependency on vendor development velocity, Fabric </a:t>
            </a:r>
            <a:r>
              <a:rPr lang="en-US" err="1"/>
              <a:t>Eventstream</a:t>
            </a:r>
            <a:r>
              <a:rPr lang="en-US"/>
              <a:t> is building a 'custom connector' capability. This will allow customers like KPN to upload and deploy their own Kafka connectors, extending the platform as needed. The custom connector is currently in the design phase, with public preview timing to be confirmed. What we`ll offer is the capability for you to upload your own connector, we`ll run it, we`ll offer the platform, the machine and the compute resources for you to run your own code as the custom connector.  </a:t>
            </a:r>
            <a:endParaRPr lang="en-US">
              <a:ea typeface="Calibri"/>
              <a:cs typeface="Calibri"/>
            </a:endParaRPr>
          </a:p>
          <a:p>
            <a:r>
              <a:rPr lang="en-US" b="1"/>
              <a:t>CDC Support:</a:t>
            </a:r>
            <a:r>
              <a:rPr lang="en-US"/>
              <a:t> Fabric supports Change Data Capture (CDC) from databases such as Azure SQL, PostgreSQL, MySQL, Cosmos DB, and SQL Server, enabling real-time synchronization between operational systems and analytical pipelines.</a:t>
            </a:r>
          </a:p>
          <a:p>
            <a:r>
              <a:rPr lang="en-US" b="1"/>
              <a:t>MCP</a:t>
            </a:r>
            <a:r>
              <a:rPr lang="en-US"/>
              <a:t> support for RTI and ADX is a full open-source </a:t>
            </a:r>
            <a:r>
              <a:rPr lang="en-US">
                <a:hlinkClick r:id="rId3"/>
              </a:rPr>
              <a:t>MCP server</a:t>
            </a:r>
            <a:r>
              <a:rPr lang="en-US"/>
              <a:t> implementation for Microsoft Fabric Real-Time Intelligence (RTI).  </a:t>
            </a:r>
          </a:p>
          <a:p>
            <a:r>
              <a:rPr lang="en-US"/>
              <a:t>The IoT Hub &amp; EventHub behind the scenes use ASA engine to pull the data and load it in the stream of the eventstream. On the other connectors there are a lot of technologies that are handling the deployment of the process to pull the data, read it and send it to the message system. Being a SAS platform, we abstract this for you so you only need to provide the parameters for the connection and behind the scene it`s going to deploy all resources that are needed to pull data and land it in the message system. </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25</a:t>
            </a:fld>
            <a:endParaRPr lang="en-US"/>
          </a:p>
        </p:txBody>
      </p:sp>
    </p:spTree>
    <p:extLst>
      <p:ext uri="{BB962C8B-B14F-4D97-AF65-F5344CB8AC3E}">
        <p14:creationId xmlns:p14="http://schemas.microsoft.com/office/powerpoint/2010/main" val="125846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stream connectors which are pull connectors that load data inside the stream itself.</a:t>
            </a:r>
          </a:p>
          <a:p>
            <a:r>
              <a:rPr lang="en-US"/>
              <a:t>Not all connectors use the same technology behind the scenes. EX: IoT Hub &amp; Event Hub use the ASA engine to pull the data &amp; load it in the stream of the EventStream. </a:t>
            </a:r>
          </a:p>
          <a:p>
            <a:r>
              <a:rPr lang="en-US"/>
              <a:t>The other connectors use other technologies like for example CDC is Debezium, Kafka is Apache Camel. SO we are handling the deployment of this process to pull the data, read the data &amp; send it to the message system, it`s all transparent to the users because we abstract this. </a:t>
            </a:r>
          </a:p>
          <a:p>
            <a:r>
              <a:rPr lang="en-US"/>
              <a:t>If you have a REST API and want to stream data into Eventstream you`ll need to do it with some kind of a puller, either with spark notebooks or an azure function or a logic app. In Fabric there is no streamer or a puller for a REST API endpoint.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26</a:t>
            </a:fld>
            <a:endParaRPr lang="en-US"/>
          </a:p>
        </p:txBody>
      </p:sp>
    </p:spTree>
    <p:extLst>
      <p:ext uri="{BB962C8B-B14F-4D97-AF65-F5344CB8AC3E}">
        <p14:creationId xmlns:p14="http://schemas.microsoft.com/office/powerpoint/2010/main" val="307087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9F56C-C1DA-B3CA-5A9E-13ECD84D7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8FCBC-3F29-D9DD-E0AD-4C7715893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4C5B1-AC62-279B-15B0-34BDCCFF1CC8}"/>
              </a:ext>
            </a:extLst>
          </p:cNvPr>
          <p:cNvSpPr>
            <a:spLocks noGrp="1"/>
          </p:cNvSpPr>
          <p:nvPr>
            <p:ph type="body" idx="1"/>
          </p:nvPr>
        </p:nvSpPr>
        <p:spPr/>
        <p:txBody>
          <a:bodyPr/>
          <a:lstStyle/>
          <a:p>
            <a:pPr marL="0" marR="0">
              <a:lnSpc>
                <a:spcPct val="115000"/>
              </a:lnSpc>
              <a:spcAft>
                <a:spcPts val="800"/>
              </a:spcAft>
              <a:buNone/>
            </a:pPr>
            <a:endParaRPr lang="en-US" sz="1800">
              <a:effectLst/>
              <a:ea typeface="MS Mincho" panose="02020609040205080304" pitchFamily="49" charset="-128"/>
              <a:cs typeface="Segoe Sans Display" pitchFamily="2" charset="0"/>
            </a:endParaRPr>
          </a:p>
        </p:txBody>
      </p:sp>
      <p:sp>
        <p:nvSpPr>
          <p:cNvPr id="4" name="Slide Number Placeholder 3">
            <a:extLst>
              <a:ext uri="{FF2B5EF4-FFF2-40B4-BE49-F238E27FC236}">
                <a16:creationId xmlns:a16="http://schemas.microsoft.com/office/drawing/2014/main" id="{337F2579-8C05-6DCB-32D7-2BEE390BC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71753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CA" smtClean="0"/>
              <a:t>5</a:t>
            </a:fld>
            <a:endParaRPr lang="en-CA"/>
          </a:p>
        </p:txBody>
      </p:sp>
    </p:spTree>
    <p:extLst>
      <p:ext uri="{BB962C8B-B14F-4D97-AF65-F5344CB8AC3E}">
        <p14:creationId xmlns:p14="http://schemas.microsoft.com/office/powerpoint/2010/main" val="5748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9CC24-C1EB-D71C-FF1A-2515AFF63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77FDB-A5CA-690B-F79E-5EF54E3A2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EF1B3-BD83-BD52-52C8-E85EA6011AE3}"/>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a:extLst>
              <a:ext uri="{FF2B5EF4-FFF2-40B4-BE49-F238E27FC236}">
                <a16:creationId xmlns:a16="http://schemas.microsoft.com/office/drawing/2014/main" id="{CDFE23B5-F7EF-8182-14FE-7071018D202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970900-AB69-9FDD-F590-A78A4F79BD6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CF117B-A8DA-B697-24DC-2D52219500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2025-09-23 9:24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1CAE87-B9FF-492A-3D52-FCD65EDA03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614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AD5DE1-AECB-4749-B7EC-A243A2CD8B14}" type="slidenum">
              <a:rPr lang="en-US" smtClean="0"/>
              <a:t>32</a:t>
            </a:fld>
            <a:endParaRPr lang="en-US"/>
          </a:p>
        </p:txBody>
      </p:sp>
    </p:spTree>
    <p:extLst>
      <p:ext uri="{BB962C8B-B14F-4D97-AF65-F5344CB8AC3E}">
        <p14:creationId xmlns:p14="http://schemas.microsoft.com/office/powerpoint/2010/main" val="423927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A836-B36C-03F8-74EF-293967E91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93913-7216-AADC-5366-C0C31B057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87B56-2EAD-2DC0-66F3-23C84E43A2E9}"/>
              </a:ext>
            </a:extLst>
          </p:cNvPr>
          <p:cNvSpPr>
            <a:spLocks noGrp="1"/>
          </p:cNvSpPr>
          <p:nvPr>
            <p:ph type="body" idx="1"/>
          </p:nvPr>
        </p:nvSpPr>
        <p:spPr/>
        <p:txBody>
          <a:bodyPr/>
          <a:lstStyle/>
          <a:p>
            <a:r>
              <a:rPr lang="en-US"/>
              <a:t>this is an example architecture of a company called mfiles that they created this kind of process to be able to get the logs of the Kubernetes cluster and send it to real time intelligence to do actions. </a:t>
            </a:r>
          </a:p>
          <a:p>
            <a:r>
              <a:rPr lang="en-US"/>
              <a:t>Why did they did this?</a:t>
            </a:r>
          </a:p>
          <a:p>
            <a:r>
              <a:rPr lang="en-US"/>
              <a:t>First of all, every time they had a scalable issue or something in the Kubernetes cluster, they need to do it manually.</a:t>
            </a:r>
          </a:p>
          <a:p>
            <a:r>
              <a:rPr lang="en-US"/>
              <a:t>They need to look at what's happening and they need to change from the virtual cluster to the physical cluster manually with real time.</a:t>
            </a:r>
          </a:p>
          <a:p>
            <a:r>
              <a:rPr lang="en-US"/>
              <a:t>They use, in this case a product called Open Telemetry that is sending data to the Eventhouse directly. Once it lands there, they are able to react on this data, on metrics like CPU, RAM etc using Activator &amp; it`s going to be able to send a message to Azure Functions to change the container to a different cluster. At the same time it is going to use Power Automate to do some business actions </a:t>
            </a: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709EBCF4-AFF3-9F6F-BECB-CFFB636AE6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01835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2AED1-E2F8-4A79-8292-0891CBACE03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877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event stream comes with three endpoints, event hub endpoint, A Kafka endpoint and a AMQP endpoint.</a:t>
            </a:r>
          </a:p>
          <a:p>
            <a:r>
              <a:rPr lang="en-US"/>
              <a:t>So if you have an application or if you have a source by which you want to publish data to event stream, you can use these endpoints and you can publish data. this is one pattern</a:t>
            </a:r>
          </a:p>
          <a:p>
            <a:r>
              <a:rPr lang="en-US"/>
              <a:t>The second pattern is to consume data, So we can go and connect to that connector or the data source and consume data from that event stream.</a:t>
            </a:r>
          </a:p>
          <a:p>
            <a:endParaRPr lang="en-US"/>
          </a:p>
          <a:p>
            <a:r>
              <a:rPr lang="en-US"/>
              <a:t>Now when it comes to the stream itself, you can do aggregations, expansions, filters, joins, and also time window analysis like hopping windows, sliding windows, tumbling windows all part of the streaming transformation. If you use the group by operator, you can use those kind of time window analysis.</a:t>
            </a:r>
          </a:p>
          <a:p>
            <a:r>
              <a:rPr lang="en-US"/>
              <a:t>Now if you want to go out, you have 3 endpoints on the destination where you're consuming applications or some kind of an API or some kind of a service can also consume data from the same 3 endpoints: Eventhub, AMQP, Kafka</a:t>
            </a:r>
          </a:p>
          <a:p>
            <a:r>
              <a:rPr lang="en-US"/>
              <a:t>So if you have Kafka clusters, Kafka on prem, Kafka in the cloud and you want to keep Kafka and connect to the eventstream and then process data into Fabric, evenstream is 100% Kafka compatible, so whatever source is sending data to Kafka, that source can start sending the same topics to the eventstream.</a:t>
            </a:r>
          </a:p>
          <a:p>
            <a:r>
              <a:rPr lang="en-US"/>
              <a:t>If it is Apache Kafka, Confluent Kafka, you can also connect to those as well. </a:t>
            </a:r>
          </a:p>
          <a:p>
            <a:endParaRPr lang="en-US"/>
          </a:p>
          <a:p>
            <a:r>
              <a:rPr lang="en-US"/>
              <a:t>From a destination perspective: </a:t>
            </a:r>
            <a:br>
              <a:rPr lang="en-US"/>
            </a:br>
            <a:r>
              <a:rPr lang="en-US"/>
              <a:t>Derived stream: after you chose a data source, done transformations, you can expose that as a stream that others can consume</a:t>
            </a:r>
          </a:p>
          <a:p>
            <a:r>
              <a:rPr lang="en-US"/>
              <a:t>Eventhouse</a:t>
            </a:r>
          </a:p>
          <a:p>
            <a:r>
              <a:rPr lang="en-US"/>
              <a:t>Lakehouse: write data as delta tables. And since you don`t want to write small files because that will create a problem for Spark, you can choose to wait up to a certain size and wait up for certain duration. Those options you choose in the advanced properties that you can configure</a:t>
            </a:r>
          </a:p>
          <a:p>
            <a:r>
              <a:rPr lang="en-US"/>
              <a:t>Activator: create alerts &amp; actions based on that streaming data</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37</a:t>
            </a:fld>
            <a:endParaRPr lang="en-US"/>
          </a:p>
        </p:txBody>
      </p:sp>
    </p:spTree>
    <p:extLst>
      <p:ext uri="{BB962C8B-B14F-4D97-AF65-F5344CB8AC3E}">
        <p14:creationId xmlns:p14="http://schemas.microsoft.com/office/powerpoint/2010/main" val="203022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behind an event stream:So you have different sources, custom endpoint, connected sources and sample data.</a:t>
            </a:r>
          </a:p>
          <a:p>
            <a:r>
              <a:rPr lang="en-US"/>
              <a:t>When you create a stream, it is creating an event hub for you, behind the scenes </a:t>
            </a:r>
          </a:p>
          <a:p>
            <a:r>
              <a:rPr lang="en-US"/>
              <a:t>When you transform data, these are stream analytics cost</a:t>
            </a:r>
          </a:p>
          <a:p>
            <a:r>
              <a:rPr lang="en-US"/>
              <a:t>Everytime you use a connector, it has cost associated with it &amp; consumes CU</a:t>
            </a:r>
          </a:p>
          <a:p>
            <a:r>
              <a:rPr lang="en-US"/>
              <a:t>Fixed cost for the Eventstream, 0.222 Cus per hour</a:t>
            </a:r>
          </a:p>
          <a:p>
            <a:r>
              <a:rPr lang="en-US"/>
              <a:t>Transformations will create processing unit, 0.786 Cus per processing units</a:t>
            </a:r>
          </a:p>
          <a:p>
            <a:r>
              <a:rPr lang="en-US"/>
              <a:t>Destinations: Derived stream is a new cost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38</a:t>
            </a:fld>
            <a:endParaRPr lang="en-US"/>
          </a:p>
        </p:txBody>
      </p:sp>
    </p:spTree>
    <p:extLst>
      <p:ext uri="{BB962C8B-B14F-4D97-AF65-F5344CB8AC3E}">
        <p14:creationId xmlns:p14="http://schemas.microsoft.com/office/powerpoint/2010/main" val="595706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You`ve seen different ingestion methods, how do we treat it in terms of processing or how do we treat it in terms of cost</a:t>
            </a:r>
          </a:p>
          <a:p>
            <a:r>
              <a:rPr lang="en-US"/>
              <a:t>So if you have created one event stream source, which is doing three types of transformations or five types of transformations going to three different destinations, then each branch is treated as one job.</a:t>
            </a:r>
          </a:p>
          <a:p>
            <a:r>
              <a:rPr lang="en-US"/>
              <a:t> so you're gonna be charged for each processing unit.</a:t>
            </a:r>
          </a:p>
          <a:p>
            <a:endParaRPr lang="en-US">
              <a:cs typeface="+mn-lt"/>
            </a:endParaRPr>
          </a:p>
          <a:p>
            <a:r>
              <a:rPr lang="en-US"/>
              <a:t>So these are 3 different processing units, per destination, not per job. So it`s not 5 jobs because there are 5 transformations you are dong here. </a:t>
            </a:r>
          </a:p>
          <a:p>
            <a:r>
              <a:rPr lang="en-US"/>
              <a:t>So keep in mind when you`re thinking about cost, the processing job is per destination, you can have as many transformations as you want.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40</a:t>
            </a:fld>
            <a:endParaRPr lang="en-US"/>
          </a:p>
        </p:txBody>
      </p:sp>
    </p:spTree>
    <p:extLst>
      <p:ext uri="{BB962C8B-B14F-4D97-AF65-F5344CB8AC3E}">
        <p14:creationId xmlns:p14="http://schemas.microsoft.com/office/powerpoint/2010/main" val="39126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event stream ingestion modes, there are two modes: Push &amp; Pull</a:t>
            </a:r>
          </a:p>
          <a:p>
            <a:r>
              <a:rPr lang="en-US"/>
              <a:t>when we talk about push, we are writing data to a lake house as a delta table.</a:t>
            </a:r>
          </a:p>
          <a:p>
            <a:r>
              <a:rPr lang="en-US"/>
              <a:t>With Eventhouse you have both push &amp; pull. When choosing an eventhouse as a destination, you can choose to do event processing before ingestion(push) or direct ingestion(pull).</a:t>
            </a:r>
          </a:p>
          <a:p>
            <a:r>
              <a:rPr lang="en-US"/>
              <a:t>So when you are applying all those transformations like expansion or managed fields or filters etcetera, then it is event processing before. So you're processing the event, processing the message before you're going to store the message in event house that is a push mode</a:t>
            </a:r>
          </a:p>
          <a:p>
            <a:r>
              <a:rPr lang="en-US"/>
              <a:t>Your event stream is processing all the messages and then it's gonna write the message to an event house table.</a:t>
            </a:r>
          </a:p>
          <a:p>
            <a:r>
              <a:rPr lang="en-US"/>
              <a:t>In pull mode, the eventhouse has a capability of reading events from a particular source and that is a pull mode, where you have low latencies. In push mode, latency is about 20s.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41</a:t>
            </a:fld>
            <a:endParaRPr lang="en-US"/>
          </a:p>
        </p:txBody>
      </p:sp>
    </p:spTree>
    <p:extLst>
      <p:ext uri="{BB962C8B-B14F-4D97-AF65-F5344CB8AC3E}">
        <p14:creationId xmlns:p14="http://schemas.microsoft.com/office/powerpoint/2010/main" val="2229340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Eventhouse under the hood, had 2 sets of computes, 1 is called data management compute  2</a:t>
            </a:r>
            <a:r>
              <a:rPr lang="en-US" baseline="30000"/>
              <a:t>nd</a:t>
            </a:r>
            <a:r>
              <a:rPr lang="en-US"/>
              <a:t>  is the engine compute, </a:t>
            </a:r>
          </a:p>
          <a:p>
            <a:r>
              <a:rPr lang="en-US"/>
              <a:t>1.Data Management Compute: connects to different streams, reads data and prepares data to be pushed to the engine</a:t>
            </a:r>
          </a:p>
          <a:p>
            <a:r>
              <a:rPr lang="en-US"/>
              <a:t>2.Engine compute is doing partitioning, indexing, compressing and serving as a query gateway and query serving </a:t>
            </a:r>
          </a:p>
          <a:p>
            <a:r>
              <a:rPr lang="en-US"/>
              <a:t>Those are the purposes of the 2 computes, this is transparent to the users, but that is how the separation of compute between ingestion &amp; querying is happening and that is how we scale out independently and serve volumes you need. </a:t>
            </a:r>
          </a:p>
          <a:p>
            <a:endParaRPr lang="en-US"/>
          </a:p>
          <a:p>
            <a:r>
              <a:rPr lang="en-US"/>
              <a:t>When we talk about data management, when you connect to an eventstream, we create a data stream and the data management part of the engine will start writing data to the engine saying this is the amount of messages i`ve received, store these in a table and the data management engine will do the job of storing that data. And this is how ingestion works in the Eventhouse. </a:t>
            </a:r>
          </a:p>
          <a:p>
            <a:r>
              <a:rPr lang="en-US"/>
              <a:t>When we talk about ingestion, there are 2 modes: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42</a:t>
            </a:fld>
            <a:endParaRPr lang="en-US"/>
          </a:p>
        </p:txBody>
      </p:sp>
    </p:spTree>
    <p:extLst>
      <p:ext uri="{BB962C8B-B14F-4D97-AF65-F5344CB8AC3E}">
        <p14:creationId xmlns:p14="http://schemas.microsoft.com/office/powerpoint/2010/main" val="3991833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 of it like batch ingestion or micro batch ingestion. </a:t>
            </a:r>
          </a:p>
          <a:p>
            <a:r>
              <a:rPr lang="en-US"/>
              <a:t>Remember the fact that you can specify how you want it to manage the queue by defining a batching time span, like collect messages up to 30s or collect 500messages &amp; write it, or collect messages up to 1GB and then write it( see next slide)</a:t>
            </a:r>
          </a:p>
          <a:p>
            <a:endParaRPr lang="en-US"/>
          </a:p>
          <a:p>
            <a:r>
              <a:rPr lang="en-US"/>
              <a:t>What we are doing in queued ingestion is event house under the hood has a hidden queue. So all the messages that we are reading from multiple different sources, will be queued and then all those queues will be processed by the data management engine and written to the  the kusto engine.</a:t>
            </a:r>
          </a:p>
          <a:p>
            <a:r>
              <a:rPr lang="en-US"/>
              <a:t>And that queuing will depend on your ingestion batching policy. You can define 1,2,3 conditions like in this example, whichever condition is met first then ingestion starts. </a:t>
            </a:r>
          </a:p>
          <a:p>
            <a:r>
              <a:rPr lang="en-US"/>
              <a:t>Default cluster ingestion batching policy is 5 minutes, 1000 items and 1024 MBs</a:t>
            </a:r>
          </a:p>
          <a:p>
            <a:r>
              <a:rPr lang="en-US" b="1"/>
              <a:t>When to choose ingestion with Eventstream vs Eventhouse?</a:t>
            </a:r>
            <a:r>
              <a:rPr lang="en-US"/>
              <a:t> Think about the fact that Eventhouse has diff connectors, you can`t connect to Google PubSub, AWS Kinesis, CDC etc. Also, the queue in Eventhouse is smaller than the eventstream, eventstream gives you more capabilities: store up to 1 day of data, retain one day of data and you can process it at much higher volumes &amp; speed. And you get it oob with Eventstream. Also, time window analysis with hopping windows, sliding windows etc can only be done in EVentstream. </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52AED1-E2F8-4A79-8292-0891CBACE031}" type="slidenum">
              <a:rPr lang="en-CA" smtClean="0"/>
              <a:t>7</a:t>
            </a:fld>
            <a:endParaRPr lang="en-CA"/>
          </a:p>
        </p:txBody>
      </p:sp>
    </p:spTree>
    <p:extLst>
      <p:ext uri="{BB962C8B-B14F-4D97-AF65-F5344CB8AC3E}">
        <p14:creationId xmlns:p14="http://schemas.microsoft.com/office/powerpoint/2010/main" val="3274726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queued ingestion a message size can be 1 GB, so you can push like a big message and it will process it.</a:t>
            </a:r>
          </a:p>
          <a:p>
            <a:r>
              <a:rPr lang="en-US"/>
              <a:t>In streaming ingestion, the message size can only be 4 megabytes.</a:t>
            </a:r>
          </a:p>
          <a:p>
            <a:r>
              <a:rPr lang="en-US"/>
              <a:t>so if you want us to do super low latency streaming ingestion, then you have to keep the message size low because that's what we can process very quickly.</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44</a:t>
            </a:fld>
            <a:endParaRPr lang="en-US"/>
          </a:p>
        </p:txBody>
      </p:sp>
    </p:spTree>
    <p:extLst>
      <p:ext uri="{BB962C8B-B14F-4D97-AF65-F5344CB8AC3E}">
        <p14:creationId xmlns:p14="http://schemas.microsoft.com/office/powerpoint/2010/main" val="3376801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create a new event house, it's by default streaming enabled, if you don`t want it, you have policies in order to disable that streaming.</a:t>
            </a:r>
          </a:p>
          <a:p>
            <a:r>
              <a:rPr lang="en-US"/>
              <a:t>And you can define this at event house level or you can define it per table as well.</a:t>
            </a:r>
          </a:p>
          <a:p>
            <a:r>
              <a:rPr lang="en-US"/>
              <a:t>So you can have some table in queued, some table in streaming.</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774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Event House supports 2 modes of ingestion, queued ingestion and streaming ingestion.</a:t>
            </a:r>
          </a:p>
          <a:p>
            <a:r>
              <a:rPr lang="en-US"/>
              <a:t>In queued ingestion a message size can be 1 GB, so you can push like a big message and it will process it.</a:t>
            </a:r>
          </a:p>
          <a:p>
            <a:r>
              <a:rPr lang="en-US"/>
              <a:t>In streaming ingestion, the message size can only be 4 megabytes.</a:t>
            </a:r>
          </a:p>
          <a:p>
            <a:r>
              <a:rPr lang="en-US"/>
              <a:t>With streaming ingestion, I have personally experienced latencies of about 85 milliseconds, 100 milliseconds, that is how fast it can go in terms of processing data &amp; query it</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899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then in terms of data formats and mapping events, Evenstream supports CSV, JSON and Avro. </a:t>
            </a:r>
          </a:p>
          <a:p>
            <a:r>
              <a:rPr lang="en-US"/>
              <a:t>Eventhouse supports more formats</a:t>
            </a:r>
          </a:p>
          <a:p>
            <a:r>
              <a:rPr lang="en-US"/>
              <a:t>But for example, if you if you have zipped data or compressed data, because some sources can send compressed data zipped or gzipped, you can decompress that data. </a:t>
            </a:r>
          </a:p>
          <a:p>
            <a:r>
              <a:rPr lang="en-US"/>
              <a:t>Neither eventhouse or eventstream can handle binary today </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these SDKS are available if you want to publish data or push messages to event house.</a:t>
            </a:r>
          </a:p>
          <a:p>
            <a:r>
              <a:rPr lang="en-US"/>
              <a:t>This is especially in your applications, If you want to send data, publish data, then that's where it would apply.</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we because you can support all these different formats in in event house, depending on the format, it will automatically interpret the schema and assign the appropriate data types. </a:t>
            </a:r>
          </a:p>
          <a:p>
            <a:r>
              <a:rPr lang="en-US"/>
              <a:t>So if it is a supported format, we can do all the mapping to the different columns, column names, column types, etc. This is all done for you based on based on the schema that we discover and the format that we interpret.</a:t>
            </a: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2AED1-E2F8-4A79-8292-0891CBACE03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985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do 1:1 mapping or 1:m mapping, So it depends on how you want to process it, what different tables you want to assign it to.</a:t>
            </a:r>
          </a:p>
          <a:p>
            <a:br>
              <a:rPr lang="en-US"/>
            </a:br>
            <a:r>
              <a:rPr lang="en-US"/>
              <a:t>You can do that depending on the different sources you can apply the same mapping. So all the different data will land into the same table.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50</a:t>
            </a:fld>
            <a:endParaRPr lang="en-US"/>
          </a:p>
        </p:txBody>
      </p:sp>
    </p:spTree>
    <p:extLst>
      <p:ext uri="{BB962C8B-B14F-4D97-AF65-F5344CB8AC3E}">
        <p14:creationId xmlns:p14="http://schemas.microsoft.com/office/powerpoint/2010/main" val="3704118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also have some mapping transformation.</a:t>
            </a:r>
          </a:p>
          <a:p>
            <a:r>
              <a:rPr lang="en-US"/>
              <a:t>So a lot of time in barch data you will land the data and then do some data deciphering</a:t>
            </a:r>
          </a:p>
          <a:p>
            <a:br>
              <a:rPr lang="en-US"/>
            </a:br>
            <a:r>
              <a:rPr lang="en-US"/>
              <a:t>So you don't have to land that data, then run something to convert that data into a in a friendly format.</a:t>
            </a:r>
          </a:p>
          <a:p>
            <a:r>
              <a:rPr lang="en-US"/>
              <a:t>So you can do these transformations again as part of ingestion and not after landing the data.</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452AED1-E2F8-4A79-8292-0891CBACE031}" type="slidenum">
              <a:rPr lang="en-US"/>
              <a:t>51</a:t>
            </a:fld>
            <a:endParaRPr lang="en-US"/>
          </a:p>
        </p:txBody>
      </p:sp>
    </p:spTree>
    <p:extLst>
      <p:ext uri="{BB962C8B-B14F-4D97-AF65-F5344CB8AC3E}">
        <p14:creationId xmlns:p14="http://schemas.microsoft.com/office/powerpoint/2010/main" val="97474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9074C-B028-F318-EEDC-A100AD55D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AC6D6-068D-70C5-FEB4-7D5A95B83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E36D9-E7B5-02E8-3AB4-473257F875C3}"/>
              </a:ext>
            </a:extLst>
          </p:cNvPr>
          <p:cNvSpPr>
            <a:spLocks noGrp="1"/>
          </p:cNvSpPr>
          <p:nvPr>
            <p:ph type="body" idx="1"/>
          </p:nvPr>
        </p:nvSpPr>
        <p:spPr/>
        <p:txBody>
          <a:bodyPr/>
          <a:lstStyle/>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Well, I have a very good news! RTI is expanding its capabilities to help bridge the physical and digital world with the </a:t>
            </a:r>
            <a:r>
              <a:rPr lang="en-US" sz="1800" b="1">
                <a:effectLst/>
                <a:latin typeface="Aptos" panose="020B0004020202020204" pitchFamily="34" charset="0"/>
                <a:ea typeface="MS Mincho" panose="02020609040205080304" pitchFamily="49" charset="-128"/>
                <a:cs typeface="Arial" panose="020B0604020202020204" pitchFamily="34" charset="0"/>
              </a:rPr>
              <a:t>new digital twin builder.    </a:t>
            </a:r>
            <a:endParaRPr lang="en-US" sz="1800">
              <a:effectLst/>
              <a:latin typeface="Aptos" panose="020B0004020202020204" pitchFamily="34" charset="0"/>
              <a:ea typeface="MS Mincho" panose="02020609040205080304" pitchFamily="49" charset="-128"/>
              <a:cs typeface="Arial" panose="020B0604020202020204" pitchFamily="34" charset="0"/>
            </a:endParaRP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 </a:t>
            </a: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We heard from many of our customers the need to bridge the digital and physical and leverage this data in near real time. And all with one cohesive solution.</a:t>
            </a:r>
          </a:p>
          <a:p>
            <a:pPr marL="0" marR="0">
              <a:lnSpc>
                <a:spcPct val="116000"/>
              </a:lnSpc>
              <a:spcAft>
                <a:spcPts val="800"/>
              </a:spcAft>
              <a:buNone/>
            </a:pPr>
            <a:endParaRPr lang="en-US" sz="1800">
              <a:effectLst/>
              <a:latin typeface="Aptos" panose="020B0004020202020204" pitchFamily="34" charset="0"/>
              <a:ea typeface="MS Mincho" panose="02020609040205080304" pitchFamily="49" charset="-128"/>
              <a:cs typeface="Arial" panose="020B0604020202020204" pitchFamily="34" charset="0"/>
            </a:endParaRP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Let’s see it in action</a:t>
            </a:r>
          </a:p>
          <a:p>
            <a:endParaRPr lang="en-US"/>
          </a:p>
        </p:txBody>
      </p:sp>
      <p:sp>
        <p:nvSpPr>
          <p:cNvPr id="4" name="Slide Number Placeholder 3">
            <a:extLst>
              <a:ext uri="{FF2B5EF4-FFF2-40B4-BE49-F238E27FC236}">
                <a16:creationId xmlns:a16="http://schemas.microsoft.com/office/drawing/2014/main" id="{3264D2F1-CA4F-8393-C768-1EFD9C4E16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6302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651C4-1C78-C8C5-BDB9-104237530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BB3BB-858F-AC83-E090-A74C8BC0F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E63EB-50A5-5E07-DB15-99A071AF7D45}"/>
              </a:ext>
            </a:extLst>
          </p:cNvPr>
          <p:cNvSpPr>
            <a:spLocks noGrp="1"/>
          </p:cNvSpPr>
          <p:nvPr>
            <p:ph type="body" idx="1"/>
          </p:nvPr>
        </p:nvSpPr>
        <p:spPr/>
        <p:txBody>
          <a:bodyPr/>
          <a:lstStyle/>
          <a:p>
            <a:r>
              <a:rPr lang="en-US" sz="1800"/>
              <a:t>-Bi-</a:t>
            </a:r>
            <a:r>
              <a:rPr lang="en-US" sz="1800" err="1"/>
              <a:t>drectional</a:t>
            </a:r>
            <a:r>
              <a:rPr lang="en-US" sz="1800"/>
              <a:t> shortcuts</a:t>
            </a:r>
          </a:p>
          <a:p>
            <a:r>
              <a:rPr lang="en-US" sz="1800"/>
              <a:t>-Consume data with REST API and Custom Endpoint</a:t>
            </a:r>
          </a:p>
          <a:p>
            <a:endParaRPr lang="en-US"/>
          </a:p>
        </p:txBody>
      </p:sp>
      <p:sp>
        <p:nvSpPr>
          <p:cNvPr id="4" name="Slide Number Placeholder 3">
            <a:extLst>
              <a:ext uri="{FF2B5EF4-FFF2-40B4-BE49-F238E27FC236}">
                <a16:creationId xmlns:a16="http://schemas.microsoft.com/office/drawing/2014/main" id="{A00C17E5-9D87-E30D-647F-B9242DE041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483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A293C-85DC-82DE-4418-46DF6083B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A0F0F-14E7-6D53-B5A6-76A86F72E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18148-7321-BADE-A0F5-9BEB12C984A7}"/>
              </a:ext>
            </a:extLst>
          </p:cNvPr>
          <p:cNvSpPr>
            <a:spLocks noGrp="1"/>
          </p:cNvSpPr>
          <p:nvPr>
            <p:ph type="body" idx="1"/>
          </p:nvPr>
        </p:nvSpPr>
        <p:spPr/>
        <p:txBody>
          <a:bodyPr/>
          <a:lstStyle/>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However, that’s not all. As I have said, AI is an essential pillar for your business.</a:t>
            </a:r>
          </a:p>
          <a:p>
            <a:pPr marL="0" marR="0">
              <a:lnSpc>
                <a:spcPct val="116000"/>
              </a:lnSpc>
              <a:spcAft>
                <a:spcPts val="800"/>
              </a:spcAft>
              <a:buNone/>
            </a:pPr>
            <a:r>
              <a:rPr lang="en-US" sz="1800">
                <a:effectLst/>
                <a:latin typeface="Aptos" panose="020B0004020202020204" pitchFamily="34" charset="0"/>
                <a:ea typeface="MS Mincho" panose="02020609040205080304" pitchFamily="49" charset="-128"/>
                <a:cs typeface="Arial" panose="020B0604020202020204" pitchFamily="34" charset="0"/>
              </a:rPr>
              <a:t> </a:t>
            </a:r>
          </a:p>
          <a:p>
            <a:pPr>
              <a:buNone/>
            </a:pPr>
            <a:r>
              <a:rPr lang="en-US" sz="1800">
                <a:effectLst/>
                <a:latin typeface="Aptos" panose="020B0004020202020204" pitchFamily="34" charset="0"/>
                <a:ea typeface="MS Mincho" panose="02020609040205080304" pitchFamily="49" charset="-128"/>
                <a:cs typeface="Arial" panose="020B0604020202020204" pitchFamily="34" charset="0"/>
              </a:rPr>
              <a:t>Let’s dive deeper into it…</a:t>
            </a:r>
            <a:endParaRPr lang="en-US" sz="1800"/>
          </a:p>
          <a:p>
            <a:endParaRPr lang="en-US"/>
          </a:p>
        </p:txBody>
      </p:sp>
      <p:sp>
        <p:nvSpPr>
          <p:cNvPr id="4" name="Slide Number Placeholder 3">
            <a:extLst>
              <a:ext uri="{FF2B5EF4-FFF2-40B4-BE49-F238E27FC236}">
                <a16:creationId xmlns:a16="http://schemas.microsoft.com/office/drawing/2014/main" id="{7AE74B39-A860-38C2-CCB1-C5A0D42A0A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5116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59F9A-833B-16C1-3515-583E0BE92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F3C86-2167-CEAA-C20A-CF691C7BF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B440E-6A1B-8B02-D968-D9E4A66888F2}"/>
              </a:ext>
            </a:extLst>
          </p:cNvPr>
          <p:cNvSpPr>
            <a:spLocks noGrp="1"/>
          </p:cNvSpPr>
          <p:nvPr>
            <p:ph type="body" idx="1"/>
          </p:nvPr>
        </p:nvSpPr>
        <p:spPr/>
        <p:txBody>
          <a:bodyPr/>
          <a:lstStyle/>
          <a:p>
            <a:pPr>
              <a:buAutoNum type="arabicPeriod"/>
            </a:pPr>
            <a:r>
              <a:rPr lang="en-US" sz="1800">
                <a:ea typeface="+mn-lt"/>
                <a:cs typeface="+mn-lt"/>
              </a:rPr>
              <a:t>Products are going via rigorous testing cycles during development with test session generating millions of events in millisecond granularity.</a:t>
            </a:r>
          </a:p>
          <a:p>
            <a:pPr>
              <a:buNone/>
            </a:pPr>
            <a:r>
              <a:rPr lang="en-US" sz="1800">
                <a:ea typeface="+mn-lt"/>
                <a:cs typeface="+mn-lt"/>
              </a:rPr>
              <a:t>Tests runs are ad hoc based, they can be executed multiple times a day, or once a week, depends on the need.</a:t>
            </a:r>
            <a:br>
              <a:rPr lang="en-US" sz="1800">
                <a:ea typeface="+mn-lt"/>
                <a:cs typeface="+mn-lt"/>
              </a:rPr>
            </a:br>
            <a:r>
              <a:rPr lang="en-US" sz="1800">
                <a:ea typeface="+mn-lt"/>
                <a:cs typeface="+mn-lt"/>
              </a:rPr>
              <a:t>The tests are generated data in very high granularity and in sharp spikes so the system is expected to be able to handle those spikes and high granularity.</a:t>
            </a:r>
          </a:p>
          <a:p>
            <a:pPr>
              <a:buNone/>
            </a:pPr>
            <a:endParaRPr lang="en-US" sz="1800">
              <a:latin typeface="Avenir Next LT Pro_MSFontService"/>
              <a:ea typeface="+mn-lt"/>
              <a:cs typeface="+mn-lt"/>
            </a:endParaRPr>
          </a:p>
          <a:p>
            <a:pPr>
              <a:buNone/>
            </a:pPr>
            <a:r>
              <a:rPr lang="en-US" sz="1800">
                <a:latin typeface="Avenir Next LT Pro_MSFontService"/>
              </a:rPr>
              <a:t>2. Tests events are streamed and processed in real time via </a:t>
            </a:r>
            <a:r>
              <a:rPr lang="en-US" sz="1800" err="1">
                <a:latin typeface="Avenir Next LT Pro_MSFontService"/>
              </a:rPr>
              <a:t>Eventstream</a:t>
            </a:r>
            <a:r>
              <a:rPr lang="en-US" sz="1800">
                <a:latin typeface="Avenir Next LT Pro_MSFontService"/>
              </a:rPr>
              <a:t> to </a:t>
            </a:r>
            <a:r>
              <a:rPr lang="en-US" sz="1800" err="1">
                <a:latin typeface="Avenir Next LT Pro_MSFontService"/>
              </a:rPr>
              <a:t>Eventhouse</a:t>
            </a:r>
            <a:r>
              <a:rPr lang="en-US" sz="1800">
                <a:latin typeface="Avenir Next LT Pro_MSFontService"/>
              </a:rPr>
              <a:t> with sub-second latency.</a:t>
            </a:r>
            <a:br>
              <a:rPr lang="en-US" sz="1800">
                <a:latin typeface="Avenir Next LT Pro_MSFontService"/>
              </a:rPr>
            </a:br>
            <a:r>
              <a:rPr lang="en-US" sz="1800">
                <a:latin typeface="Avenir Next LT Pro_MSFontService"/>
              </a:rPr>
              <a:t>Latency is very critical for the ability to identify issues as the test runs, in real time, so low latency is advisable </a:t>
            </a:r>
            <a:br>
              <a:rPr lang="en-US" sz="1800">
                <a:latin typeface="Avenir Next LT Pro_MSFontService"/>
              </a:rPr>
            </a:br>
            <a:endParaRPr lang="en-US" sz="1800">
              <a:latin typeface="Avenir Next LT Pro_MSFontService"/>
            </a:endParaRPr>
          </a:p>
          <a:p>
            <a:pPr>
              <a:buNone/>
            </a:pPr>
            <a:r>
              <a:rPr lang="en-US" sz="1800">
                <a:latin typeface="Avenir Next LT Pro_MSFontService"/>
              </a:rPr>
              <a:t>3. Faceted data (Ex. Weather conditions, test site </a:t>
            </a:r>
            <a:r>
              <a:rPr lang="en-US" sz="1800" err="1">
                <a:latin typeface="Avenir Next LT Pro_MSFontService"/>
              </a:rPr>
              <a:t>enviroment</a:t>
            </a:r>
            <a:r>
              <a:rPr lang="en-US" sz="1800">
                <a:latin typeface="Avenir Next LT Pro_MSFontService"/>
              </a:rPr>
              <a:t> IoT, etc.) ,mirrored into Fabric </a:t>
            </a:r>
            <a:r>
              <a:rPr lang="en-US" sz="1800" err="1">
                <a:latin typeface="Avenir Next LT Pro_MSFontService"/>
              </a:rPr>
              <a:t>OneLake</a:t>
            </a:r>
            <a:br>
              <a:rPr lang="en-US" sz="1800">
                <a:latin typeface="Avenir Next LT Pro_MSFontService"/>
              </a:rPr>
            </a:br>
            <a:r>
              <a:rPr lang="en-US" sz="1800">
                <a:latin typeface="Avenir Next LT Pro_MSFontService"/>
              </a:rPr>
              <a:t>test values and results can be highly affected by environmental factors, like </a:t>
            </a:r>
            <a:r>
              <a:rPr lang="en-US" sz="1800" err="1">
                <a:latin typeface="Avenir Next LT Pro_MSFontService"/>
              </a:rPr>
              <a:t>weather,the</a:t>
            </a:r>
            <a:r>
              <a:rPr lang="en-US" sz="1800">
                <a:latin typeface="Avenir Next LT Pro_MSFontService"/>
              </a:rPr>
              <a:t> test area environmental factors (humidity, pressure, etc.)</a:t>
            </a:r>
            <a:br>
              <a:rPr lang="en-US" sz="1800">
                <a:latin typeface="Avenir Next LT Pro_MSFontService"/>
              </a:rPr>
            </a:br>
            <a:r>
              <a:rPr lang="en-US" sz="1800">
                <a:latin typeface="Avenir Next LT Pro_MSFontService"/>
              </a:rPr>
              <a:t>there is also significant metadate on each component and device detailed the spec, thresholds, etc.</a:t>
            </a:r>
            <a:br>
              <a:rPr lang="en-US" sz="1800">
                <a:latin typeface="Avenir Next LT Pro_MSFontService"/>
              </a:rPr>
            </a:br>
            <a:endParaRPr lang="en-US" sz="1800">
              <a:latin typeface="Avenir Next LT Pro_MSFontService"/>
            </a:endParaRPr>
          </a:p>
          <a:p>
            <a:pPr>
              <a:buNone/>
            </a:pPr>
            <a:r>
              <a:rPr lang="en-US" sz="1800">
                <a:latin typeface="Avenir Next LT Pro_MSFontService"/>
              </a:rPr>
              <a:t>4. test events are enriched on-the-fly with the faceted data, providing </a:t>
            </a:r>
            <a:r>
              <a:rPr lang="en-US" sz="1800" err="1">
                <a:latin typeface="Avenir Next LT Pro_MSFontService"/>
              </a:rPr>
              <a:t>curreted</a:t>
            </a:r>
            <a:r>
              <a:rPr lang="en-US" sz="1800">
                <a:latin typeface="Avenir Next LT Pro_MSFontService"/>
              </a:rPr>
              <a:t> and enriched data set ready for analytics.</a:t>
            </a:r>
            <a:br>
              <a:rPr lang="en-US" sz="1800">
                <a:latin typeface="Avenir Next LT Pro_MSFontService"/>
              </a:rPr>
            </a:br>
            <a:r>
              <a:rPr lang="en-US" sz="1800">
                <a:latin typeface="Avenir Next LT Pro_MSFontService"/>
              </a:rPr>
              <a:t>Enriching the events with the dimensional data provides us full curated view of the test events that can easily used for analytics </a:t>
            </a:r>
            <a:br>
              <a:rPr lang="en-US" sz="1800">
                <a:latin typeface="Avenir Next LT Pro_MSFontService"/>
              </a:rPr>
            </a:br>
            <a:endParaRPr lang="en-US" sz="1800">
              <a:latin typeface="Avenir Next LT Pro_MSFontService"/>
            </a:endParaRPr>
          </a:p>
          <a:p>
            <a:pPr>
              <a:buNone/>
            </a:pPr>
            <a:r>
              <a:rPr lang="en-US" sz="1800">
                <a:latin typeface="Avenir Next LT Pro_MSFontService"/>
              </a:rPr>
              <a:t>5. Dashboards presenting test cycles progress and result with high granularity in real time.</a:t>
            </a:r>
            <a:br>
              <a:rPr lang="en-US" sz="1800">
                <a:latin typeface="Avenir Next LT Pro_MSFontService"/>
              </a:rPr>
            </a:br>
            <a:r>
              <a:rPr lang="en-US" sz="1800">
                <a:latin typeface="Avenir Next LT Pro_MSFontService"/>
              </a:rPr>
              <a:t>As mentioned above , high granularity and latency is critical during test cycles, RTA dashboards allows to see the data in high granularity and drill into components and specific Tags while the test is actively running</a:t>
            </a:r>
            <a:br>
              <a:rPr lang="en-US" sz="1800">
                <a:latin typeface="Avenir Next LT Pro_MSFontService"/>
              </a:rPr>
            </a:br>
            <a:endParaRPr lang="en-US" sz="1800">
              <a:latin typeface="Avenir Next LT Pro_MSFontService"/>
            </a:endParaRPr>
          </a:p>
          <a:p>
            <a:pPr marL="0" indent="0">
              <a:lnSpc>
                <a:spcPct val="130000"/>
              </a:lnSpc>
              <a:spcBef>
                <a:spcPts val="500"/>
              </a:spcBef>
              <a:spcAft>
                <a:spcPts val="500"/>
              </a:spcAft>
              <a:buNone/>
            </a:pPr>
            <a:r>
              <a:rPr lang="en-US" sz="1800">
                <a:latin typeface="Avenir Next LT Pro_MSFontService"/>
              </a:rPr>
              <a:t>6. Build and train ML models for test analytics and score them in real time during test runs.</a:t>
            </a:r>
            <a:br>
              <a:rPr lang="en-US" sz="1800">
                <a:latin typeface="Avenir Next LT Pro_MSFontService"/>
              </a:rPr>
            </a:br>
            <a:r>
              <a:rPr lang="en-US" sz="1800">
                <a:latin typeface="Avenir Next LT Pro_MSFontService"/>
              </a:rPr>
              <a:t>Historical test results contains very valuable data for training models, learning from all of the runs and results. Then using those trained models during test cycles for better test results</a:t>
            </a:r>
            <a:br>
              <a:rPr lang="en-US" sz="1800">
                <a:latin typeface="Avenir Next LT Pro_MSFontService"/>
              </a:rPr>
            </a:br>
            <a:endParaRPr lang="en-US" sz="1800">
              <a:solidFill>
                <a:srgbClr val="000000"/>
              </a:solidFill>
              <a:latin typeface="Avenir Next LT Pro_MSFontService"/>
            </a:endParaRPr>
          </a:p>
          <a:p>
            <a:pPr marL="0" indent="0">
              <a:lnSpc>
                <a:spcPct val="130000"/>
              </a:lnSpc>
              <a:spcBef>
                <a:spcPts val="500"/>
              </a:spcBef>
              <a:spcAft>
                <a:spcPts val="500"/>
              </a:spcAft>
              <a:buNone/>
            </a:pPr>
            <a:r>
              <a:rPr lang="en-US" sz="1800">
                <a:latin typeface="Avenir Next LT Pro_MSFontService"/>
              </a:rPr>
              <a:t>7. Notify in real time  on test anomalies and results with data activator</a:t>
            </a:r>
          </a:p>
          <a:p>
            <a:pPr marL="0" indent="0">
              <a:lnSpc>
                <a:spcPct val="130000"/>
              </a:lnSpc>
              <a:spcBef>
                <a:spcPts val="500"/>
              </a:spcBef>
              <a:spcAft>
                <a:spcPts val="500"/>
              </a:spcAft>
              <a:buNone/>
            </a:pPr>
            <a:endParaRPr lang="en-US" sz="1800"/>
          </a:p>
          <a:p>
            <a:pPr>
              <a:buAutoNum type="arabicPeriod"/>
            </a:pPr>
            <a:endParaRPr lang="en-US" sz="1800">
              <a:latin typeface="Avenir Next LT Pro_MSFontService"/>
            </a:endParaRPr>
          </a:p>
          <a:p>
            <a:pPr>
              <a:buAutoNum type="arabicPeriod"/>
            </a:pPr>
            <a:endParaRPr lang="en-US" sz="1800">
              <a:latin typeface="Avenir Next LT Pro_MSFontService"/>
            </a:endParaRPr>
          </a:p>
          <a:p>
            <a:pPr>
              <a:buAutoNum type="arabicPeriod"/>
            </a:pPr>
            <a:endParaRPr lang="en-US" sz="1800">
              <a:latin typeface="Avenir Next LT Pro_MSFontService"/>
            </a:endParaRPr>
          </a:p>
          <a:p>
            <a:pPr>
              <a:buAutoNum type="arabicPeriod"/>
            </a:pPr>
            <a:endParaRPr lang="en-US" sz="1800">
              <a:latin typeface="Avenir Next LT Pro_MSFontService"/>
            </a:endParaRPr>
          </a:p>
          <a:p>
            <a:endParaRPr lang="en-US" sz="1800">
              <a:cs typeface="Calibri"/>
            </a:endParaRPr>
          </a:p>
        </p:txBody>
      </p:sp>
      <p:sp>
        <p:nvSpPr>
          <p:cNvPr id="4" name="Slide Number Placeholder 3">
            <a:extLst>
              <a:ext uri="{FF2B5EF4-FFF2-40B4-BE49-F238E27FC236}">
                <a16:creationId xmlns:a16="http://schemas.microsoft.com/office/drawing/2014/main" id="{A30F274F-A63A-4B69-B504-375B2BA8F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480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0C97-4B72-174E-5F5A-01A8DFA53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C2D4C-CA43-2853-3DE8-736DA3C96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4A189-F6A8-3F39-A9DE-3E168384CE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7F3E1B-3A90-9064-26F0-4137F3176A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9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366BE-A37B-1DDC-474F-59F3F4CAD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10458-1608-0D54-1EC2-1AA23AB2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362570-0263-5198-D692-D26761AA848D}"/>
              </a:ext>
            </a:extLst>
          </p:cNvPr>
          <p:cNvSpPr>
            <a:spLocks noGrp="1"/>
          </p:cNvSpPr>
          <p:nvPr>
            <p:ph type="body" idx="1"/>
          </p:nvPr>
        </p:nvSpPr>
        <p:spPr/>
        <p:txBody>
          <a:bodyPr/>
          <a:lstStyle/>
          <a:p>
            <a:pPr marL="228600" indent="-228600">
              <a:buAutoNum type="arabicPeriod"/>
            </a:pPr>
            <a:r>
              <a:rPr lang="en-US" err="1"/>
              <a:t>Eventstream</a:t>
            </a:r>
            <a:r>
              <a:rPr lang="en-US"/>
              <a:t> at the moment connects trough the public endpoint of the Source DB. If the source system is behind a firewall, we can whitelist the IP of the </a:t>
            </a:r>
            <a:r>
              <a:rPr lang="en-US" err="1"/>
              <a:t>Eventstream</a:t>
            </a:r>
            <a:r>
              <a:rPr lang="en-US"/>
              <a:t>. (Look at </a:t>
            </a:r>
            <a:r>
              <a:rPr lang="en-US">
                <a:hlinkClick r:id="rId3"/>
              </a:rPr>
              <a:t>Connect to Streaming Sources in Virtual Network or On Premises with Eventstream - Microsoft Fabric | Microsoft Learn</a:t>
            </a:r>
            <a:r>
              <a:rPr lang="en-US"/>
              <a:t>)</a:t>
            </a:r>
          </a:p>
          <a:p>
            <a:pPr marL="228600" indent="-228600">
              <a:buAutoNum type="arabicPeriod"/>
            </a:pPr>
            <a:r>
              <a:rPr lang="en-US"/>
              <a:t>All the events are sent to </a:t>
            </a:r>
            <a:r>
              <a:rPr lang="en-US" err="1"/>
              <a:t>Eventhouse</a:t>
            </a:r>
            <a:r>
              <a:rPr lang="en-US"/>
              <a:t> to process them and make them available in </a:t>
            </a:r>
            <a:r>
              <a:rPr lang="en-US" err="1"/>
              <a:t>OneLake</a:t>
            </a:r>
            <a:r>
              <a:rPr lang="en-US"/>
              <a:t> to be used on Spark to do the CDC Merging.</a:t>
            </a:r>
          </a:p>
          <a:p>
            <a:pPr marL="228600" indent="-228600">
              <a:buAutoNum type="arabicPeriod"/>
            </a:pPr>
            <a:r>
              <a:rPr lang="en-US"/>
              <a:t>We can react on data directly on the </a:t>
            </a:r>
            <a:r>
              <a:rPr lang="en-US" err="1"/>
              <a:t>Eventstream</a:t>
            </a:r>
            <a:r>
              <a:rPr lang="en-US"/>
              <a:t> with Activator</a:t>
            </a:r>
          </a:p>
          <a:p>
            <a:pPr marL="228600" indent="-228600">
              <a:buAutoNum type="arabicPeriod"/>
            </a:pPr>
            <a:r>
              <a:rPr lang="en-US"/>
              <a:t>Process the events in </a:t>
            </a:r>
            <a:r>
              <a:rPr lang="en-US" err="1"/>
              <a:t>OneLake</a:t>
            </a:r>
            <a:r>
              <a:rPr lang="en-US"/>
              <a:t> to merge the CDC events with Spark</a:t>
            </a:r>
          </a:p>
          <a:p>
            <a:pPr marL="228600" indent="-228600">
              <a:buAutoNum type="arabicPeriod"/>
            </a:pPr>
            <a:r>
              <a:rPr lang="en-US"/>
              <a:t>Make the changes in the Lakehouse to replicate the Database data</a:t>
            </a:r>
          </a:p>
          <a:p>
            <a:pPr marL="228600" indent="-228600">
              <a:buAutoNum type="arabicPeriod"/>
            </a:pPr>
            <a:r>
              <a:rPr lang="en-US"/>
              <a:t>We can react on the events in the </a:t>
            </a:r>
            <a:r>
              <a:rPr lang="en-US" err="1"/>
              <a:t>Eventhouse</a:t>
            </a:r>
            <a:r>
              <a:rPr lang="en-US"/>
              <a:t> to do more batching Activator process</a:t>
            </a:r>
          </a:p>
        </p:txBody>
      </p:sp>
      <p:sp>
        <p:nvSpPr>
          <p:cNvPr id="4" name="Slide Number Placeholder 3">
            <a:extLst>
              <a:ext uri="{FF2B5EF4-FFF2-40B4-BE49-F238E27FC236}">
                <a16:creationId xmlns:a16="http://schemas.microsoft.com/office/drawing/2014/main" id="{9299441F-1C1F-CA23-843D-65949449F3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1750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C3D4-3A59-79D0-86B2-6EA21EB7FA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6D8FF7-8F11-812E-ADDA-AE5EB3DBDD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526D7C-8425-E659-7A39-824DF7A8524A}"/>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5" name="Footer Placeholder 4">
            <a:extLst>
              <a:ext uri="{FF2B5EF4-FFF2-40B4-BE49-F238E27FC236}">
                <a16:creationId xmlns:a16="http://schemas.microsoft.com/office/drawing/2014/main" id="{3076A338-3BE4-9DB4-3A6D-4B795CF5E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E6095-88EF-71A2-EC2B-C58181D622C6}"/>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4250117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5116-DC57-B21B-D54D-7DD5CA7C3F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1AC0F6-2E42-500D-DF0F-308E3893A9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9B330-577E-E097-4FDA-67C0C04CC2E5}"/>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5" name="Footer Placeholder 4">
            <a:extLst>
              <a:ext uri="{FF2B5EF4-FFF2-40B4-BE49-F238E27FC236}">
                <a16:creationId xmlns:a16="http://schemas.microsoft.com/office/drawing/2014/main" id="{B3E60658-DB8A-DC9D-A24E-51A4F83BA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76CB1-0C14-9D6D-6318-7411CC895C84}"/>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25281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D6708D-8A64-E3F5-4703-05BD4EBC6D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C613DD-32E8-E87D-6A7F-F09FC867ED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3C755-63ED-8B90-4945-C53A6949B11A}"/>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5" name="Footer Placeholder 4">
            <a:extLst>
              <a:ext uri="{FF2B5EF4-FFF2-40B4-BE49-F238E27FC236}">
                <a16:creationId xmlns:a16="http://schemas.microsoft.com/office/drawing/2014/main" id="{8DEC89D2-1320-F182-6ED8-5B2BC8A8C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8B8A5-5839-F120-1889-73E376F2EDB7}"/>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377236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Picture 1">
            <a:extLst>
              <a:ext uri="{FF2B5EF4-FFF2-40B4-BE49-F238E27FC236}">
                <a16:creationId xmlns:a16="http://schemas.microsoft.com/office/drawing/2014/main" id="{F0993D28-122A-3AA2-545D-C9974ECE9E57}"/>
              </a:ext>
            </a:extLst>
          </p:cNvPr>
          <p:cNvPicPr>
            <a:picLocks noChangeAspect="1"/>
          </p:cNvPicPr>
          <p:nvPr userDrawn="1"/>
        </p:nvPicPr>
        <p:blipFill>
          <a:blip r:embed="rId4" cstate="print">
            <a:extLst>
              <a:ext uri="{28A0092B-C50C-407E-A947-70E740481C1C}">
                <a14:useLocalDpi xmlns:a14="http://schemas.microsoft.com/office/drawing/2010/main"/>
              </a:ext>
            </a:extLst>
          </a:blip>
          <a:srcRect b="37028"/>
          <a:stretch>
            <a:fillRect/>
          </a:stretch>
        </p:blipFill>
        <p:spPr>
          <a:xfrm>
            <a:off x="9337408" y="309186"/>
            <a:ext cx="2371493" cy="459953"/>
          </a:xfrm>
          <a:prstGeom prst="rect">
            <a:avLst/>
          </a:prstGeom>
        </p:spPr>
      </p:pic>
    </p:spTree>
    <p:extLst>
      <p:ext uri="{BB962C8B-B14F-4D97-AF65-F5344CB8AC3E}">
        <p14:creationId xmlns:p14="http://schemas.microsoft.com/office/powerpoint/2010/main" val="423628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100000">
                <a:srgbClr val="286BD1"/>
              </a:gs>
              <a:gs pos="0">
                <a:srgbClr val="BA3FC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endParaRPr lang="en-US"/>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endParaRPr lang="en-US"/>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pic>
        <p:nvPicPr>
          <p:cNvPr id="5" name="Picture 4">
            <a:extLst>
              <a:ext uri="{FF2B5EF4-FFF2-40B4-BE49-F238E27FC236}">
                <a16:creationId xmlns:a16="http://schemas.microsoft.com/office/drawing/2014/main" id="{954DC416-DE9D-4FC4-CE38-4D97B58F1AF4}"/>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Tree>
    <p:extLst>
      <p:ext uri="{BB962C8B-B14F-4D97-AF65-F5344CB8AC3E}">
        <p14:creationId xmlns:p14="http://schemas.microsoft.com/office/powerpoint/2010/main" val="328506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142749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041885910"/>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Picture 4">
            <a:extLst>
              <a:ext uri="{FF2B5EF4-FFF2-40B4-BE49-F238E27FC236}">
                <a16:creationId xmlns:a16="http://schemas.microsoft.com/office/drawing/2014/main" id="{4D701525-EBAC-8DD7-E9E7-1FA0E63099FA}"/>
              </a:ext>
            </a:extLst>
          </p:cNvPr>
          <p:cNvPicPr>
            <a:picLocks noChangeAspect="1"/>
          </p:cNvPicPr>
          <p:nvPr userDrawn="1"/>
        </p:nvPicPr>
        <p:blipFill>
          <a:blip r:embed="rId4" cstate="print">
            <a:extLst>
              <a:ext uri="{28A0092B-C50C-407E-A947-70E740481C1C}">
                <a14:useLocalDpi xmlns:a14="http://schemas.microsoft.com/office/drawing/2010/main"/>
              </a:ext>
            </a:extLst>
          </a:blip>
          <a:srcRect b="36999"/>
          <a:stretch>
            <a:fillRect/>
          </a:stretch>
        </p:blipFill>
        <p:spPr>
          <a:xfrm>
            <a:off x="9337408" y="309186"/>
            <a:ext cx="2371493" cy="460164"/>
          </a:xfrm>
          <a:prstGeom prst="rect">
            <a:avLst/>
          </a:prstGeom>
        </p:spPr>
      </p:pic>
    </p:spTree>
    <p:extLst>
      <p:ext uri="{BB962C8B-B14F-4D97-AF65-F5344CB8AC3E}">
        <p14:creationId xmlns:p14="http://schemas.microsoft.com/office/powerpoint/2010/main" val="274619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75851936"/>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0C13-6F98-B5C6-BB86-0C01E4130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512E67-AEE5-A179-DD4A-8C1F4EFBDB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8C8A2-44AE-EBB8-9BCA-12546B924CB3}"/>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5" name="Footer Placeholder 4">
            <a:extLst>
              <a:ext uri="{FF2B5EF4-FFF2-40B4-BE49-F238E27FC236}">
                <a16:creationId xmlns:a16="http://schemas.microsoft.com/office/drawing/2014/main" id="{C219A969-E71E-C4EE-4B56-323C6AE37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59478-7CEB-62B0-1DCE-B413E06012E6}"/>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106525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59D4-BF97-5CCD-8AC6-99E321F5D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5E881D-71EE-A557-8CA0-CC34D4546E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375F6-9BEF-D6A1-A955-1F9B0FAB119A}"/>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5" name="Footer Placeholder 4">
            <a:extLst>
              <a:ext uri="{FF2B5EF4-FFF2-40B4-BE49-F238E27FC236}">
                <a16:creationId xmlns:a16="http://schemas.microsoft.com/office/drawing/2014/main" id="{D265D967-1BBE-4F1B-9BC1-4A9D1975A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116B4-4E52-863D-1490-DA98F278651E}"/>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63078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81DF-6B27-68FC-542E-B9D9FC8BCC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182449-B8FB-8744-6999-48AA873C1A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929D5B-8F1C-6492-824B-DE81D3961E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42698-FC16-FB60-5FC0-482D2D322176}"/>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6" name="Footer Placeholder 5">
            <a:extLst>
              <a:ext uri="{FF2B5EF4-FFF2-40B4-BE49-F238E27FC236}">
                <a16:creationId xmlns:a16="http://schemas.microsoft.com/office/drawing/2014/main" id="{ABE7BC8C-ABF2-55E2-B63E-8EFD5FCAC5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A8F50-50AF-2DBC-C378-DF10B40F6333}"/>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325776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EC9F-6B8C-46BE-A619-3AC354BF2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737CA-8DA8-668D-931B-703295521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19EF1B-1342-390D-342F-F8D20432B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15D4D-AD93-DF79-1D33-32000B485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75290A-07E1-6C05-5951-C8F6A7DB9C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27667C-8C62-F0EB-D292-833EF30336F7}"/>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8" name="Footer Placeholder 7">
            <a:extLst>
              <a:ext uri="{FF2B5EF4-FFF2-40B4-BE49-F238E27FC236}">
                <a16:creationId xmlns:a16="http://schemas.microsoft.com/office/drawing/2014/main" id="{A505FBC2-0608-0C60-8AC8-BB1F93977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1ABC62-0EDE-7734-E9BD-0FCB0621076A}"/>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58891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48787-577B-0459-E31D-73C1009832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18CF38-4622-BB3F-B29B-18112C836ED5}"/>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4" name="Footer Placeholder 3">
            <a:extLst>
              <a:ext uri="{FF2B5EF4-FFF2-40B4-BE49-F238E27FC236}">
                <a16:creationId xmlns:a16="http://schemas.microsoft.com/office/drawing/2014/main" id="{BBB1BD47-0CD6-B3C7-A5D3-1CF342B67B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AB8D0D-5DAE-ABC0-766D-48F7BA872AAC}"/>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591794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F5671-4391-0B22-B56B-A18FA6D74C17}"/>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3" name="Footer Placeholder 2">
            <a:extLst>
              <a:ext uri="{FF2B5EF4-FFF2-40B4-BE49-F238E27FC236}">
                <a16:creationId xmlns:a16="http://schemas.microsoft.com/office/drawing/2014/main" id="{A61A7C30-6108-7CEB-F1B3-E00F8987E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F37A4E-0FBA-29F7-6787-472CC78C15B8}"/>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139656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E47A-3B5A-776B-9984-AB47EDC75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8779DD-393E-93DF-B8B1-735DEC9E16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6C2AD3-146B-95A8-3C07-B71EB87D1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CC741-ECDE-DEA3-DC81-4D48EECCF642}"/>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6" name="Footer Placeholder 5">
            <a:extLst>
              <a:ext uri="{FF2B5EF4-FFF2-40B4-BE49-F238E27FC236}">
                <a16:creationId xmlns:a16="http://schemas.microsoft.com/office/drawing/2014/main" id="{EB7977A5-A3B9-5939-A243-2D67BCE515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00981-81D4-550D-3A20-1F52C7DC8C67}"/>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426923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1C5A-2E49-5474-F993-FEADF77DF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B0E8B1-BEBF-B7F4-EA05-75A65BD946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CAAEDB-0C2F-C556-6817-9189C1719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EB74C-CEDE-075E-74DC-243E6C13265C}"/>
              </a:ext>
            </a:extLst>
          </p:cNvPr>
          <p:cNvSpPr>
            <a:spLocks noGrp="1"/>
          </p:cNvSpPr>
          <p:nvPr>
            <p:ph type="dt" sz="half" idx="10"/>
          </p:nvPr>
        </p:nvSpPr>
        <p:spPr/>
        <p:txBody>
          <a:bodyPr/>
          <a:lstStyle/>
          <a:p>
            <a:fld id="{C2115A2B-D4FF-4B98-B566-CDBDC1CDD4CE}" type="datetimeFigureOut">
              <a:rPr lang="en-US" smtClean="0"/>
              <a:t>9/23/2025</a:t>
            </a:fld>
            <a:endParaRPr lang="en-US"/>
          </a:p>
        </p:txBody>
      </p:sp>
      <p:sp>
        <p:nvSpPr>
          <p:cNvPr id="6" name="Footer Placeholder 5">
            <a:extLst>
              <a:ext uri="{FF2B5EF4-FFF2-40B4-BE49-F238E27FC236}">
                <a16:creationId xmlns:a16="http://schemas.microsoft.com/office/drawing/2014/main" id="{6A05896B-AB3D-598B-7FF3-67CF0FD022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8C97A-4A68-B8E8-01C4-D19B84B18D1F}"/>
              </a:ext>
            </a:extLst>
          </p:cNvPr>
          <p:cNvSpPr>
            <a:spLocks noGrp="1"/>
          </p:cNvSpPr>
          <p:nvPr>
            <p:ph type="sldNum" sz="quarter" idx="12"/>
          </p:nvPr>
        </p:nvSpPr>
        <p:spPr/>
        <p:txBody>
          <a:bodyPr/>
          <a:lstStyle/>
          <a:p>
            <a:fld id="{45BA9AF6-19FB-4D55-BAAD-9516244B92F9}" type="slidenum">
              <a:rPr lang="en-US" smtClean="0"/>
              <a:t>‹#›</a:t>
            </a:fld>
            <a:endParaRPr lang="en-US"/>
          </a:p>
        </p:txBody>
      </p:sp>
    </p:spTree>
    <p:extLst>
      <p:ext uri="{BB962C8B-B14F-4D97-AF65-F5344CB8AC3E}">
        <p14:creationId xmlns:p14="http://schemas.microsoft.com/office/powerpoint/2010/main" val="2308262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2347D6-14E8-D2C7-F151-41FD2BA530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EE72D6-0208-0A41-5A8A-EEA231DE17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B3B57-D94C-953A-8A96-0AD92DC69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115A2B-D4FF-4B98-B566-CDBDC1CDD4CE}" type="datetimeFigureOut">
              <a:rPr lang="en-US" smtClean="0"/>
              <a:t>9/23/2025</a:t>
            </a:fld>
            <a:endParaRPr lang="en-US"/>
          </a:p>
        </p:txBody>
      </p:sp>
      <p:sp>
        <p:nvSpPr>
          <p:cNvPr id="5" name="Footer Placeholder 4">
            <a:extLst>
              <a:ext uri="{FF2B5EF4-FFF2-40B4-BE49-F238E27FC236}">
                <a16:creationId xmlns:a16="http://schemas.microsoft.com/office/drawing/2014/main" id="{84D6210F-E365-6C6F-4E9C-BCE6F6913E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720BF4-5A98-34B4-8E36-4ECACCDCE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BA9AF6-19FB-4D55-BAAD-9516244B92F9}" type="slidenum">
              <a:rPr lang="en-US" smtClean="0"/>
              <a:t>‹#›</a:t>
            </a:fld>
            <a:endParaRPr lang="en-US"/>
          </a:p>
        </p:txBody>
      </p:sp>
    </p:spTree>
    <p:extLst>
      <p:ext uri="{BB962C8B-B14F-4D97-AF65-F5344CB8AC3E}">
        <p14:creationId xmlns:p14="http://schemas.microsoft.com/office/powerpoint/2010/main" val="2743634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3.png"/><Relationship Id="rId3" Type="http://schemas.openxmlformats.org/officeDocument/2006/relationships/image" Target="../media/image45.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62.png"/><Relationship Id="rId2" Type="http://schemas.openxmlformats.org/officeDocument/2006/relationships/notesSlide" Target="../notesSlides/notesSlide6.xml"/><Relationship Id="rId16" Type="http://schemas.openxmlformats.org/officeDocument/2006/relationships/image" Target="../media/image76.svg"/><Relationship Id="rId20" Type="http://schemas.openxmlformats.org/officeDocument/2006/relationships/image" Target="../media/image80.svg"/><Relationship Id="rId29"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42.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41.png"/><Relationship Id="rId28" Type="http://schemas.openxmlformats.org/officeDocument/2006/relationships/image" Target="../media/image85.sv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84.png"/><Relationship Id="rId30"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svg"/><Relationship Id="rId18" Type="http://schemas.openxmlformats.org/officeDocument/2006/relationships/image" Target="../media/image101.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100.svg"/><Relationship Id="rId2" Type="http://schemas.openxmlformats.org/officeDocument/2006/relationships/notesSlide" Target="../notesSlides/notesSlide7.xml"/><Relationship Id="rId16" Type="http://schemas.openxmlformats.org/officeDocument/2006/relationships/image" Target="../media/image99.png"/><Relationship Id="rId20" Type="http://schemas.openxmlformats.org/officeDocument/2006/relationships/image" Target="../media/image19.sv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png"/><Relationship Id="rId10" Type="http://schemas.openxmlformats.org/officeDocument/2006/relationships/image" Target="../media/image64.png"/><Relationship Id="rId19" Type="http://schemas.openxmlformats.org/officeDocument/2006/relationships/image" Target="../media/image18.pn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08.png"/><Relationship Id="rId3" Type="http://schemas.openxmlformats.org/officeDocument/2006/relationships/image" Target="../media/image56.png"/><Relationship Id="rId7" Type="http://schemas.openxmlformats.org/officeDocument/2006/relationships/image" Target="../media/image54.png"/><Relationship Id="rId12" Type="http://schemas.openxmlformats.org/officeDocument/2006/relationships/image" Target="../media/image107.svg"/><Relationship Id="rId2" Type="http://schemas.openxmlformats.org/officeDocument/2006/relationships/notesSlide" Target="../notesSlides/notesSlide8.xml"/><Relationship Id="rId16" Type="http://schemas.openxmlformats.org/officeDocument/2006/relationships/image" Target="../media/image111.svg"/><Relationship Id="rId1" Type="http://schemas.openxmlformats.org/officeDocument/2006/relationships/slideLayout" Target="../slideLayouts/slideLayout6.xml"/><Relationship Id="rId6" Type="http://schemas.openxmlformats.org/officeDocument/2006/relationships/image" Target="../media/image103.svg"/><Relationship Id="rId11" Type="http://schemas.openxmlformats.org/officeDocument/2006/relationships/image" Target="../media/image106.png"/><Relationship Id="rId5" Type="http://schemas.openxmlformats.org/officeDocument/2006/relationships/image" Target="../media/image102.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57.svg"/><Relationship Id="rId9" Type="http://schemas.openxmlformats.org/officeDocument/2006/relationships/image" Target="../media/image104.png"/><Relationship Id="rId14" Type="http://schemas.openxmlformats.org/officeDocument/2006/relationships/image" Target="../media/image109.svg"/></Relationships>
</file>

<file path=ppt/slides/_rels/slide1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5.png"/><Relationship Id="rId18" Type="http://schemas.openxmlformats.org/officeDocument/2006/relationships/image" Target="../media/image110.png"/><Relationship Id="rId3" Type="http://schemas.openxmlformats.org/officeDocument/2006/relationships/image" Target="../media/image105.png"/><Relationship Id="rId21" Type="http://schemas.openxmlformats.org/officeDocument/2006/relationships/image" Target="../media/image118.svg"/><Relationship Id="rId7" Type="http://schemas.openxmlformats.org/officeDocument/2006/relationships/image" Target="../media/image53.svg"/><Relationship Id="rId12" Type="http://schemas.openxmlformats.org/officeDocument/2006/relationships/image" Target="../media/image114.png"/><Relationship Id="rId17" Type="http://schemas.openxmlformats.org/officeDocument/2006/relationships/image" Target="../media/image107.svg"/><Relationship Id="rId2" Type="http://schemas.openxmlformats.org/officeDocument/2006/relationships/notesSlide" Target="../notesSlides/notesSlide9.xml"/><Relationship Id="rId16" Type="http://schemas.openxmlformats.org/officeDocument/2006/relationships/image" Target="../media/image106.png"/><Relationship Id="rId20" Type="http://schemas.openxmlformats.org/officeDocument/2006/relationships/image" Target="../media/image117.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103.svg"/><Relationship Id="rId15" Type="http://schemas.openxmlformats.org/officeDocument/2006/relationships/image" Target="../media/image104.png"/><Relationship Id="rId23" Type="http://schemas.openxmlformats.org/officeDocument/2006/relationships/image" Target="../media/image55.svg"/><Relationship Id="rId10" Type="http://schemas.openxmlformats.org/officeDocument/2006/relationships/image" Target="../media/image56.png"/><Relationship Id="rId19" Type="http://schemas.openxmlformats.org/officeDocument/2006/relationships/image" Target="../media/image111.svg"/><Relationship Id="rId4" Type="http://schemas.openxmlformats.org/officeDocument/2006/relationships/image" Target="../media/image102.png"/><Relationship Id="rId9" Type="http://schemas.openxmlformats.org/officeDocument/2006/relationships/image" Target="../media/image113.svg"/><Relationship Id="rId14" Type="http://schemas.openxmlformats.org/officeDocument/2006/relationships/image" Target="../media/image116.svg"/><Relationship Id="rId22"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56.png"/><Relationship Id="rId18" Type="http://schemas.openxmlformats.org/officeDocument/2006/relationships/image" Target="../media/image115.png"/><Relationship Id="rId3" Type="http://schemas.openxmlformats.org/officeDocument/2006/relationships/hyperlink" Target="https://aka.ms/FabricPlatformMonitoringRTI" TargetMode="External"/><Relationship Id="rId21" Type="http://schemas.openxmlformats.org/officeDocument/2006/relationships/image" Target="../media/image120.svg"/><Relationship Id="rId7" Type="http://schemas.openxmlformats.org/officeDocument/2006/relationships/image" Target="../media/image102.png"/><Relationship Id="rId12" Type="http://schemas.openxmlformats.org/officeDocument/2006/relationships/image" Target="../media/image113.svg"/><Relationship Id="rId17" Type="http://schemas.openxmlformats.org/officeDocument/2006/relationships/image" Target="../media/image114.png"/><Relationship Id="rId2" Type="http://schemas.openxmlformats.org/officeDocument/2006/relationships/notesSlide" Target="../notesSlides/notesSlide10.xml"/><Relationship Id="rId16" Type="http://schemas.openxmlformats.org/officeDocument/2006/relationships/image" Target="../media/image55.svg"/><Relationship Id="rId20"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09.svg"/><Relationship Id="rId11" Type="http://schemas.openxmlformats.org/officeDocument/2006/relationships/image" Target="../media/image112.png"/><Relationship Id="rId5" Type="http://schemas.openxmlformats.org/officeDocument/2006/relationships/image" Target="../media/image108.png"/><Relationship Id="rId15" Type="http://schemas.openxmlformats.org/officeDocument/2006/relationships/image" Target="../media/image54.png"/><Relationship Id="rId10" Type="http://schemas.openxmlformats.org/officeDocument/2006/relationships/image" Target="../media/image53.svg"/><Relationship Id="rId19" Type="http://schemas.openxmlformats.org/officeDocument/2006/relationships/image" Target="../media/image116.svg"/><Relationship Id="rId4" Type="http://schemas.openxmlformats.org/officeDocument/2006/relationships/image" Target="../media/image105.pn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3" Type="http://schemas.openxmlformats.org/officeDocument/2006/relationships/image" Target="../media/image106.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2.svg"/><Relationship Id="rId11" Type="http://schemas.openxmlformats.org/officeDocument/2006/relationships/image" Target="../media/image127.sv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07.svg"/><Relationship Id="rId9" Type="http://schemas.openxmlformats.org/officeDocument/2006/relationships/image" Target="../media/image125.png"/><Relationship Id="rId14" Type="http://schemas.openxmlformats.org/officeDocument/2006/relationships/image" Target="../media/image130.svg"/></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pulse/ms-fabric-data-products-dependency-challenge-stephan-luap-6pq6e/?trackingId=2UzH5bMvSW2MhtNCAbYmUA%3D%3D"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pulse/ms-fabric-data-products-dependency-challenge-stephan-luap-6pq6e/?trackingId=2UzH5bMvSW2MhtNCAbYmUA%3D%3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www.btelligent.com/en/blog/real-time-intelligence-azure-iot-microsoft-fabric" TargetMode="External"/><Relationship Id="rId4" Type="http://schemas.openxmlformats.org/officeDocument/2006/relationships/image" Target="../media/image1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hyperlink" Target="mailto:WorkshopUser01@mrtacat.onmicrosof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5.png"/><Relationship Id="rId26" Type="http://schemas.openxmlformats.org/officeDocument/2006/relationships/image" Target="../media/image26.png"/><Relationship Id="rId21" Type="http://schemas.openxmlformats.org/officeDocument/2006/relationships/image" Target="../media/image37.svg"/><Relationship Id="rId34" Type="http://schemas.openxmlformats.org/officeDocument/2006/relationships/image" Target="../media/image30.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4.png"/><Relationship Id="rId25" Type="http://schemas.openxmlformats.org/officeDocument/2006/relationships/image" Target="../media/image22.png"/><Relationship Id="rId33" Type="http://schemas.microsoft.com/office/2007/relationships/hdphoto" Target="../media/hdphoto4.wdp"/><Relationship Id="rId38" Type="http://schemas.openxmlformats.org/officeDocument/2006/relationships/image" Target="../media/image49.png"/><Relationship Id="rId2" Type="http://schemas.openxmlformats.org/officeDocument/2006/relationships/notesSlide" Target="../notesSlides/notesSlide15.xml"/><Relationship Id="rId16" Type="http://schemas.openxmlformats.org/officeDocument/2006/relationships/image" Target="../media/image23.png"/><Relationship Id="rId20" Type="http://schemas.openxmlformats.org/officeDocument/2006/relationships/image" Target="../media/image36.png"/><Relationship Id="rId29"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1.png"/><Relationship Id="rId32" Type="http://schemas.openxmlformats.org/officeDocument/2006/relationships/image" Target="../media/image138.png"/><Relationship Id="rId37" Type="http://schemas.openxmlformats.org/officeDocument/2006/relationships/image" Target="../media/image33.png"/><Relationship Id="rId5" Type="http://schemas.openxmlformats.org/officeDocument/2006/relationships/image" Target="../media/image135.svg"/><Relationship Id="rId15" Type="http://schemas.openxmlformats.org/officeDocument/2006/relationships/image" Target="../media/image19.svg"/><Relationship Id="rId23" Type="http://schemas.openxmlformats.org/officeDocument/2006/relationships/image" Target="../media/image20.png"/><Relationship Id="rId28" Type="http://schemas.microsoft.com/office/2007/relationships/hdphoto" Target="../media/hdphoto2.wdp"/><Relationship Id="rId36"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31" Type="http://schemas.openxmlformats.org/officeDocument/2006/relationships/image" Target="../media/image137.png"/><Relationship Id="rId4" Type="http://schemas.openxmlformats.org/officeDocument/2006/relationships/image" Target="../media/image46.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136.png"/><Relationship Id="rId27" Type="http://schemas.openxmlformats.org/officeDocument/2006/relationships/image" Target="../media/image27.png"/><Relationship Id="rId30" Type="http://schemas.openxmlformats.org/officeDocument/2006/relationships/image" Target="../media/image29.svg"/><Relationship Id="rId35" Type="http://schemas.openxmlformats.org/officeDocument/2006/relationships/image" Target="../media/image31.png"/><Relationship Id="rId8" Type="http://schemas.openxmlformats.org/officeDocument/2006/relationships/image" Target="../media/image12.png"/><Relationship Id="rId3" Type="http://schemas.openxmlformats.org/officeDocument/2006/relationships/image" Target="../media/image1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7.svg"/><Relationship Id="rId21" Type="http://schemas.openxmlformats.org/officeDocument/2006/relationships/image" Target="../media/image21.png"/><Relationship Id="rId34" Type="http://schemas.openxmlformats.org/officeDocument/2006/relationships/image" Target="../media/image33.png"/><Relationship Id="rId42" Type="http://schemas.openxmlformats.org/officeDocument/2006/relationships/image" Target="../media/image144.png"/><Relationship Id="rId47" Type="http://schemas.openxmlformats.org/officeDocument/2006/relationships/image" Target="../media/image149.svg"/><Relationship Id="rId50" Type="http://schemas.openxmlformats.org/officeDocument/2006/relationships/image" Target="../media/image152.png"/><Relationship Id="rId55" Type="http://schemas.openxmlformats.org/officeDocument/2006/relationships/image" Target="../media/image157.png"/><Relationship Id="rId63" Type="http://schemas.openxmlformats.org/officeDocument/2006/relationships/image" Target="../media/image165.png"/><Relationship Id="rId7" Type="http://schemas.openxmlformats.org/officeDocument/2006/relationships/image" Target="../media/image136.png"/><Relationship Id="rId2" Type="http://schemas.openxmlformats.org/officeDocument/2006/relationships/notesSlide" Target="../notesSlides/notesSlide17.xml"/><Relationship Id="rId16" Type="http://schemas.openxmlformats.org/officeDocument/2006/relationships/image" Target="../media/image16.png"/><Relationship Id="rId29" Type="http://schemas.openxmlformats.org/officeDocument/2006/relationships/image" Target="../media/image28.png"/><Relationship Id="rId11" Type="http://schemas.openxmlformats.org/officeDocument/2006/relationships/image" Target="../media/image11.svg"/><Relationship Id="rId24" Type="http://schemas.openxmlformats.org/officeDocument/2006/relationships/image" Target="../media/image24.png"/><Relationship Id="rId32" Type="http://schemas.openxmlformats.org/officeDocument/2006/relationships/image" Target="../media/image31.png"/><Relationship Id="rId37"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40" Type="http://schemas.openxmlformats.org/officeDocument/2006/relationships/image" Target="../media/image143.png"/><Relationship Id="rId45" Type="http://schemas.openxmlformats.org/officeDocument/2006/relationships/image" Target="../media/image147.svg"/><Relationship Id="rId53" Type="http://schemas.openxmlformats.org/officeDocument/2006/relationships/image" Target="../media/image155.png"/><Relationship Id="rId58" Type="http://schemas.openxmlformats.org/officeDocument/2006/relationships/image" Target="../media/image160.png"/><Relationship Id="rId5" Type="http://schemas.openxmlformats.org/officeDocument/2006/relationships/image" Target="../media/image141.png"/><Relationship Id="rId61" Type="http://schemas.openxmlformats.org/officeDocument/2006/relationships/image" Target="../media/image163.png"/><Relationship Id="rId19" Type="http://schemas.openxmlformats.org/officeDocument/2006/relationships/image" Target="../media/image1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29.svg"/><Relationship Id="rId35" Type="http://schemas.openxmlformats.org/officeDocument/2006/relationships/image" Target="../media/image49.png"/><Relationship Id="rId43" Type="http://schemas.openxmlformats.org/officeDocument/2006/relationships/image" Target="../media/image145.svg"/><Relationship Id="rId48" Type="http://schemas.openxmlformats.org/officeDocument/2006/relationships/image" Target="../media/image150.png"/><Relationship Id="rId56" Type="http://schemas.openxmlformats.org/officeDocument/2006/relationships/image" Target="../media/image158.png"/><Relationship Id="rId64" Type="http://schemas.openxmlformats.org/officeDocument/2006/relationships/image" Target="../media/image166.png"/><Relationship Id="rId8" Type="http://schemas.openxmlformats.org/officeDocument/2006/relationships/image" Target="../media/image46.png"/><Relationship Id="rId51" Type="http://schemas.openxmlformats.org/officeDocument/2006/relationships/image" Target="../media/image153.png"/><Relationship Id="rId3" Type="http://schemas.openxmlformats.org/officeDocument/2006/relationships/image" Target="../media/image139.pn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png"/><Relationship Id="rId33" Type="http://schemas.openxmlformats.org/officeDocument/2006/relationships/image" Target="../media/image32.png"/><Relationship Id="rId38" Type="http://schemas.openxmlformats.org/officeDocument/2006/relationships/image" Target="../media/image36.png"/><Relationship Id="rId46" Type="http://schemas.openxmlformats.org/officeDocument/2006/relationships/image" Target="../media/image148.png"/><Relationship Id="rId59" Type="http://schemas.openxmlformats.org/officeDocument/2006/relationships/image" Target="../media/image161.png"/><Relationship Id="rId20" Type="http://schemas.openxmlformats.org/officeDocument/2006/relationships/image" Target="../media/image20.png"/><Relationship Id="rId41" Type="http://schemas.microsoft.com/office/2007/relationships/hdphoto" Target="../media/hdphoto4.wdp"/><Relationship Id="rId54" Type="http://schemas.openxmlformats.org/officeDocument/2006/relationships/image" Target="../media/image156.png"/><Relationship Id="rId62" Type="http://schemas.openxmlformats.org/officeDocument/2006/relationships/image" Target="../media/image164.svg"/><Relationship Id="rId1" Type="http://schemas.openxmlformats.org/officeDocument/2006/relationships/slideLayout" Target="../slideLayouts/slideLayout6.xml"/><Relationship Id="rId6" Type="http://schemas.openxmlformats.org/officeDocument/2006/relationships/image" Target="../media/image142.svg"/><Relationship Id="rId15" Type="http://schemas.openxmlformats.org/officeDocument/2006/relationships/image" Target="../media/image15.svg"/><Relationship Id="rId23" Type="http://schemas.openxmlformats.org/officeDocument/2006/relationships/image" Target="../media/image23.png"/><Relationship Id="rId28" Type="http://schemas.microsoft.com/office/2007/relationships/hdphoto" Target="../media/hdphoto2.wdp"/><Relationship Id="rId36" Type="http://schemas.openxmlformats.org/officeDocument/2006/relationships/image" Target="../media/image137.png"/><Relationship Id="rId49" Type="http://schemas.openxmlformats.org/officeDocument/2006/relationships/image" Target="../media/image151.svg"/><Relationship Id="rId57" Type="http://schemas.openxmlformats.org/officeDocument/2006/relationships/image" Target="../media/image159.png"/><Relationship Id="rId10" Type="http://schemas.openxmlformats.org/officeDocument/2006/relationships/image" Target="../media/image10.png"/><Relationship Id="rId31" Type="http://schemas.openxmlformats.org/officeDocument/2006/relationships/image" Target="../media/image30.png"/><Relationship Id="rId44" Type="http://schemas.openxmlformats.org/officeDocument/2006/relationships/image" Target="../media/image146.png"/><Relationship Id="rId52" Type="http://schemas.openxmlformats.org/officeDocument/2006/relationships/image" Target="../media/image154.png"/><Relationship Id="rId60" Type="http://schemas.openxmlformats.org/officeDocument/2006/relationships/image" Target="../media/image162.png"/><Relationship Id="rId4" Type="http://schemas.openxmlformats.org/officeDocument/2006/relationships/image" Target="../media/image140.svg"/><Relationship Id="rId9" Type="http://schemas.openxmlformats.org/officeDocument/2006/relationships/image" Target="../media/image135.svg"/></Relationships>
</file>

<file path=ppt/slides/_rels/slide2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5.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image" Target="../media/image16.png"/><Relationship Id="rId5" Type="http://schemas.openxmlformats.org/officeDocument/2006/relationships/image" Target="../media/image169.png"/><Relationship Id="rId15" Type="http://schemas.openxmlformats.org/officeDocument/2006/relationships/image" Target="../media/image140.svg"/><Relationship Id="rId10" Type="http://schemas.openxmlformats.org/officeDocument/2006/relationships/image" Target="../media/image174.png"/><Relationship Id="rId4" Type="http://schemas.openxmlformats.org/officeDocument/2006/relationships/image" Target="../media/image168.svg"/><Relationship Id="rId9" Type="http://schemas.openxmlformats.org/officeDocument/2006/relationships/image" Target="../media/image173.svg"/><Relationship Id="rId14"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8.png"/><Relationship Id="rId18" Type="http://schemas.openxmlformats.org/officeDocument/2006/relationships/image" Target="../media/image33.png"/><Relationship Id="rId3" Type="http://schemas.openxmlformats.org/officeDocument/2006/relationships/image" Target="../media/image168.svg"/><Relationship Id="rId7" Type="http://schemas.openxmlformats.org/officeDocument/2006/relationships/image" Target="../media/image174.png"/><Relationship Id="rId12" Type="http://schemas.openxmlformats.org/officeDocument/2006/relationships/image" Target="../media/image140.svg"/><Relationship Id="rId17" Type="http://schemas.openxmlformats.org/officeDocument/2006/relationships/image" Target="../media/image32.png"/><Relationship Id="rId2" Type="http://schemas.openxmlformats.org/officeDocument/2006/relationships/image" Target="../media/image167.png"/><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39.png"/><Relationship Id="rId5" Type="http://schemas.openxmlformats.org/officeDocument/2006/relationships/image" Target="../media/image170.png"/><Relationship Id="rId15" Type="http://schemas.openxmlformats.org/officeDocument/2006/relationships/image" Target="../media/image30.png"/><Relationship Id="rId10" Type="http://schemas.openxmlformats.org/officeDocument/2006/relationships/image" Target="../media/image175.png"/><Relationship Id="rId19" Type="http://schemas.openxmlformats.org/officeDocument/2006/relationships/image" Target="../media/image49.png"/><Relationship Id="rId4" Type="http://schemas.openxmlformats.org/officeDocument/2006/relationships/image" Target="../media/image169.png"/><Relationship Id="rId9" Type="http://schemas.openxmlformats.org/officeDocument/2006/relationships/image" Target="../media/image17.svg"/><Relationship Id="rId14" Type="http://schemas.openxmlformats.org/officeDocument/2006/relationships/image" Target="../media/image59.sv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5.png"/><Relationship Id="rId7" Type="http://schemas.openxmlformats.org/officeDocument/2006/relationships/image" Target="../media/image31.png"/><Relationship Id="rId12" Type="http://schemas.openxmlformats.org/officeDocument/2006/relationships/image" Target="../media/image59.svg"/><Relationship Id="rId2"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58.png"/><Relationship Id="rId5" Type="http://schemas.openxmlformats.org/officeDocument/2006/relationships/image" Target="../media/image140.svg"/><Relationship Id="rId10" Type="http://schemas.openxmlformats.org/officeDocument/2006/relationships/image" Target="../media/image49.png"/><Relationship Id="rId4" Type="http://schemas.openxmlformats.org/officeDocument/2006/relationships/image" Target="../media/image139.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6" Type="http://schemas.openxmlformats.org/officeDocument/2006/relationships/image" Target="../media/image195.png"/><Relationship Id="rId21" Type="http://schemas.openxmlformats.org/officeDocument/2006/relationships/image" Target="../media/image192.png"/><Relationship Id="rId34" Type="http://schemas.openxmlformats.org/officeDocument/2006/relationships/image" Target="../media/image27.png"/><Relationship Id="rId42" Type="http://schemas.openxmlformats.org/officeDocument/2006/relationships/image" Target="../media/image135.svg"/><Relationship Id="rId47" Type="http://schemas.openxmlformats.org/officeDocument/2006/relationships/image" Target="../media/image23.png"/><Relationship Id="rId50"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55" Type="http://schemas.openxmlformats.org/officeDocument/2006/relationships/image" Target="../media/image201.png"/><Relationship Id="rId63" Type="http://schemas.openxmlformats.org/officeDocument/2006/relationships/image" Target="../media/image202.png"/><Relationship Id="rId7" Type="http://schemas.openxmlformats.org/officeDocument/2006/relationships/image" Target="../media/image180.svg"/><Relationship Id="rId2" Type="http://schemas.openxmlformats.org/officeDocument/2006/relationships/image" Target="../media/image176.png"/><Relationship Id="rId16" Type="http://schemas.openxmlformats.org/officeDocument/2006/relationships/image" Target="../media/image20.png"/><Relationship Id="rId29" Type="http://schemas.openxmlformats.org/officeDocument/2006/relationships/image" Target="../media/image12.png"/><Relationship Id="rId11" Type="http://schemas.openxmlformats.org/officeDocument/2006/relationships/image" Target="../media/image184.svg"/><Relationship Id="rId24" Type="http://schemas.openxmlformats.org/officeDocument/2006/relationships/image" Target="../media/image194.png"/><Relationship Id="rId32" Type="http://schemas.openxmlformats.org/officeDocument/2006/relationships/image" Target="../media/image19.svg"/><Relationship Id="rId37" Type="http://schemas.openxmlformats.org/officeDocument/2006/relationships/image" Target="../media/image137.png"/><Relationship Id="rId40" Type="http://schemas.openxmlformats.org/officeDocument/2006/relationships/image" Target="../media/image198.png"/><Relationship Id="rId45" Type="http://schemas.openxmlformats.org/officeDocument/2006/relationships/image" Target="../media/image16.png"/><Relationship Id="rId53" Type="http://schemas.openxmlformats.org/officeDocument/2006/relationships/image" Target="../media/image199.png"/><Relationship Id="rId58" Type="http://schemas.openxmlformats.org/officeDocument/2006/relationships/image" Target="../media/image11.svg"/><Relationship Id="rId66" Type="http://schemas.openxmlformats.org/officeDocument/2006/relationships/image" Target="../media/image205.png"/><Relationship Id="rId5" Type="http://schemas.openxmlformats.org/officeDocument/2006/relationships/image" Target="../media/image178.svg"/><Relationship Id="rId61" Type="http://schemas.openxmlformats.org/officeDocument/2006/relationships/image" Target="../media/image143.png"/><Relationship Id="rId19" Type="http://schemas.openxmlformats.org/officeDocument/2006/relationships/image" Target="../media/image191.png"/><Relationship Id="rId14" Type="http://schemas.openxmlformats.org/officeDocument/2006/relationships/image" Target="../media/image187.png"/><Relationship Id="rId22" Type="http://schemas.openxmlformats.org/officeDocument/2006/relationships/image" Target="../media/image193.png"/><Relationship Id="rId27" Type="http://schemas.microsoft.com/office/2007/relationships/hdphoto" Target="../media/hdphoto11.wdp"/><Relationship Id="rId30" Type="http://schemas.openxmlformats.org/officeDocument/2006/relationships/image" Target="../media/image13.svg"/><Relationship Id="rId35" Type="http://schemas.openxmlformats.org/officeDocument/2006/relationships/image" Target="../media/image28.png"/><Relationship Id="rId43" Type="http://schemas.openxmlformats.org/officeDocument/2006/relationships/image" Target="../media/image14.png"/><Relationship Id="rId48" Type="http://schemas.openxmlformats.org/officeDocument/2006/relationships/image" Target="../media/image25.png"/><Relationship Id="rId56" Type="http://schemas.openxmlformats.org/officeDocument/2006/relationships/image" Target="../media/image136.png"/><Relationship Id="rId64" Type="http://schemas.openxmlformats.org/officeDocument/2006/relationships/image" Target="../media/image203.png"/><Relationship Id="rId8" Type="http://schemas.openxmlformats.org/officeDocument/2006/relationships/image" Target="../media/image181.png"/><Relationship Id="rId51" Type="http://schemas.openxmlformats.org/officeDocument/2006/relationships/image" Target="../media/image36.png"/><Relationship Id="rId3" Type="http://schemas.microsoft.com/office/2007/relationships/hdphoto" Target="../media/hdphoto2.wdp"/><Relationship Id="rId12" Type="http://schemas.openxmlformats.org/officeDocument/2006/relationships/image" Target="../media/image185.png"/><Relationship Id="rId17" Type="http://schemas.openxmlformats.org/officeDocument/2006/relationships/image" Target="../media/image189.png"/><Relationship Id="rId25" Type="http://schemas.microsoft.com/office/2007/relationships/hdphoto" Target="../media/hdphoto10.wdp"/><Relationship Id="rId33" Type="http://schemas.openxmlformats.org/officeDocument/2006/relationships/image" Target="../media/image24.png"/><Relationship Id="rId38" Type="http://schemas.openxmlformats.org/officeDocument/2006/relationships/image" Target="../media/image154.png"/><Relationship Id="rId46" Type="http://schemas.openxmlformats.org/officeDocument/2006/relationships/image" Target="../media/image17.svg"/><Relationship Id="rId59" Type="http://schemas.openxmlformats.org/officeDocument/2006/relationships/image" Target="../media/image21.png"/><Relationship Id="rId67" Type="http://schemas.microsoft.com/office/2007/relationships/hdphoto" Target="../media/hdphoto12.wdp"/><Relationship Id="rId20" Type="http://schemas.microsoft.com/office/2007/relationships/hdphoto" Target="../media/hdphoto8.wdp"/><Relationship Id="rId41" Type="http://schemas.openxmlformats.org/officeDocument/2006/relationships/image" Target="../media/image46.png"/><Relationship Id="rId54" Type="http://schemas.openxmlformats.org/officeDocument/2006/relationships/image" Target="../media/image200.png"/><Relationship Id="rId62"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179.png"/><Relationship Id="rId15" Type="http://schemas.openxmlformats.org/officeDocument/2006/relationships/image" Target="../media/image188.svg"/><Relationship Id="rId23" Type="http://schemas.microsoft.com/office/2007/relationships/hdphoto" Target="../media/hdphoto9.wdp"/><Relationship Id="rId28" Type="http://schemas.openxmlformats.org/officeDocument/2006/relationships/image" Target="../media/image196.png"/><Relationship Id="rId36" Type="http://schemas.openxmlformats.org/officeDocument/2006/relationships/image" Target="../media/image29.svg"/><Relationship Id="rId49" Type="http://schemas.openxmlformats.org/officeDocument/2006/relationships/image" Target="../media/image26.png"/><Relationship Id="rId57" Type="http://schemas.openxmlformats.org/officeDocument/2006/relationships/image" Target="../media/image10.png"/><Relationship Id="rId10" Type="http://schemas.openxmlformats.org/officeDocument/2006/relationships/image" Target="../media/image183.png"/><Relationship Id="rId31" Type="http://schemas.openxmlformats.org/officeDocument/2006/relationships/image" Target="../media/image18.png"/><Relationship Id="rId44" Type="http://schemas.openxmlformats.org/officeDocument/2006/relationships/image" Target="../media/image15.svg"/><Relationship Id="rId52" Type="http://schemas.openxmlformats.org/officeDocument/2006/relationships/image" Target="../media/image37.svg"/><Relationship Id="rId60" Type="http://schemas.openxmlformats.org/officeDocument/2006/relationships/image" Target="../media/image22.png"/><Relationship Id="rId65" Type="http://schemas.openxmlformats.org/officeDocument/2006/relationships/image" Target="../media/image204.png"/><Relationship Id="rId4" Type="http://schemas.openxmlformats.org/officeDocument/2006/relationships/image" Target="../media/image177.png"/><Relationship Id="rId9" Type="http://schemas.openxmlformats.org/officeDocument/2006/relationships/image" Target="../media/image182.svg"/><Relationship Id="rId13" Type="http://schemas.openxmlformats.org/officeDocument/2006/relationships/image" Target="../media/image186.svg"/><Relationship Id="rId18" Type="http://schemas.openxmlformats.org/officeDocument/2006/relationships/image" Target="../media/image190.svg"/><Relationship Id="rId39" Type="http://schemas.openxmlformats.org/officeDocument/2006/relationships/image" Target="../media/image1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29.svg"/><Relationship Id="rId39" Type="http://schemas.openxmlformats.org/officeDocument/2006/relationships/image" Target="../media/image206.png"/><Relationship Id="rId21" Type="http://schemas.openxmlformats.org/officeDocument/2006/relationships/image" Target="../media/image25.png"/><Relationship Id="rId34" Type="http://schemas.openxmlformats.org/officeDocument/2006/relationships/image" Target="../media/image36.png"/><Relationship Id="rId42" Type="http://schemas.openxmlformats.org/officeDocument/2006/relationships/image" Target="../media/image209.svg"/><Relationship Id="rId47" Type="http://schemas.openxmlformats.org/officeDocument/2006/relationships/image" Target="../media/image214.png"/><Relationship Id="rId50" Type="http://schemas.openxmlformats.org/officeDocument/2006/relationships/image" Target="../media/image217.svg"/><Relationship Id="rId7" Type="http://schemas.openxmlformats.org/officeDocument/2006/relationships/image" Target="../media/image11.svg"/><Relationship Id="rId2" Type="http://schemas.openxmlformats.org/officeDocument/2006/relationships/notesSlide" Target="../notesSlides/notesSlide19.xml"/><Relationship Id="rId16" Type="http://schemas.openxmlformats.org/officeDocument/2006/relationships/image" Target="../media/image20.png"/><Relationship Id="rId29" Type="http://schemas.openxmlformats.org/officeDocument/2006/relationships/image" Target="../media/image32.png"/><Relationship Id="rId11" Type="http://schemas.openxmlformats.org/officeDocument/2006/relationships/image" Target="../media/image15.svg"/><Relationship Id="rId24" Type="http://schemas.microsoft.com/office/2007/relationships/hdphoto" Target="../media/hdphoto2.wdp"/><Relationship Id="rId32" Type="http://schemas.openxmlformats.org/officeDocument/2006/relationships/image" Target="../media/image137.png"/><Relationship Id="rId37" Type="http://schemas.microsoft.com/office/2007/relationships/hdphoto" Target="../media/hdphoto4.wdp"/><Relationship Id="rId40" Type="http://schemas.openxmlformats.org/officeDocument/2006/relationships/image" Target="../media/image207.svg"/><Relationship Id="rId45" Type="http://schemas.openxmlformats.org/officeDocument/2006/relationships/image" Target="../media/image212.png"/><Relationship Id="rId53" Type="http://schemas.openxmlformats.org/officeDocument/2006/relationships/image" Target="../media/image220.png"/><Relationship Id="rId5" Type="http://schemas.openxmlformats.org/officeDocument/2006/relationships/image" Target="../media/image135.sv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196.png"/><Relationship Id="rId44" Type="http://schemas.openxmlformats.org/officeDocument/2006/relationships/image" Target="../media/image211.svg"/><Relationship Id="rId52" Type="http://schemas.openxmlformats.org/officeDocument/2006/relationships/image" Target="../media/image219.svg"/><Relationship Id="rId4" Type="http://schemas.openxmlformats.org/officeDocument/2006/relationships/image" Target="../media/image46.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7.svg"/><Relationship Id="rId43" Type="http://schemas.openxmlformats.org/officeDocument/2006/relationships/image" Target="../media/image210.png"/><Relationship Id="rId48" Type="http://schemas.openxmlformats.org/officeDocument/2006/relationships/image" Target="../media/image215.svg"/><Relationship Id="rId8" Type="http://schemas.openxmlformats.org/officeDocument/2006/relationships/image" Target="../media/image12.png"/><Relationship Id="rId51" Type="http://schemas.openxmlformats.org/officeDocument/2006/relationships/image" Target="../media/image218.png"/><Relationship Id="rId3" Type="http://schemas.openxmlformats.org/officeDocument/2006/relationships/image" Target="../media/image136.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8.png"/><Relationship Id="rId33"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38" Type="http://schemas.openxmlformats.org/officeDocument/2006/relationships/image" Target="../media/image199.png"/><Relationship Id="rId46" Type="http://schemas.openxmlformats.org/officeDocument/2006/relationships/image" Target="../media/image213.svg"/><Relationship Id="rId20" Type="http://schemas.openxmlformats.org/officeDocument/2006/relationships/image" Target="../media/image24.png"/><Relationship Id="rId41" Type="http://schemas.openxmlformats.org/officeDocument/2006/relationships/image" Target="../media/image208.png"/><Relationship Id="rId54" Type="http://schemas.openxmlformats.org/officeDocument/2006/relationships/image" Target="../media/image221.png"/><Relationship Id="rId1" Type="http://schemas.openxmlformats.org/officeDocument/2006/relationships/slideLayout" Target="../slideLayouts/slideLayout6.xml"/><Relationship Id="rId6" Type="http://schemas.openxmlformats.org/officeDocument/2006/relationships/image" Target="../media/image10.png"/><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1.png"/><Relationship Id="rId36" Type="http://schemas.openxmlformats.org/officeDocument/2006/relationships/image" Target="../media/image143.png"/><Relationship Id="rId49" Type="http://schemas.openxmlformats.org/officeDocument/2006/relationships/image" Target="../media/image216.png"/></Relationships>
</file>

<file path=ppt/slides/_rels/slide31.xml.rels><?xml version="1.0" encoding="UTF-8" standalone="yes"?>
<Relationships xmlns="http://schemas.openxmlformats.org/package/2006/relationships"><Relationship Id="rId13" Type="http://schemas.openxmlformats.org/officeDocument/2006/relationships/image" Target="../media/image223.svg"/><Relationship Id="rId18" Type="http://schemas.openxmlformats.org/officeDocument/2006/relationships/image" Target="../media/image25.png"/><Relationship Id="rId26" Type="http://schemas.openxmlformats.org/officeDocument/2006/relationships/image" Target="../media/image27.png"/><Relationship Id="rId3" Type="http://schemas.openxmlformats.org/officeDocument/2006/relationships/image" Target="../media/image137.png"/><Relationship Id="rId21" Type="http://schemas.openxmlformats.org/officeDocument/2006/relationships/image" Target="../media/image14.png"/><Relationship Id="rId34"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18.png"/><Relationship Id="rId17" Type="http://schemas.openxmlformats.org/officeDocument/2006/relationships/image" Target="../media/image13.svg"/><Relationship Id="rId25" Type="http://schemas.openxmlformats.org/officeDocument/2006/relationships/image" Target="../media/image29.svg"/><Relationship Id="rId33" Type="http://schemas.openxmlformats.org/officeDocument/2006/relationships/image" Target="../media/image33.png"/><Relationship Id="rId2" Type="http://schemas.openxmlformats.org/officeDocument/2006/relationships/notesSlide" Target="../notesSlides/notesSlide20.xml"/><Relationship Id="rId16" Type="http://schemas.openxmlformats.org/officeDocument/2006/relationships/image" Target="../media/image12.png"/><Relationship Id="rId20" Type="http://schemas.microsoft.com/office/2007/relationships/hdphoto" Target="../media/hdphoto4.wdp"/><Relationship Id="rId29" Type="http://schemas.openxmlformats.org/officeDocument/2006/relationships/image" Target="../media/image135.svg"/><Relationship Id="rId1" Type="http://schemas.openxmlformats.org/officeDocument/2006/relationships/slideLayout" Target="../slideLayouts/slideLayout6.xml"/><Relationship Id="rId6" Type="http://schemas.openxmlformats.org/officeDocument/2006/relationships/image" Target="../media/image136.png"/><Relationship Id="rId11" Type="http://schemas.openxmlformats.org/officeDocument/2006/relationships/image" Target="../media/image222.png"/><Relationship Id="rId24" Type="http://schemas.openxmlformats.org/officeDocument/2006/relationships/image" Target="../media/image28.png"/><Relationship Id="rId32" Type="http://schemas.openxmlformats.org/officeDocument/2006/relationships/image" Target="../media/image32.png"/><Relationship Id="rId5" Type="http://schemas.openxmlformats.org/officeDocument/2006/relationships/image" Target="../media/image22.png"/><Relationship Id="rId15" Type="http://schemas.openxmlformats.org/officeDocument/2006/relationships/image" Target="../media/image225.png"/><Relationship Id="rId23" Type="http://schemas.openxmlformats.org/officeDocument/2006/relationships/image" Target="../media/image199.png"/><Relationship Id="rId28" Type="http://schemas.openxmlformats.org/officeDocument/2006/relationships/image" Target="../media/image46.png"/><Relationship Id="rId36" Type="http://schemas.openxmlformats.org/officeDocument/2006/relationships/image" Target="../media/image227.png"/><Relationship Id="rId10" Type="http://schemas.openxmlformats.org/officeDocument/2006/relationships/image" Target="../media/image11.svg"/><Relationship Id="rId19" Type="http://schemas.openxmlformats.org/officeDocument/2006/relationships/image" Target="../media/image226.png"/><Relationship Id="rId31"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10.png"/><Relationship Id="rId14" Type="http://schemas.openxmlformats.org/officeDocument/2006/relationships/image" Target="../media/image224.png"/><Relationship Id="rId22" Type="http://schemas.openxmlformats.org/officeDocument/2006/relationships/image" Target="../media/image15.svg"/><Relationship Id="rId27" Type="http://schemas.microsoft.com/office/2007/relationships/hdphoto" Target="../media/hdphoto2.wdp"/><Relationship Id="rId30" Type="http://schemas.openxmlformats.org/officeDocument/2006/relationships/image" Target="../media/image20.png"/><Relationship Id="rId35" Type="http://schemas.openxmlformats.org/officeDocument/2006/relationships/image" Target="../media/image30.png"/><Relationship Id="rId8"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microsoft.com/office/2018/10/relationships/comments" Target="../comments/modernComment_7FFFFFF6_86248B90.xml"/><Relationship Id="rId7"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30.svg"/><Relationship Id="rId5" Type="http://schemas.openxmlformats.org/officeDocument/2006/relationships/image" Target="../media/image229.png"/><Relationship Id="rId4" Type="http://schemas.openxmlformats.org/officeDocument/2006/relationships/image" Target="../media/image228.png"/></Relationships>
</file>

<file path=ppt/slides/_rels/slide3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png"/><Relationship Id="rId39" Type="http://schemas.openxmlformats.org/officeDocument/2006/relationships/image" Target="../media/image36.png"/><Relationship Id="rId21" Type="http://schemas.openxmlformats.org/officeDocument/2006/relationships/image" Target="../media/image20.png"/><Relationship Id="rId34" Type="http://schemas.openxmlformats.org/officeDocument/2006/relationships/image" Target="../media/image32.png"/><Relationship Id="rId42" Type="http://schemas.microsoft.com/office/2007/relationships/hdphoto" Target="../media/hdphoto4.wdp"/><Relationship Id="rId7" Type="http://schemas.openxmlformats.org/officeDocument/2006/relationships/image" Target="../media/image235.png"/><Relationship Id="rId2" Type="http://schemas.openxmlformats.org/officeDocument/2006/relationships/notesSlide" Target="../notesSlides/notesSlide24.xml"/><Relationship Id="rId16" Type="http://schemas.openxmlformats.org/officeDocument/2006/relationships/image" Target="../media/image15.svg"/><Relationship Id="rId20" Type="http://schemas.openxmlformats.org/officeDocument/2006/relationships/image" Target="../media/image19.svg"/><Relationship Id="rId29" Type="http://schemas.microsoft.com/office/2007/relationships/hdphoto" Target="../media/hdphoto2.wdp"/><Relationship Id="rId41"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59.sv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0.png"/><Relationship Id="rId37" Type="http://schemas.openxmlformats.org/officeDocument/2006/relationships/image" Target="../media/image137.png"/><Relationship Id="rId40" Type="http://schemas.openxmlformats.org/officeDocument/2006/relationships/image" Target="../media/image37.svg"/><Relationship Id="rId5" Type="http://schemas.openxmlformats.org/officeDocument/2006/relationships/image" Target="../media/image58.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49.png"/><Relationship Id="rId10" Type="http://schemas.openxmlformats.org/officeDocument/2006/relationships/image" Target="../media/image135.svg"/><Relationship Id="rId19" Type="http://schemas.openxmlformats.org/officeDocument/2006/relationships/image" Target="../media/image18.png"/><Relationship Id="rId31" Type="http://schemas.openxmlformats.org/officeDocument/2006/relationships/image" Target="../media/image29.svg"/><Relationship Id="rId44" Type="http://schemas.openxmlformats.org/officeDocument/2006/relationships/image" Target="../media/image237.png"/><Relationship Id="rId4" Type="http://schemas.openxmlformats.org/officeDocument/2006/relationships/image" Target="../media/image234.svg"/><Relationship Id="rId9" Type="http://schemas.openxmlformats.org/officeDocument/2006/relationships/image" Target="../media/image46.png"/><Relationship Id="rId14" Type="http://schemas.openxmlformats.org/officeDocument/2006/relationships/image" Target="../media/image13.sv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236.png"/><Relationship Id="rId8" Type="http://schemas.openxmlformats.org/officeDocument/2006/relationships/image" Target="../media/image136.png"/><Relationship Id="rId3" Type="http://schemas.openxmlformats.org/officeDocument/2006/relationships/image" Target="../media/image233.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1.png"/><Relationship Id="rId38"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39.png"/><Relationship Id="rId7"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40.svg"/><Relationship Id="rId5" Type="http://schemas.openxmlformats.org/officeDocument/2006/relationships/image" Target="../media/image239.png"/><Relationship Id="rId4" Type="http://schemas.openxmlformats.org/officeDocument/2006/relationships/image" Target="../media/image140.svg"/></Relationships>
</file>

<file path=ppt/slides/_rels/slide42.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245.png"/><Relationship Id="rId18" Type="http://schemas.openxmlformats.org/officeDocument/2006/relationships/image" Target="../media/image250.png"/><Relationship Id="rId3" Type="http://schemas.openxmlformats.org/officeDocument/2006/relationships/image" Target="../media/image16.png"/><Relationship Id="rId21" Type="http://schemas.openxmlformats.org/officeDocument/2006/relationships/image" Target="../media/image253.png"/><Relationship Id="rId7" Type="http://schemas.openxmlformats.org/officeDocument/2006/relationships/image" Target="../media/image241.png"/><Relationship Id="rId12" Type="http://schemas.openxmlformats.org/officeDocument/2006/relationships/image" Target="../media/image244.png"/><Relationship Id="rId17" Type="http://schemas.openxmlformats.org/officeDocument/2006/relationships/image" Target="../media/image249.svg"/><Relationship Id="rId2" Type="http://schemas.openxmlformats.org/officeDocument/2006/relationships/notesSlide" Target="../notesSlides/notesSlide28.xml"/><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243.png"/><Relationship Id="rId5" Type="http://schemas.openxmlformats.org/officeDocument/2006/relationships/image" Target="../media/image10.png"/><Relationship Id="rId15" Type="http://schemas.openxmlformats.org/officeDocument/2006/relationships/image" Target="../media/image247.png"/><Relationship Id="rId10" Type="http://schemas.openxmlformats.org/officeDocument/2006/relationships/image" Target="../media/image135.svg"/><Relationship Id="rId19" Type="http://schemas.openxmlformats.org/officeDocument/2006/relationships/image" Target="../media/image251.png"/><Relationship Id="rId4" Type="http://schemas.openxmlformats.org/officeDocument/2006/relationships/image" Target="../media/image17.svg"/><Relationship Id="rId9" Type="http://schemas.openxmlformats.org/officeDocument/2006/relationships/image" Target="../media/image46.png"/><Relationship Id="rId14" Type="http://schemas.openxmlformats.org/officeDocument/2006/relationships/image" Target="../media/image2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svg"/><Relationship Id="rId3" Type="http://schemas.openxmlformats.org/officeDocument/2006/relationships/image" Target="../media/image16.png"/><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247.png"/><Relationship Id="rId5" Type="http://schemas.openxmlformats.org/officeDocument/2006/relationships/image" Target="../media/image10.png"/><Relationship Id="rId10" Type="http://schemas.openxmlformats.org/officeDocument/2006/relationships/image" Target="../media/image253.png"/><Relationship Id="rId4" Type="http://schemas.openxmlformats.org/officeDocument/2006/relationships/image" Target="../media/image17.svg"/><Relationship Id="rId9" Type="http://schemas.openxmlformats.org/officeDocument/2006/relationships/image" Target="../media/image245.png"/><Relationship Id="rId14" Type="http://schemas.openxmlformats.org/officeDocument/2006/relationships/image" Target="../media/image2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azure/data-explorer/kusto/management/batchingpolicy"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7FFFF8A7_93DDB473.xm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150_FE0FEEDA.xm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29.svg"/><Relationship Id="rId39" Type="http://schemas.openxmlformats.org/officeDocument/2006/relationships/image" Target="../media/image39.png"/><Relationship Id="rId21" Type="http://schemas.openxmlformats.org/officeDocument/2006/relationships/image" Target="../media/image25.png"/><Relationship Id="rId34"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42" Type="http://schemas.openxmlformats.org/officeDocument/2006/relationships/image" Target="../media/image42.svg"/><Relationship Id="rId7" Type="http://schemas.openxmlformats.org/officeDocument/2006/relationships/image" Target="../media/image11.svg"/><Relationship Id="rId2" Type="http://schemas.openxmlformats.org/officeDocument/2006/relationships/notesSlide" Target="../notesSlides/notesSlide4.xml"/><Relationship Id="rId16" Type="http://schemas.openxmlformats.org/officeDocument/2006/relationships/image" Target="../media/image20.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24" Type="http://schemas.microsoft.com/office/2007/relationships/hdphoto" Target="../media/hdphoto2.wdp"/><Relationship Id="rId32" Type="http://schemas.openxmlformats.org/officeDocument/2006/relationships/image" Target="../media/image35.png"/><Relationship Id="rId37" Type="http://schemas.openxmlformats.org/officeDocument/2006/relationships/image" Target="../media/image38.png"/><Relationship Id="rId40" Type="http://schemas.openxmlformats.org/officeDocument/2006/relationships/image" Target="../media/image40.png"/><Relationship Id="rId45" Type="http://schemas.openxmlformats.org/officeDocument/2006/relationships/image" Target="../media/image45.png"/><Relationship Id="rId5" Type="http://schemas.microsoft.com/office/2007/relationships/hdphoto" Target="../media/hdphoto1.wdp"/><Relationship Id="rId15" Type="http://schemas.openxmlformats.org/officeDocument/2006/relationships/image" Target="../media/image19.svg"/><Relationship Id="rId23" Type="http://schemas.openxmlformats.org/officeDocument/2006/relationships/image" Target="../media/image27.png"/><Relationship Id="rId28" Type="http://schemas.openxmlformats.org/officeDocument/2006/relationships/image" Target="../media/image31.png"/><Relationship Id="rId36" Type="http://schemas.openxmlformats.org/officeDocument/2006/relationships/image" Target="../media/image37.sv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4" Type="http://schemas.openxmlformats.org/officeDocument/2006/relationships/image" Target="../media/image44.png"/><Relationship Id="rId4" Type="http://schemas.openxmlformats.org/officeDocument/2006/relationships/image" Target="../media/image9.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6.png"/><Relationship Id="rId43" Type="http://schemas.openxmlformats.org/officeDocument/2006/relationships/image" Target="../media/image43.png"/><Relationship Id="rId8" Type="http://schemas.openxmlformats.org/officeDocument/2006/relationships/image" Target="../media/image12.png"/><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8.png"/><Relationship Id="rId33" Type="http://schemas.microsoft.com/office/2007/relationships/hdphoto" Target="../media/hdphoto3.wdp"/><Relationship Id="rId38" Type="http://schemas.microsoft.com/office/2007/relationships/hdphoto" Target="../media/hdphoto4.wdp"/><Relationship Id="rId20" Type="http://schemas.openxmlformats.org/officeDocument/2006/relationships/image" Target="../media/image24.png"/><Relationship Id="rId41"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8.png"/><Relationship Id="rId39" Type="http://schemas.microsoft.com/office/2007/relationships/hdphoto" Target="../media/hdphoto4.wdp"/><Relationship Id="rId21" Type="http://schemas.openxmlformats.org/officeDocument/2006/relationships/image" Target="../media/image24.png"/><Relationship Id="rId34" Type="http://schemas.microsoft.com/office/2007/relationships/hdphoto" Target="../media/hdphoto6.wdp"/><Relationship Id="rId42" Type="http://schemas.openxmlformats.org/officeDocument/2006/relationships/image" Target="../media/image52.png"/><Relationship Id="rId47" Type="http://schemas.openxmlformats.org/officeDocument/2006/relationships/image" Target="../media/image57.svg"/><Relationship Id="rId50" Type="http://schemas.openxmlformats.org/officeDocument/2006/relationships/image" Target="../media/image60.png"/><Relationship Id="rId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image" Target="../media/image19.svg"/><Relationship Id="rId29" Type="http://schemas.openxmlformats.org/officeDocument/2006/relationships/image" Target="../media/image31.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49.png"/><Relationship Id="rId37" Type="http://schemas.openxmlformats.org/officeDocument/2006/relationships/image" Target="../media/image37.svg"/><Relationship Id="rId40" Type="http://schemas.openxmlformats.org/officeDocument/2006/relationships/image" Target="../media/image50.png"/><Relationship Id="rId45" Type="http://schemas.openxmlformats.org/officeDocument/2006/relationships/image" Target="../media/image55.svg"/><Relationship Id="rId53"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3.png"/><Relationship Id="rId44" Type="http://schemas.openxmlformats.org/officeDocument/2006/relationships/image" Target="../media/image54.png"/><Relationship Id="rId52" Type="http://schemas.openxmlformats.org/officeDocument/2006/relationships/image" Target="../media/image62.png"/><Relationship Id="rId4" Type="http://schemas.microsoft.com/office/2007/relationships/hdphoto" Target="../media/hdphoto5.wdp"/><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png"/><Relationship Id="rId27" Type="http://schemas.openxmlformats.org/officeDocument/2006/relationships/image" Target="../media/image48.svg"/><Relationship Id="rId30" Type="http://schemas.openxmlformats.org/officeDocument/2006/relationships/image" Target="../media/image32.png"/><Relationship Id="rId35"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43" Type="http://schemas.openxmlformats.org/officeDocument/2006/relationships/image" Target="../media/image53.svg"/><Relationship Id="rId48" Type="http://schemas.openxmlformats.org/officeDocument/2006/relationships/image" Target="../media/image58.png"/><Relationship Id="rId8" Type="http://schemas.openxmlformats.org/officeDocument/2006/relationships/image" Target="../media/image11.svg"/><Relationship Id="rId51" Type="http://schemas.openxmlformats.org/officeDocument/2006/relationships/image" Target="../media/image61.png"/><Relationship Id="rId3" Type="http://schemas.openxmlformats.org/officeDocument/2006/relationships/image" Target="../media/image9.png"/><Relationship Id="rId12" Type="http://schemas.openxmlformats.org/officeDocument/2006/relationships/image" Target="../media/image15.svg"/><Relationship Id="rId17" Type="http://schemas.openxmlformats.org/officeDocument/2006/relationships/image" Target="../media/image20.png"/><Relationship Id="rId25" Type="http://schemas.microsoft.com/office/2007/relationships/hdphoto" Target="../media/hdphoto2.wdp"/><Relationship Id="rId33" Type="http://schemas.openxmlformats.org/officeDocument/2006/relationships/image" Target="../media/image35.png"/><Relationship Id="rId38" Type="http://schemas.openxmlformats.org/officeDocument/2006/relationships/image" Target="../media/image38.png"/><Relationship Id="rId46" Type="http://schemas.openxmlformats.org/officeDocument/2006/relationships/image" Target="../media/image56.png"/><Relationship Id="rId20" Type="http://schemas.openxmlformats.org/officeDocument/2006/relationships/image" Target="../media/image23.png"/><Relationship Id="rId41"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7.sv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0.png"/><Relationship Id="rId36" Type="http://schemas.openxmlformats.org/officeDocument/2006/relationships/image" Target="../media/image36.png"/><Relationship Id="rId49"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a:xfrm>
            <a:off x="7224590" y="2096707"/>
            <a:ext cx="4395910" cy="1938992"/>
          </a:xfrm>
        </p:spPr>
        <p:txBody>
          <a:bodyPr/>
          <a:lstStyle/>
          <a:p>
            <a:r>
              <a:rPr lang="en-US" sz="4000"/>
              <a:t>Fabric Real-Time Intelligence: L400 Advanced Training</a:t>
            </a:r>
          </a:p>
        </p:txBody>
      </p:sp>
      <p:sp>
        <p:nvSpPr>
          <p:cNvPr id="3" name="Subtitle 2">
            <a:extLst>
              <a:ext uri="{FF2B5EF4-FFF2-40B4-BE49-F238E27FC236}">
                <a16:creationId xmlns:a16="http://schemas.microsoft.com/office/drawing/2014/main" id="{116E839C-FF1D-2D0C-F565-0817CB602F36}"/>
              </a:ext>
            </a:extLst>
          </p:cNvPr>
          <p:cNvSpPr>
            <a:spLocks noGrp="1"/>
          </p:cNvSpPr>
          <p:nvPr>
            <p:ph type="subTitle" idx="1"/>
          </p:nvPr>
        </p:nvSpPr>
        <p:spPr/>
        <p:txBody>
          <a:bodyPr/>
          <a:lstStyle/>
          <a:p>
            <a:r>
              <a:rPr lang="en-US"/>
              <a:t>Paris, 22-24 September 2025</a:t>
            </a:r>
          </a:p>
        </p:txBody>
      </p:sp>
    </p:spTree>
    <p:extLst>
      <p:ext uri="{BB962C8B-B14F-4D97-AF65-F5344CB8AC3E}">
        <p14:creationId xmlns:p14="http://schemas.microsoft.com/office/powerpoint/2010/main" val="88513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08B4-53C5-51F5-91ED-9156979B79E1}"/>
            </a:ext>
          </a:extLst>
        </p:cNvPr>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21FF8C73-67F6-2D68-2EAF-715035FA6959}"/>
              </a:ext>
            </a:extLst>
          </p:cNvPr>
          <p:cNvSpPr/>
          <p:nvPr/>
        </p:nvSpPr>
        <p:spPr>
          <a:xfrm>
            <a:off x="8006940" y="1341438"/>
            <a:ext cx="2106835" cy="4838699"/>
          </a:xfrm>
          <a:prstGeom prst="roundRect">
            <a:avLst>
              <a:gd name="adj" fmla="val 490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16" name="Title 15">
            <a:extLst>
              <a:ext uri="{FF2B5EF4-FFF2-40B4-BE49-F238E27FC236}">
                <a16:creationId xmlns:a16="http://schemas.microsoft.com/office/drawing/2014/main" id="{E25804C8-DB23-D91F-2980-87AEC5CAF0EA}"/>
              </a:ext>
            </a:extLst>
          </p:cNvPr>
          <p:cNvSpPr>
            <a:spLocks noGrp="1"/>
          </p:cNvSpPr>
          <p:nvPr>
            <p:ph type="title"/>
          </p:nvPr>
        </p:nvSpPr>
        <p:spPr>
          <a:xfrm>
            <a:off x="530961" y="503396"/>
            <a:ext cx="11064240" cy="724535"/>
          </a:xfrm>
        </p:spPr>
        <p:txBody>
          <a:bodyPr>
            <a:normAutofit/>
          </a:bodyPr>
          <a:lstStyle/>
          <a:p>
            <a:r>
              <a:rPr lang="en-US">
                <a:cs typeface="Segoe Sans Display"/>
              </a:rPr>
              <a:t>Energy Management</a:t>
            </a:r>
            <a:endParaRPr lang="en-US">
              <a:gradFill>
                <a:gsLst>
                  <a:gs pos="77000">
                    <a:srgbClr val="286BD1"/>
                  </a:gs>
                  <a:gs pos="6000">
                    <a:srgbClr val="BA3FC4"/>
                  </a:gs>
                </a:gsLst>
                <a:lin ang="10800000" scaled="1"/>
              </a:gradFill>
            </a:endParaRPr>
          </a:p>
        </p:txBody>
      </p:sp>
      <p:sp>
        <p:nvSpPr>
          <p:cNvPr id="19" name="Rectangle: Rounded Corners 6">
            <a:extLst>
              <a:ext uri="{FF2B5EF4-FFF2-40B4-BE49-F238E27FC236}">
                <a16:creationId xmlns:a16="http://schemas.microsoft.com/office/drawing/2014/main" id="{56581FA1-270F-59AF-0F16-B73F5D005768}"/>
              </a:ext>
            </a:extLst>
          </p:cNvPr>
          <p:cNvSpPr/>
          <p:nvPr/>
        </p:nvSpPr>
        <p:spPr>
          <a:xfrm>
            <a:off x="558134" y="1341439"/>
            <a:ext cx="2898825" cy="4838699"/>
          </a:xfrm>
          <a:prstGeom prst="roundRect">
            <a:avLst>
              <a:gd name="adj" fmla="val 369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1" name="Rectangle: Rounded Corners 97">
            <a:extLst>
              <a:ext uri="{FF2B5EF4-FFF2-40B4-BE49-F238E27FC236}">
                <a16:creationId xmlns:a16="http://schemas.microsoft.com/office/drawing/2014/main" id="{6F26C26B-CF1C-D665-72FF-E88D8B125DC4}"/>
              </a:ext>
            </a:extLst>
          </p:cNvPr>
          <p:cNvSpPr/>
          <p:nvPr/>
        </p:nvSpPr>
        <p:spPr>
          <a:xfrm>
            <a:off x="5035236" y="1341438"/>
            <a:ext cx="1391435" cy="4838699"/>
          </a:xfrm>
          <a:prstGeom prst="roundRect">
            <a:avLst>
              <a:gd name="adj" fmla="val 6375"/>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2" name="Rectangle: Rounded Corners 7">
            <a:extLst>
              <a:ext uri="{FF2B5EF4-FFF2-40B4-BE49-F238E27FC236}">
                <a16:creationId xmlns:a16="http://schemas.microsoft.com/office/drawing/2014/main" id="{0DD18DB0-2261-C610-E8D4-094DF1759B43}"/>
              </a:ext>
            </a:extLst>
          </p:cNvPr>
          <p:cNvSpPr/>
          <p:nvPr/>
        </p:nvSpPr>
        <p:spPr>
          <a:xfrm>
            <a:off x="3545631" y="1341439"/>
            <a:ext cx="1391435" cy="4838699"/>
          </a:xfrm>
          <a:prstGeom prst="roundRect">
            <a:avLst>
              <a:gd name="adj" fmla="val 7047"/>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3" name="Rectangle: Rounded Corners 13">
            <a:extLst>
              <a:ext uri="{FF2B5EF4-FFF2-40B4-BE49-F238E27FC236}">
                <a16:creationId xmlns:a16="http://schemas.microsoft.com/office/drawing/2014/main" id="{4BFC9B08-EF9E-ACFA-B5BF-FA7E548FF38E}"/>
              </a:ext>
            </a:extLst>
          </p:cNvPr>
          <p:cNvSpPr/>
          <p:nvPr/>
        </p:nvSpPr>
        <p:spPr>
          <a:xfrm>
            <a:off x="6521088" y="1341439"/>
            <a:ext cx="1391435" cy="4838699"/>
          </a:xfrm>
          <a:prstGeom prst="roundRect">
            <a:avLst>
              <a:gd name="adj" fmla="val 732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4" name="!!New">
            <a:extLst>
              <a:ext uri="{FF2B5EF4-FFF2-40B4-BE49-F238E27FC236}">
                <a16:creationId xmlns:a16="http://schemas.microsoft.com/office/drawing/2014/main" id="{E4D794B2-403E-6DAB-7F6F-C6A8A1FCE6E8}"/>
              </a:ext>
            </a:extLst>
          </p:cNvPr>
          <p:cNvSpPr/>
          <p:nvPr/>
        </p:nvSpPr>
        <p:spPr>
          <a:xfrm>
            <a:off x="10230568" y="1341438"/>
            <a:ext cx="1391435" cy="4838699"/>
          </a:xfrm>
          <a:prstGeom prst="roundRect">
            <a:avLst>
              <a:gd name="adj" fmla="val 571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25" name="TextBox 24">
            <a:extLst>
              <a:ext uri="{FF2B5EF4-FFF2-40B4-BE49-F238E27FC236}">
                <a16:creationId xmlns:a16="http://schemas.microsoft.com/office/drawing/2014/main" id="{77EDAC9F-EFED-A790-81F3-BCA35A0FBC69}"/>
              </a:ext>
            </a:extLst>
          </p:cNvPr>
          <p:cNvSpPr txBox="1"/>
          <p:nvPr/>
        </p:nvSpPr>
        <p:spPr>
          <a:xfrm>
            <a:off x="1483352" y="1521435"/>
            <a:ext cx="1048389" cy="161583"/>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fontAlgn="auto">
              <a:spcBef>
                <a:spcPts val="0"/>
              </a:spcBef>
              <a:spcAft>
                <a:spcPts val="0"/>
              </a:spcAft>
              <a:defRPr/>
            </a:pPr>
            <a:r>
              <a:rPr lang="en-US" sz="1050" b="0" kern="0">
                <a:ln>
                  <a:noFill/>
                </a:ln>
                <a:solidFill>
                  <a:schemeClr val="tx1"/>
                </a:solidFill>
                <a:latin typeface="Segoe Sans Text" pitchFamily="2" charset="0"/>
                <a:cs typeface="Segoe Sans Text" pitchFamily="2" charset="0"/>
              </a:rPr>
              <a:t>Ingest &amp; Process</a:t>
            </a:r>
          </a:p>
        </p:txBody>
      </p:sp>
      <p:sp>
        <p:nvSpPr>
          <p:cNvPr id="26" name="TextBox 25">
            <a:extLst>
              <a:ext uri="{FF2B5EF4-FFF2-40B4-BE49-F238E27FC236}">
                <a16:creationId xmlns:a16="http://schemas.microsoft.com/office/drawing/2014/main" id="{86788C43-EAEC-CD4D-D13D-5B3F06E385F7}"/>
              </a:ext>
            </a:extLst>
          </p:cNvPr>
          <p:cNvSpPr txBox="1"/>
          <p:nvPr/>
        </p:nvSpPr>
        <p:spPr>
          <a:xfrm>
            <a:off x="3911117" y="1456802"/>
            <a:ext cx="660462" cy="290849"/>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Analyze &amp;</a:t>
            </a:r>
            <a:br>
              <a:rPr lang="en-US" sz="1050" b="0" kern="0">
                <a:ln>
                  <a:noFill/>
                </a:ln>
                <a:solidFill>
                  <a:schemeClr val="tx1"/>
                </a:solidFill>
                <a:latin typeface="Segoe Sans Text" pitchFamily="2" charset="0"/>
                <a:cs typeface="Segoe Sans Text" pitchFamily="2" charset="0"/>
              </a:rPr>
            </a:br>
            <a:r>
              <a:rPr lang="en-US" sz="1050" b="0" kern="0">
                <a:ln>
                  <a:noFill/>
                </a:ln>
                <a:solidFill>
                  <a:schemeClr val="tx1"/>
                </a:solidFill>
                <a:latin typeface="Segoe Sans Text" pitchFamily="2" charset="0"/>
                <a:cs typeface="Segoe Sans Text" pitchFamily="2" charset="0"/>
              </a:rPr>
              <a:t>Transform</a:t>
            </a:r>
          </a:p>
        </p:txBody>
      </p:sp>
      <p:sp>
        <p:nvSpPr>
          <p:cNvPr id="27" name="TextBox 26">
            <a:extLst>
              <a:ext uri="{FF2B5EF4-FFF2-40B4-BE49-F238E27FC236}">
                <a16:creationId xmlns:a16="http://schemas.microsoft.com/office/drawing/2014/main" id="{B59D2292-D651-6A9E-0A0B-C3F1ACE69FF6}"/>
              </a:ext>
            </a:extLst>
          </p:cNvPr>
          <p:cNvSpPr txBox="1"/>
          <p:nvPr/>
        </p:nvSpPr>
        <p:spPr>
          <a:xfrm>
            <a:off x="5302137" y="1456802"/>
            <a:ext cx="857632" cy="290849"/>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Model &amp; </a:t>
            </a:r>
          </a:p>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Contextualize</a:t>
            </a:r>
          </a:p>
        </p:txBody>
      </p:sp>
      <p:sp>
        <p:nvSpPr>
          <p:cNvPr id="28" name="TextBox 27">
            <a:extLst>
              <a:ext uri="{FF2B5EF4-FFF2-40B4-BE49-F238E27FC236}">
                <a16:creationId xmlns:a16="http://schemas.microsoft.com/office/drawing/2014/main" id="{B24AEC0D-79D0-873F-D2CA-3E5D6BE894C6}"/>
              </a:ext>
            </a:extLst>
          </p:cNvPr>
          <p:cNvSpPr txBox="1"/>
          <p:nvPr/>
        </p:nvSpPr>
        <p:spPr>
          <a:xfrm>
            <a:off x="6786386" y="1529514"/>
            <a:ext cx="860838" cy="145424"/>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Train &amp; Score</a:t>
            </a:r>
          </a:p>
        </p:txBody>
      </p:sp>
      <p:sp>
        <p:nvSpPr>
          <p:cNvPr id="29" name="TextBox 28">
            <a:extLst>
              <a:ext uri="{FF2B5EF4-FFF2-40B4-BE49-F238E27FC236}">
                <a16:creationId xmlns:a16="http://schemas.microsoft.com/office/drawing/2014/main" id="{BE0E6BF6-4353-7FA7-F338-2054EE99115F}"/>
              </a:ext>
            </a:extLst>
          </p:cNvPr>
          <p:cNvSpPr txBox="1"/>
          <p:nvPr/>
        </p:nvSpPr>
        <p:spPr>
          <a:xfrm>
            <a:off x="8569826" y="1529514"/>
            <a:ext cx="981064" cy="145424"/>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Visualize &amp; Act</a:t>
            </a:r>
          </a:p>
        </p:txBody>
      </p:sp>
      <p:sp>
        <p:nvSpPr>
          <p:cNvPr id="61" name="TextBox 60">
            <a:extLst>
              <a:ext uri="{FF2B5EF4-FFF2-40B4-BE49-F238E27FC236}">
                <a16:creationId xmlns:a16="http://schemas.microsoft.com/office/drawing/2014/main" id="{191F92C7-7726-53E9-6A6F-507F70C42236}"/>
              </a:ext>
            </a:extLst>
          </p:cNvPr>
          <p:cNvSpPr txBox="1"/>
          <p:nvPr/>
        </p:nvSpPr>
        <p:spPr>
          <a:xfrm>
            <a:off x="10533537" y="1456802"/>
            <a:ext cx="785497" cy="290849"/>
          </a:xfrm>
          <a:prstGeom prst="rect">
            <a:avLst/>
          </a:prstGeom>
          <a:solidFill>
            <a:schemeClr val="bg1"/>
          </a:solidFill>
          <a:ln w="63897" cap="flat">
            <a:noFill/>
            <a:prstDash val="solid"/>
            <a:miter/>
          </a:ln>
          <a:effectLst/>
        </p:spPr>
        <p:txBody>
          <a:bodyPr rot="0" spcFirstLastPara="0" vertOverflow="overflow" horzOverflow="overflow" vert="horz" wrap="none" lIns="36000" tIns="0" rIns="18000" bIns="0" numCol="1" spcCol="0" rtlCol="0" fromWordArt="0" anchor="b" anchorCtr="0" forceAA="0" compatLnSpc="1">
            <a:prstTxWarp prst="textNoShape">
              <a:avLst/>
            </a:prstTxWarp>
            <a:spAutoFit/>
          </a:bodyPr>
          <a:lstStyle>
            <a:defPPr>
              <a:defRPr lang="en-US"/>
            </a:defPPr>
            <a:lvl1pPr algn="ctr" fontAlgn="base">
              <a:spcBef>
                <a:spcPct val="0"/>
              </a:spcBef>
              <a:spcAft>
                <a:spcPct val="0"/>
              </a:spcAft>
              <a:defRPr sz="1300" b="1">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Semibold"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R="0" lvl="0" indent="0" fontAlgn="auto">
              <a:lnSpc>
                <a:spcPct val="90000"/>
              </a:lnSpc>
              <a:spcBef>
                <a:spcPts val="0"/>
              </a:spcBef>
              <a:spcAft>
                <a:spcPts val="0"/>
              </a:spcAft>
              <a:buClrTx/>
              <a:buSzTx/>
              <a:buFontTx/>
              <a:buNone/>
              <a:tabLst/>
              <a:defRPr/>
            </a:pPr>
            <a:r>
              <a:rPr lang="en-US" sz="1050" b="0" kern="0">
                <a:ln>
                  <a:noFill/>
                </a:ln>
                <a:solidFill>
                  <a:schemeClr val="tx1"/>
                </a:solidFill>
                <a:latin typeface="Segoe Sans Text" pitchFamily="2" charset="0"/>
                <a:cs typeface="Segoe Sans Text" pitchFamily="2" charset="0"/>
              </a:rPr>
              <a:t>Get Assisted</a:t>
            </a:r>
            <a:br>
              <a:rPr lang="en-US" sz="1050" b="0" kern="0">
                <a:ln>
                  <a:noFill/>
                </a:ln>
                <a:solidFill>
                  <a:schemeClr val="tx1"/>
                </a:solidFill>
                <a:latin typeface="Segoe Sans Text" pitchFamily="2" charset="0"/>
                <a:cs typeface="Segoe Sans Text" pitchFamily="2" charset="0"/>
              </a:rPr>
            </a:br>
            <a:r>
              <a:rPr lang="en-US" sz="1050" b="0" kern="0">
                <a:ln>
                  <a:noFill/>
                </a:ln>
                <a:solidFill>
                  <a:schemeClr val="tx1"/>
                </a:solidFill>
                <a:latin typeface="Segoe Sans Text" pitchFamily="2" charset="0"/>
                <a:cs typeface="Segoe Sans Text" pitchFamily="2" charset="0"/>
              </a:rPr>
              <a:t>&amp; Interact</a:t>
            </a:r>
          </a:p>
        </p:txBody>
      </p:sp>
      <p:sp>
        <p:nvSpPr>
          <p:cNvPr id="4138" name="Freeform 4137">
            <a:extLst>
              <a:ext uri="{FF2B5EF4-FFF2-40B4-BE49-F238E27FC236}">
                <a16:creationId xmlns:a16="http://schemas.microsoft.com/office/drawing/2014/main" id="{7C7298EE-1D3F-98D2-D67B-FE54E7955A18}"/>
              </a:ext>
            </a:extLst>
          </p:cNvPr>
          <p:cNvSpPr/>
          <p:nvPr/>
        </p:nvSpPr>
        <p:spPr>
          <a:xfrm flipV="1">
            <a:off x="2695455" y="2030503"/>
            <a:ext cx="7000636" cy="231501"/>
          </a:xfrm>
          <a:custGeom>
            <a:avLst/>
            <a:gdLst>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0 h 178905"/>
            </a:gdLst>
            <a:ahLst/>
            <a:cxnLst>
              <a:cxn ang="0">
                <a:pos x="connsiteX0" y="connsiteY0"/>
              </a:cxn>
              <a:cxn ang="0">
                <a:pos x="connsiteX1" y="connsiteY1"/>
              </a:cxn>
              <a:cxn ang="0">
                <a:pos x="connsiteX2" y="connsiteY2"/>
              </a:cxn>
              <a:cxn ang="0">
                <a:pos x="connsiteX3" y="connsiteY3"/>
              </a:cxn>
            </a:cxnLst>
            <a:rect l="l" t="t" r="r" b="b"/>
            <a:pathLst>
              <a:path w="2179983" h="178905">
                <a:moveTo>
                  <a:pt x="0" y="0"/>
                </a:moveTo>
                <a:lnTo>
                  <a:pt x="0" y="178905"/>
                </a:lnTo>
                <a:lnTo>
                  <a:pt x="2179983" y="178905"/>
                </a:lnTo>
                <a:lnTo>
                  <a:pt x="2179983" y="0"/>
                </a:lnTo>
              </a:path>
            </a:pathLst>
          </a:custGeom>
          <a:ln w="9525">
            <a:solidFill>
              <a:schemeClr val="tx1"/>
            </a:solidFill>
            <a:headEnd type="triangle" w="med"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139" name="Freeform 4138">
            <a:extLst>
              <a:ext uri="{FF2B5EF4-FFF2-40B4-BE49-F238E27FC236}">
                <a16:creationId xmlns:a16="http://schemas.microsoft.com/office/drawing/2014/main" id="{8959BAA5-47A4-4D68-D3AB-D3FBCB629E35}"/>
              </a:ext>
            </a:extLst>
          </p:cNvPr>
          <p:cNvSpPr/>
          <p:nvPr/>
        </p:nvSpPr>
        <p:spPr>
          <a:xfrm flipV="1">
            <a:off x="4149167" y="2151488"/>
            <a:ext cx="5347379" cy="1415372"/>
          </a:xfrm>
          <a:custGeom>
            <a:avLst/>
            <a:gdLst>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0 h 178905"/>
              <a:gd name="connsiteX0" fmla="*/ 0 w 2179983"/>
              <a:gd name="connsiteY0" fmla="*/ 0 h 181823"/>
              <a:gd name="connsiteX1" fmla="*/ 0 w 2179983"/>
              <a:gd name="connsiteY1" fmla="*/ 178905 h 181823"/>
              <a:gd name="connsiteX2" fmla="*/ 2179983 w 2179983"/>
              <a:gd name="connsiteY2" fmla="*/ 178905 h 181823"/>
              <a:gd name="connsiteX3" fmla="*/ 2176408 w 2179983"/>
              <a:gd name="connsiteY3" fmla="*/ 162468 h 181823"/>
              <a:gd name="connsiteX0" fmla="*/ 0 w 2179983"/>
              <a:gd name="connsiteY0" fmla="*/ 0 h 181823"/>
              <a:gd name="connsiteX1" fmla="*/ 0 w 2179983"/>
              <a:gd name="connsiteY1" fmla="*/ 178905 h 181823"/>
              <a:gd name="connsiteX2" fmla="*/ 2179983 w 2179983"/>
              <a:gd name="connsiteY2" fmla="*/ 178905 h 181823"/>
              <a:gd name="connsiteX3" fmla="*/ 2176408 w 2179983"/>
              <a:gd name="connsiteY3" fmla="*/ 162468 h 181823"/>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166830 h 178905"/>
            </a:gdLst>
            <a:ahLst/>
            <a:cxnLst>
              <a:cxn ang="0">
                <a:pos x="connsiteX0" y="connsiteY0"/>
              </a:cxn>
              <a:cxn ang="0">
                <a:pos x="connsiteX1" y="connsiteY1"/>
              </a:cxn>
              <a:cxn ang="0">
                <a:pos x="connsiteX2" y="connsiteY2"/>
              </a:cxn>
              <a:cxn ang="0">
                <a:pos x="connsiteX3" y="connsiteY3"/>
              </a:cxn>
            </a:cxnLst>
            <a:rect l="l" t="t" r="r" b="b"/>
            <a:pathLst>
              <a:path w="2179983" h="178905">
                <a:moveTo>
                  <a:pt x="0" y="0"/>
                </a:moveTo>
                <a:lnTo>
                  <a:pt x="0" y="178905"/>
                </a:lnTo>
                <a:lnTo>
                  <a:pt x="2179983" y="178905"/>
                </a:lnTo>
                <a:lnTo>
                  <a:pt x="2179983" y="166830"/>
                </a:lnTo>
              </a:path>
            </a:pathLst>
          </a:custGeom>
          <a:ln w="9525">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nvGrpSpPr>
          <p:cNvPr id="31" name="Group 30" descr="Real Time box with Real Time icon and Synapse subtitle">
            <a:extLst>
              <a:ext uri="{FF2B5EF4-FFF2-40B4-BE49-F238E27FC236}">
                <a16:creationId xmlns:a16="http://schemas.microsoft.com/office/drawing/2014/main" id="{880516BF-0ACA-C845-E297-C91AA484EED5}"/>
              </a:ext>
            </a:extLst>
          </p:cNvPr>
          <p:cNvGrpSpPr/>
          <p:nvPr/>
        </p:nvGrpSpPr>
        <p:grpSpPr>
          <a:xfrm>
            <a:off x="3848969" y="4931300"/>
            <a:ext cx="784759" cy="702466"/>
            <a:chOff x="6462393" y="5122267"/>
            <a:chExt cx="1411690" cy="1263654"/>
          </a:xfrm>
          <a:noFill/>
        </p:grpSpPr>
        <p:sp>
          <p:nvSpPr>
            <p:cNvPr id="33" name="Rounded Rectangle 25">
              <a:extLst>
                <a:ext uri="{FF2B5EF4-FFF2-40B4-BE49-F238E27FC236}">
                  <a16:creationId xmlns:a16="http://schemas.microsoft.com/office/drawing/2014/main" id="{AAB8DAB3-20E8-C195-7742-924825E85AF6}"/>
                </a:ext>
                <a:ext uri="{C183D7F6-B498-43B3-948B-1728B52AA6E4}">
                  <adec:decorative xmlns:adec="http://schemas.microsoft.com/office/drawing/2017/decorative" val="1"/>
                </a:ext>
              </a:extLst>
            </p:cNvPr>
            <p:cNvSpPr/>
            <p:nvPr/>
          </p:nvSpPr>
          <p:spPr bwMode="auto">
            <a:xfrm>
              <a:off x="6512980" y="5122267"/>
              <a:ext cx="1310517" cy="1263654"/>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34" name="Text Placeholder 2">
              <a:extLst>
                <a:ext uri="{FF2B5EF4-FFF2-40B4-BE49-F238E27FC236}">
                  <a16:creationId xmlns:a16="http://schemas.microsoft.com/office/drawing/2014/main" id="{6B32384C-2AC8-CECC-F106-36BC50D64369}"/>
                </a:ext>
              </a:extLst>
            </p:cNvPr>
            <p:cNvSpPr txBox="1">
              <a:spLocks/>
            </p:cNvSpPr>
            <p:nvPr/>
          </p:nvSpPr>
          <p:spPr>
            <a:xfrm>
              <a:off x="6462393" y="5958456"/>
              <a:ext cx="1411690" cy="285796"/>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Sans Tex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err="1">
                  <a:solidFill>
                    <a:srgbClr val="091F2C"/>
                  </a:solidFill>
                  <a:cs typeface="Segoe Sans Text" pitchFamily="2" charset="0"/>
                </a:rPr>
                <a:t>OneLake</a:t>
              </a:r>
              <a:endParaRPr lang="en-US" sz="800">
                <a:solidFill>
                  <a:srgbClr val="091F2C"/>
                </a:solidFill>
                <a:cs typeface="Segoe Sans Text" pitchFamily="2" charset="0"/>
              </a:endParaRPr>
            </a:p>
          </p:txBody>
        </p:sp>
      </p:grpSp>
      <p:pic>
        <p:nvPicPr>
          <p:cNvPr id="32" name="Picture 31" descr="OneLake Logo">
            <a:extLst>
              <a:ext uri="{FF2B5EF4-FFF2-40B4-BE49-F238E27FC236}">
                <a16:creationId xmlns:a16="http://schemas.microsoft.com/office/drawing/2014/main" id="{9AFC5D14-4066-D4C2-C77F-B95DB1557040}"/>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4103670" y="5067903"/>
            <a:ext cx="275357" cy="275896"/>
          </a:xfrm>
          <a:prstGeom prst="rect">
            <a:avLst/>
          </a:prstGeom>
          <a:ln>
            <a:headEnd type="triangle"/>
            <a:tailEnd type="triangle"/>
          </a:ln>
        </p:spPr>
      </p:pic>
      <p:sp>
        <p:nvSpPr>
          <p:cNvPr id="36" name="Rounded Rectangle 25">
            <a:extLst>
              <a:ext uri="{FF2B5EF4-FFF2-40B4-BE49-F238E27FC236}">
                <a16:creationId xmlns:a16="http://schemas.microsoft.com/office/drawing/2014/main" id="{BEE1BAA4-3952-D656-2E3A-8E1E7D7B1AD8}"/>
              </a:ext>
              <a:ext uri="{C183D7F6-B498-43B3-948B-1728B52AA6E4}">
                <adec:decorative xmlns:adec="http://schemas.microsoft.com/office/drawing/2017/decorative" val="1"/>
              </a:ext>
            </a:extLst>
          </p:cNvPr>
          <p:cNvSpPr/>
          <p:nvPr/>
        </p:nvSpPr>
        <p:spPr bwMode="auto">
          <a:xfrm>
            <a:off x="3877090" y="3611005"/>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37" name="Text Placeholder 2">
            <a:extLst>
              <a:ext uri="{FF2B5EF4-FFF2-40B4-BE49-F238E27FC236}">
                <a16:creationId xmlns:a16="http://schemas.microsoft.com/office/drawing/2014/main" id="{A0594F58-1BA8-1508-5979-647873880D70}"/>
              </a:ext>
            </a:extLst>
          </p:cNvPr>
          <p:cNvSpPr txBox="1">
            <a:spLocks/>
          </p:cNvSpPr>
          <p:nvPr/>
        </p:nvSpPr>
        <p:spPr>
          <a:xfrm>
            <a:off x="3848969" y="4084736"/>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Eventhouse</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sp>
        <p:nvSpPr>
          <p:cNvPr id="52" name="Freeform 51">
            <a:extLst>
              <a:ext uri="{FF2B5EF4-FFF2-40B4-BE49-F238E27FC236}">
                <a16:creationId xmlns:a16="http://schemas.microsoft.com/office/drawing/2014/main" id="{CE337501-59BD-1C9B-EDFF-52D133162442}"/>
              </a:ext>
            </a:extLst>
          </p:cNvPr>
          <p:cNvSpPr/>
          <p:nvPr/>
        </p:nvSpPr>
        <p:spPr>
          <a:xfrm>
            <a:off x="3041840" y="2657573"/>
            <a:ext cx="588547" cy="2631469"/>
          </a:xfrm>
          <a:custGeom>
            <a:avLst/>
            <a:gdLst>
              <a:gd name="connsiteX0" fmla="*/ 0 w 479503"/>
              <a:gd name="connsiteY0" fmla="*/ 0 h 1271239"/>
              <a:gd name="connsiteX1" fmla="*/ 479503 w 479503"/>
              <a:gd name="connsiteY1" fmla="*/ 0 h 1271239"/>
              <a:gd name="connsiteX2" fmla="*/ 479503 w 479503"/>
              <a:gd name="connsiteY2" fmla="*/ 1271239 h 1271239"/>
              <a:gd name="connsiteX3" fmla="*/ 0 w 479503"/>
              <a:gd name="connsiteY3" fmla="*/ 1271239 h 1271239"/>
            </a:gdLst>
            <a:ahLst/>
            <a:cxnLst>
              <a:cxn ang="0">
                <a:pos x="connsiteX0" y="connsiteY0"/>
              </a:cxn>
              <a:cxn ang="0">
                <a:pos x="connsiteX1" y="connsiteY1"/>
              </a:cxn>
              <a:cxn ang="0">
                <a:pos x="connsiteX2" y="connsiteY2"/>
              </a:cxn>
              <a:cxn ang="0">
                <a:pos x="connsiteX3" y="connsiteY3"/>
              </a:cxn>
            </a:cxnLst>
            <a:rect l="l" t="t" r="r" b="b"/>
            <a:pathLst>
              <a:path w="479503" h="1271239">
                <a:moveTo>
                  <a:pt x="0" y="0"/>
                </a:moveTo>
                <a:lnTo>
                  <a:pt x="479503" y="0"/>
                </a:lnTo>
                <a:lnTo>
                  <a:pt x="479503" y="1271239"/>
                </a:lnTo>
                <a:lnTo>
                  <a:pt x="0" y="1271239"/>
                </a:lnTo>
              </a:path>
            </a:pathLst>
          </a:cu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3" name="Freeform 52">
            <a:extLst>
              <a:ext uri="{FF2B5EF4-FFF2-40B4-BE49-F238E27FC236}">
                <a16:creationId xmlns:a16="http://schemas.microsoft.com/office/drawing/2014/main" id="{27833252-48CF-4B50-E5C8-148B59D42A66}"/>
              </a:ext>
            </a:extLst>
          </p:cNvPr>
          <p:cNvSpPr/>
          <p:nvPr/>
        </p:nvSpPr>
        <p:spPr>
          <a:xfrm>
            <a:off x="4235868" y="5676076"/>
            <a:ext cx="2984442" cy="168158"/>
          </a:xfrm>
          <a:custGeom>
            <a:avLst/>
            <a:gdLst>
              <a:gd name="connsiteX0" fmla="*/ 0 w 2179983"/>
              <a:gd name="connsiteY0" fmla="*/ 0 h 178905"/>
              <a:gd name="connsiteX1" fmla="*/ 0 w 2179983"/>
              <a:gd name="connsiteY1" fmla="*/ 178905 h 178905"/>
              <a:gd name="connsiteX2" fmla="*/ 2179983 w 2179983"/>
              <a:gd name="connsiteY2" fmla="*/ 178905 h 178905"/>
              <a:gd name="connsiteX3" fmla="*/ 2179983 w 2179983"/>
              <a:gd name="connsiteY3" fmla="*/ 0 h 178905"/>
            </a:gdLst>
            <a:ahLst/>
            <a:cxnLst>
              <a:cxn ang="0">
                <a:pos x="connsiteX0" y="connsiteY0"/>
              </a:cxn>
              <a:cxn ang="0">
                <a:pos x="connsiteX1" y="connsiteY1"/>
              </a:cxn>
              <a:cxn ang="0">
                <a:pos x="connsiteX2" y="connsiteY2"/>
              </a:cxn>
              <a:cxn ang="0">
                <a:pos x="connsiteX3" y="connsiteY3"/>
              </a:cxn>
            </a:cxnLst>
            <a:rect l="l" t="t" r="r" b="b"/>
            <a:pathLst>
              <a:path w="2179983" h="178905">
                <a:moveTo>
                  <a:pt x="0" y="0"/>
                </a:moveTo>
                <a:lnTo>
                  <a:pt x="0" y="178905"/>
                </a:lnTo>
                <a:lnTo>
                  <a:pt x="2179983" y="178905"/>
                </a:lnTo>
                <a:lnTo>
                  <a:pt x="2179983" y="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4" name="Freeform 53">
            <a:extLst>
              <a:ext uri="{FF2B5EF4-FFF2-40B4-BE49-F238E27FC236}">
                <a16:creationId xmlns:a16="http://schemas.microsoft.com/office/drawing/2014/main" id="{1CA57633-9EC0-6622-B8E4-B646B37C2243}"/>
              </a:ext>
            </a:extLst>
          </p:cNvPr>
          <p:cNvSpPr/>
          <p:nvPr/>
        </p:nvSpPr>
        <p:spPr>
          <a:xfrm>
            <a:off x="4359886" y="2658210"/>
            <a:ext cx="3808562" cy="907822"/>
          </a:xfrm>
          <a:custGeom>
            <a:avLst/>
            <a:gdLst>
              <a:gd name="connsiteX0" fmla="*/ 6324600 w 6324600"/>
              <a:gd name="connsiteY0" fmla="*/ 0 h 177800"/>
              <a:gd name="connsiteX1" fmla="*/ 0 w 6324600"/>
              <a:gd name="connsiteY1" fmla="*/ 0 h 177800"/>
              <a:gd name="connsiteX2" fmla="*/ 0 w 6324600"/>
              <a:gd name="connsiteY2" fmla="*/ 177800 h 177800"/>
            </a:gdLst>
            <a:ahLst/>
            <a:cxnLst>
              <a:cxn ang="0">
                <a:pos x="connsiteX0" y="connsiteY0"/>
              </a:cxn>
              <a:cxn ang="0">
                <a:pos x="connsiteX1" y="connsiteY1"/>
              </a:cxn>
              <a:cxn ang="0">
                <a:pos x="connsiteX2" y="connsiteY2"/>
              </a:cxn>
            </a:cxnLst>
            <a:rect l="l" t="t" r="r" b="b"/>
            <a:pathLst>
              <a:path w="6324600" h="177800">
                <a:moveTo>
                  <a:pt x="6324600" y="0"/>
                </a:moveTo>
                <a:lnTo>
                  <a:pt x="0" y="0"/>
                </a:lnTo>
                <a:lnTo>
                  <a:pt x="0" y="177800"/>
                </a:lnTo>
              </a:path>
            </a:pathLst>
          </a:cu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59" name="Rounded Rectangle 25">
            <a:extLst>
              <a:ext uri="{FF2B5EF4-FFF2-40B4-BE49-F238E27FC236}">
                <a16:creationId xmlns:a16="http://schemas.microsoft.com/office/drawing/2014/main" id="{8A926D58-89A7-CDFC-7BC5-C98777A102E9}"/>
              </a:ext>
              <a:ext uri="{C183D7F6-B498-43B3-948B-1728B52AA6E4}">
                <adec:decorative xmlns:adec="http://schemas.microsoft.com/office/drawing/2017/decorative" val="1"/>
              </a:ext>
            </a:extLst>
          </p:cNvPr>
          <p:cNvSpPr/>
          <p:nvPr/>
        </p:nvSpPr>
        <p:spPr bwMode="auto">
          <a:xfrm>
            <a:off x="5378203" y="4937810"/>
            <a:ext cx="730800"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60" name="Text Placeholder 2">
            <a:extLst>
              <a:ext uri="{FF2B5EF4-FFF2-40B4-BE49-F238E27FC236}">
                <a16:creationId xmlns:a16="http://schemas.microsoft.com/office/drawing/2014/main" id="{43C0B99E-54DE-C491-4A04-674888AFE6DD}"/>
              </a:ext>
            </a:extLst>
          </p:cNvPr>
          <p:cNvSpPr txBox="1">
            <a:spLocks/>
          </p:cNvSpPr>
          <p:nvPr/>
        </p:nvSpPr>
        <p:spPr>
          <a:xfrm>
            <a:off x="5367539" y="5319070"/>
            <a:ext cx="752129" cy="338554"/>
          </a:xfrm>
          <a:prstGeom prst="rect">
            <a:avLst/>
          </a:prstGeom>
        </p:spPr>
        <p:txBody>
          <a:bodyPr wrap="none"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Digital Twin </a:t>
            </a:r>
            <a:b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b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Builder</a:t>
            </a:r>
          </a:p>
        </p:txBody>
      </p:sp>
      <p:sp>
        <p:nvSpPr>
          <p:cNvPr id="62" name="Rounded Rectangle 25">
            <a:extLst>
              <a:ext uri="{FF2B5EF4-FFF2-40B4-BE49-F238E27FC236}">
                <a16:creationId xmlns:a16="http://schemas.microsoft.com/office/drawing/2014/main" id="{57F0AE77-4B7C-4CBE-E7A8-45EE7C085DAE}"/>
              </a:ext>
              <a:ext uri="{C183D7F6-B498-43B3-948B-1728B52AA6E4}">
                <adec:decorative xmlns:adec="http://schemas.microsoft.com/office/drawing/2017/decorative" val="1"/>
              </a:ext>
            </a:extLst>
          </p:cNvPr>
          <p:cNvSpPr/>
          <p:nvPr/>
        </p:nvSpPr>
        <p:spPr bwMode="auto">
          <a:xfrm>
            <a:off x="2285202" y="3183497"/>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63" name="Text Placeholder 2">
            <a:extLst>
              <a:ext uri="{FF2B5EF4-FFF2-40B4-BE49-F238E27FC236}">
                <a16:creationId xmlns:a16="http://schemas.microsoft.com/office/drawing/2014/main" id="{B47EEC5C-4D38-EDDB-F923-9B8FD35203B4}"/>
              </a:ext>
            </a:extLst>
          </p:cNvPr>
          <p:cNvSpPr txBox="1">
            <a:spLocks/>
          </p:cNvSpPr>
          <p:nvPr/>
        </p:nvSpPr>
        <p:spPr>
          <a:xfrm>
            <a:off x="2257081" y="3593117"/>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Eventstream</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sp>
        <p:nvSpPr>
          <p:cNvPr id="4096" name="Rounded Rectangle 25">
            <a:extLst>
              <a:ext uri="{FF2B5EF4-FFF2-40B4-BE49-F238E27FC236}">
                <a16:creationId xmlns:a16="http://schemas.microsoft.com/office/drawing/2014/main" id="{7097C740-84C2-3767-E4BF-AA61973ECD92}"/>
              </a:ext>
              <a:ext uri="{C183D7F6-B498-43B3-948B-1728B52AA6E4}">
                <adec:decorative xmlns:adec="http://schemas.microsoft.com/office/drawing/2017/decorative" val="1"/>
              </a:ext>
            </a:extLst>
          </p:cNvPr>
          <p:cNvSpPr/>
          <p:nvPr/>
        </p:nvSpPr>
        <p:spPr bwMode="auto">
          <a:xfrm>
            <a:off x="2285202" y="4060654"/>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097" name="Text Placeholder 2">
            <a:extLst>
              <a:ext uri="{FF2B5EF4-FFF2-40B4-BE49-F238E27FC236}">
                <a16:creationId xmlns:a16="http://schemas.microsoft.com/office/drawing/2014/main" id="{F216B9DD-11B6-FEB7-1E9A-904BE08C09BB}"/>
              </a:ext>
            </a:extLst>
          </p:cNvPr>
          <p:cNvSpPr txBox="1">
            <a:spLocks/>
          </p:cNvSpPr>
          <p:nvPr/>
        </p:nvSpPr>
        <p:spPr>
          <a:xfrm>
            <a:off x="2257081" y="447027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Eventstream</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sp>
        <p:nvSpPr>
          <p:cNvPr id="4099" name="Rounded Rectangle 25">
            <a:extLst>
              <a:ext uri="{FF2B5EF4-FFF2-40B4-BE49-F238E27FC236}">
                <a16:creationId xmlns:a16="http://schemas.microsoft.com/office/drawing/2014/main" id="{741A16BF-2895-E1DE-2B31-CA1D0A7B15C8}"/>
              </a:ext>
              <a:ext uri="{C183D7F6-B498-43B3-948B-1728B52AA6E4}">
                <adec:decorative xmlns:adec="http://schemas.microsoft.com/office/drawing/2017/decorative" val="1"/>
              </a:ext>
            </a:extLst>
          </p:cNvPr>
          <p:cNvSpPr/>
          <p:nvPr/>
        </p:nvSpPr>
        <p:spPr bwMode="auto">
          <a:xfrm>
            <a:off x="2285202" y="493781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100" name="Text Placeholder 2">
            <a:extLst>
              <a:ext uri="{FF2B5EF4-FFF2-40B4-BE49-F238E27FC236}">
                <a16:creationId xmlns:a16="http://schemas.microsoft.com/office/drawing/2014/main" id="{B0B7F7BB-CC1E-FD65-6D25-7C4A85914C66}"/>
              </a:ext>
            </a:extLst>
          </p:cNvPr>
          <p:cNvSpPr txBox="1">
            <a:spLocks/>
          </p:cNvSpPr>
          <p:nvPr/>
        </p:nvSpPr>
        <p:spPr>
          <a:xfrm>
            <a:off x="2257081" y="5369303"/>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Data Factory</a:t>
            </a:r>
          </a:p>
        </p:txBody>
      </p:sp>
      <p:pic>
        <p:nvPicPr>
          <p:cNvPr id="4101" name="Picture 4100" descr="Data Factory Logo">
            <a:extLst>
              <a:ext uri="{FF2B5EF4-FFF2-40B4-BE49-F238E27FC236}">
                <a16:creationId xmlns:a16="http://schemas.microsoft.com/office/drawing/2014/main" id="{09C80CAC-2F0B-3FB4-4133-D15AB53D4DE0}"/>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2523377" y="5075888"/>
            <a:ext cx="252167" cy="252659"/>
          </a:xfrm>
          <a:prstGeom prst="rect">
            <a:avLst/>
          </a:prstGeom>
        </p:spPr>
      </p:pic>
      <p:sp>
        <p:nvSpPr>
          <p:cNvPr id="4102" name="Rounded Rectangle 25">
            <a:extLst>
              <a:ext uri="{FF2B5EF4-FFF2-40B4-BE49-F238E27FC236}">
                <a16:creationId xmlns:a16="http://schemas.microsoft.com/office/drawing/2014/main" id="{2430264B-BC60-83B7-EF8E-F8EB04945B10}"/>
              </a:ext>
              <a:ext uri="{C183D7F6-B498-43B3-948B-1728B52AA6E4}">
                <adec:decorative xmlns:adec="http://schemas.microsoft.com/office/drawing/2017/decorative" val="1"/>
              </a:ext>
            </a:extLst>
          </p:cNvPr>
          <p:cNvSpPr/>
          <p:nvPr/>
        </p:nvSpPr>
        <p:spPr bwMode="auto">
          <a:xfrm>
            <a:off x="2285202" y="230634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03" name="Text Placeholder 2">
            <a:extLst>
              <a:ext uri="{FF2B5EF4-FFF2-40B4-BE49-F238E27FC236}">
                <a16:creationId xmlns:a16="http://schemas.microsoft.com/office/drawing/2014/main" id="{10639216-51BA-70AE-5424-2BEADC3DE907}"/>
              </a:ext>
            </a:extLst>
          </p:cNvPr>
          <p:cNvSpPr txBox="1">
            <a:spLocks/>
          </p:cNvSpPr>
          <p:nvPr/>
        </p:nvSpPr>
        <p:spPr>
          <a:xfrm>
            <a:off x="2257081" y="2715960"/>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Eventstream</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cxnSp>
        <p:nvCxnSpPr>
          <p:cNvPr id="4108" name="Straight Arrow Connector 4107">
            <a:extLst>
              <a:ext uri="{FF2B5EF4-FFF2-40B4-BE49-F238E27FC236}">
                <a16:creationId xmlns:a16="http://schemas.microsoft.com/office/drawing/2014/main" id="{E9D30D67-078A-AF9E-802B-3C95A349B4FD}"/>
              </a:ext>
              <a:ext uri="{C183D7F6-B498-43B3-948B-1728B52AA6E4}">
                <adec:decorative xmlns:adec="http://schemas.microsoft.com/office/drawing/2017/decorative" val="1"/>
              </a:ext>
            </a:extLst>
          </p:cNvPr>
          <p:cNvCxnSpPr>
            <a:cxnSpLocks/>
          </p:cNvCxnSpPr>
          <p:nvPr/>
        </p:nvCxnSpPr>
        <p:spPr>
          <a:xfrm>
            <a:off x="1779401" y="3534730"/>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09" name="Straight Arrow Connector 4108">
            <a:extLst>
              <a:ext uri="{FF2B5EF4-FFF2-40B4-BE49-F238E27FC236}">
                <a16:creationId xmlns:a16="http://schemas.microsoft.com/office/drawing/2014/main" id="{E178BB01-7497-8FA0-0B6C-A75FAE34B2BB}"/>
              </a:ext>
              <a:ext uri="{C183D7F6-B498-43B3-948B-1728B52AA6E4}">
                <adec:decorative xmlns:adec="http://schemas.microsoft.com/office/drawing/2017/decorative" val="1"/>
              </a:ext>
            </a:extLst>
          </p:cNvPr>
          <p:cNvCxnSpPr>
            <a:cxnSpLocks/>
          </p:cNvCxnSpPr>
          <p:nvPr/>
        </p:nvCxnSpPr>
        <p:spPr>
          <a:xfrm>
            <a:off x="1779401" y="4411887"/>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10" name="Straight Arrow Connector 4109">
            <a:extLst>
              <a:ext uri="{FF2B5EF4-FFF2-40B4-BE49-F238E27FC236}">
                <a16:creationId xmlns:a16="http://schemas.microsoft.com/office/drawing/2014/main" id="{DC48A613-611C-BD05-FB0A-1C90E579C481}"/>
              </a:ext>
              <a:ext uri="{C183D7F6-B498-43B3-948B-1728B52AA6E4}">
                <adec:decorative xmlns:adec="http://schemas.microsoft.com/office/drawing/2017/decorative" val="1"/>
              </a:ext>
            </a:extLst>
          </p:cNvPr>
          <p:cNvCxnSpPr>
            <a:cxnSpLocks/>
          </p:cNvCxnSpPr>
          <p:nvPr/>
        </p:nvCxnSpPr>
        <p:spPr>
          <a:xfrm>
            <a:off x="1779401" y="5289043"/>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11" name="Straight Arrow Connector 4110">
            <a:extLst>
              <a:ext uri="{FF2B5EF4-FFF2-40B4-BE49-F238E27FC236}">
                <a16:creationId xmlns:a16="http://schemas.microsoft.com/office/drawing/2014/main" id="{4B8A38EF-1C6C-4203-BAD4-EBFD9D7DC52B}"/>
              </a:ext>
              <a:ext uri="{C183D7F6-B498-43B3-948B-1728B52AA6E4}">
                <adec:decorative xmlns:adec="http://schemas.microsoft.com/office/drawing/2017/decorative" val="1"/>
              </a:ext>
            </a:extLst>
          </p:cNvPr>
          <p:cNvCxnSpPr>
            <a:cxnSpLocks/>
          </p:cNvCxnSpPr>
          <p:nvPr/>
        </p:nvCxnSpPr>
        <p:spPr>
          <a:xfrm>
            <a:off x="1779401" y="2657573"/>
            <a:ext cx="466427"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113" name="Rounded Rectangle 25">
            <a:extLst>
              <a:ext uri="{FF2B5EF4-FFF2-40B4-BE49-F238E27FC236}">
                <a16:creationId xmlns:a16="http://schemas.microsoft.com/office/drawing/2014/main" id="{A02ADD16-268E-5028-B560-E30BA8B9CF3F}"/>
              </a:ext>
              <a:ext uri="{C183D7F6-B498-43B3-948B-1728B52AA6E4}">
                <adec:decorative xmlns:adec="http://schemas.microsoft.com/office/drawing/2017/decorative" val="1"/>
              </a:ext>
            </a:extLst>
          </p:cNvPr>
          <p:cNvSpPr/>
          <p:nvPr/>
        </p:nvSpPr>
        <p:spPr bwMode="auto">
          <a:xfrm>
            <a:off x="1009784" y="493781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114" name="Text Placeholder 2">
            <a:extLst>
              <a:ext uri="{FF2B5EF4-FFF2-40B4-BE49-F238E27FC236}">
                <a16:creationId xmlns:a16="http://schemas.microsoft.com/office/drawing/2014/main" id="{3F2EFAFE-8AB4-9213-2DF8-3B0132A5FE0D}"/>
              </a:ext>
            </a:extLst>
          </p:cNvPr>
          <p:cNvSpPr txBox="1">
            <a:spLocks/>
          </p:cNvSpPr>
          <p:nvPr/>
        </p:nvSpPr>
        <p:spPr>
          <a:xfrm>
            <a:off x="981663" y="5369303"/>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ERP</a:t>
            </a:r>
          </a:p>
        </p:txBody>
      </p:sp>
      <p:sp>
        <p:nvSpPr>
          <p:cNvPr id="4115" name="circle_2" title="Icon of three circles overlappping to make a venn diagram">
            <a:extLst>
              <a:ext uri="{FF2B5EF4-FFF2-40B4-BE49-F238E27FC236}">
                <a16:creationId xmlns:a16="http://schemas.microsoft.com/office/drawing/2014/main" id="{C5B7A73B-72F8-0931-3B0A-5563212A34C5}"/>
              </a:ext>
            </a:extLst>
          </p:cNvPr>
          <p:cNvSpPr>
            <a:spLocks noChangeAspect="1" noEditPoints="1"/>
          </p:cNvSpPr>
          <p:nvPr/>
        </p:nvSpPr>
        <p:spPr bwMode="auto">
          <a:xfrm>
            <a:off x="1259614" y="5097644"/>
            <a:ext cx="237054" cy="223884"/>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268EA8"/>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117" name="Rounded Rectangle 25">
            <a:extLst>
              <a:ext uri="{FF2B5EF4-FFF2-40B4-BE49-F238E27FC236}">
                <a16:creationId xmlns:a16="http://schemas.microsoft.com/office/drawing/2014/main" id="{F8D03AD8-1B4B-0A01-6EE2-6F013DC8E1B4}"/>
              </a:ext>
              <a:ext uri="{C183D7F6-B498-43B3-948B-1728B52AA6E4}">
                <adec:decorative xmlns:adec="http://schemas.microsoft.com/office/drawing/2017/decorative" val="1"/>
              </a:ext>
            </a:extLst>
          </p:cNvPr>
          <p:cNvSpPr/>
          <p:nvPr/>
        </p:nvSpPr>
        <p:spPr bwMode="auto">
          <a:xfrm>
            <a:off x="1009784" y="3183497"/>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18" name="Text Placeholder 2">
            <a:extLst>
              <a:ext uri="{FF2B5EF4-FFF2-40B4-BE49-F238E27FC236}">
                <a16:creationId xmlns:a16="http://schemas.microsoft.com/office/drawing/2014/main" id="{CC202DB3-2837-EC18-7447-7474B518120C}"/>
              </a:ext>
            </a:extLst>
          </p:cNvPr>
          <p:cNvSpPr txBox="1">
            <a:spLocks/>
          </p:cNvSpPr>
          <p:nvPr/>
        </p:nvSpPr>
        <p:spPr>
          <a:xfrm>
            <a:off x="981663" y="3593117"/>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Weather</a:t>
            </a:r>
          </a:p>
        </p:txBody>
      </p:sp>
      <p:pic>
        <p:nvPicPr>
          <p:cNvPr id="4119" name="Graphic 4118" descr="Windy with solid fill">
            <a:extLst>
              <a:ext uri="{FF2B5EF4-FFF2-40B4-BE49-F238E27FC236}">
                <a16:creationId xmlns:a16="http://schemas.microsoft.com/office/drawing/2014/main" id="{229AC959-DC9F-06F7-A0BA-D02541058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675" y="3298392"/>
            <a:ext cx="306734" cy="306734"/>
          </a:xfrm>
          <a:prstGeom prst="rect">
            <a:avLst/>
          </a:prstGeom>
        </p:spPr>
      </p:pic>
      <p:sp>
        <p:nvSpPr>
          <p:cNvPr id="4121" name="Rounded Rectangle 25">
            <a:extLst>
              <a:ext uri="{FF2B5EF4-FFF2-40B4-BE49-F238E27FC236}">
                <a16:creationId xmlns:a16="http://schemas.microsoft.com/office/drawing/2014/main" id="{2162E607-FF5C-1041-F067-1F5AF3B7F0BB}"/>
              </a:ext>
              <a:ext uri="{C183D7F6-B498-43B3-948B-1728B52AA6E4}">
                <adec:decorative xmlns:adec="http://schemas.microsoft.com/office/drawing/2017/decorative" val="1"/>
              </a:ext>
            </a:extLst>
          </p:cNvPr>
          <p:cNvSpPr/>
          <p:nvPr/>
        </p:nvSpPr>
        <p:spPr bwMode="auto">
          <a:xfrm>
            <a:off x="1009784" y="4060654"/>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22" name="Text Placeholder 2">
            <a:extLst>
              <a:ext uri="{FF2B5EF4-FFF2-40B4-BE49-F238E27FC236}">
                <a16:creationId xmlns:a16="http://schemas.microsoft.com/office/drawing/2014/main" id="{2605B6A2-EDFE-D489-AA69-BF75E1B507B7}"/>
              </a:ext>
            </a:extLst>
          </p:cNvPr>
          <p:cNvSpPr txBox="1">
            <a:spLocks/>
          </p:cNvSpPr>
          <p:nvPr/>
        </p:nvSpPr>
        <p:spPr>
          <a:xfrm>
            <a:off x="981663" y="447027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MQTT</a:t>
            </a:r>
          </a:p>
        </p:txBody>
      </p:sp>
      <p:pic>
        <p:nvPicPr>
          <p:cNvPr id="4123" name="Graphic 4122">
            <a:extLst>
              <a:ext uri="{FF2B5EF4-FFF2-40B4-BE49-F238E27FC236}">
                <a16:creationId xmlns:a16="http://schemas.microsoft.com/office/drawing/2014/main" id="{5A602279-6E9F-F4AA-D116-DD4C86A1A8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2623" y="4194841"/>
            <a:ext cx="302838" cy="302838"/>
          </a:xfrm>
          <a:prstGeom prst="rect">
            <a:avLst/>
          </a:prstGeom>
        </p:spPr>
      </p:pic>
      <p:sp>
        <p:nvSpPr>
          <p:cNvPr id="4125" name="Rounded Rectangle 25">
            <a:extLst>
              <a:ext uri="{FF2B5EF4-FFF2-40B4-BE49-F238E27FC236}">
                <a16:creationId xmlns:a16="http://schemas.microsoft.com/office/drawing/2014/main" id="{63EC5502-273A-013C-A1CF-F7BB4E35AFB9}"/>
              </a:ext>
              <a:ext uri="{C183D7F6-B498-43B3-948B-1728B52AA6E4}">
                <adec:decorative xmlns:adec="http://schemas.microsoft.com/office/drawing/2017/decorative" val="1"/>
              </a:ext>
            </a:extLst>
          </p:cNvPr>
          <p:cNvSpPr/>
          <p:nvPr/>
        </p:nvSpPr>
        <p:spPr bwMode="auto">
          <a:xfrm>
            <a:off x="1009784" y="230634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126" name="Text Placeholder 2">
            <a:extLst>
              <a:ext uri="{FF2B5EF4-FFF2-40B4-BE49-F238E27FC236}">
                <a16:creationId xmlns:a16="http://schemas.microsoft.com/office/drawing/2014/main" id="{E83EAACC-5C35-6396-22BA-ECC44A92EC32}"/>
              </a:ext>
            </a:extLst>
          </p:cNvPr>
          <p:cNvSpPr txBox="1">
            <a:spLocks/>
          </p:cNvSpPr>
          <p:nvPr/>
        </p:nvSpPr>
        <p:spPr>
          <a:xfrm>
            <a:off x="981663" y="2715960"/>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Wind Farm</a:t>
            </a:r>
          </a:p>
        </p:txBody>
      </p:sp>
      <p:pic>
        <p:nvPicPr>
          <p:cNvPr id="4127" name="Graphic 4126">
            <a:extLst>
              <a:ext uri="{FF2B5EF4-FFF2-40B4-BE49-F238E27FC236}">
                <a16:creationId xmlns:a16="http://schemas.microsoft.com/office/drawing/2014/main" id="{0714F782-B881-07BD-1D64-BD89CD91E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2351" y="2402745"/>
            <a:ext cx="303383" cy="303383"/>
          </a:xfrm>
          <a:prstGeom prst="rect">
            <a:avLst/>
          </a:prstGeom>
        </p:spPr>
      </p:pic>
      <p:sp>
        <p:nvSpPr>
          <p:cNvPr id="4128" name="Freeform 4127">
            <a:extLst>
              <a:ext uri="{FF2B5EF4-FFF2-40B4-BE49-F238E27FC236}">
                <a16:creationId xmlns:a16="http://schemas.microsoft.com/office/drawing/2014/main" id="{002B5351-D6EC-194C-7E4F-E79C8828A79B}"/>
              </a:ext>
            </a:extLst>
          </p:cNvPr>
          <p:cNvSpPr/>
          <p:nvPr/>
        </p:nvSpPr>
        <p:spPr>
          <a:xfrm>
            <a:off x="3041840" y="3534730"/>
            <a:ext cx="588547" cy="877158"/>
          </a:xfrm>
          <a:custGeom>
            <a:avLst/>
            <a:gdLst>
              <a:gd name="connsiteX0" fmla="*/ 0 w 479503"/>
              <a:gd name="connsiteY0" fmla="*/ 0 h 1271239"/>
              <a:gd name="connsiteX1" fmla="*/ 479503 w 479503"/>
              <a:gd name="connsiteY1" fmla="*/ 0 h 1271239"/>
              <a:gd name="connsiteX2" fmla="*/ 479503 w 479503"/>
              <a:gd name="connsiteY2" fmla="*/ 1271239 h 1271239"/>
              <a:gd name="connsiteX3" fmla="*/ 0 w 479503"/>
              <a:gd name="connsiteY3" fmla="*/ 1271239 h 1271239"/>
            </a:gdLst>
            <a:ahLst/>
            <a:cxnLst>
              <a:cxn ang="0">
                <a:pos x="connsiteX0" y="connsiteY0"/>
              </a:cxn>
              <a:cxn ang="0">
                <a:pos x="connsiteX1" y="connsiteY1"/>
              </a:cxn>
              <a:cxn ang="0">
                <a:pos x="connsiteX2" y="connsiteY2"/>
              </a:cxn>
              <a:cxn ang="0">
                <a:pos x="connsiteX3" y="connsiteY3"/>
              </a:cxn>
            </a:cxnLst>
            <a:rect l="l" t="t" r="r" b="b"/>
            <a:pathLst>
              <a:path w="479503" h="1271239">
                <a:moveTo>
                  <a:pt x="0" y="0"/>
                </a:moveTo>
                <a:lnTo>
                  <a:pt x="479503" y="0"/>
                </a:lnTo>
                <a:lnTo>
                  <a:pt x="479503" y="1271239"/>
                </a:lnTo>
                <a:lnTo>
                  <a:pt x="0" y="1271239"/>
                </a:lnTo>
              </a:path>
            </a:pathLst>
          </a:cu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nvGrpSpPr>
          <p:cNvPr id="4228" name="Group 4227">
            <a:extLst>
              <a:ext uri="{FF2B5EF4-FFF2-40B4-BE49-F238E27FC236}">
                <a16:creationId xmlns:a16="http://schemas.microsoft.com/office/drawing/2014/main" id="{9032D2B7-C9BC-030F-001D-A2EDDFACCE2E}"/>
              </a:ext>
            </a:extLst>
          </p:cNvPr>
          <p:cNvGrpSpPr/>
          <p:nvPr/>
        </p:nvGrpSpPr>
        <p:grpSpPr>
          <a:xfrm>
            <a:off x="6824426" y="4937810"/>
            <a:ext cx="784759" cy="702466"/>
            <a:chOff x="6824426" y="5037176"/>
            <a:chExt cx="784759" cy="702466"/>
          </a:xfrm>
        </p:grpSpPr>
        <p:sp>
          <p:nvSpPr>
            <p:cNvPr id="39" name="Rounded Rectangle 25">
              <a:extLst>
                <a:ext uri="{FF2B5EF4-FFF2-40B4-BE49-F238E27FC236}">
                  <a16:creationId xmlns:a16="http://schemas.microsoft.com/office/drawing/2014/main" id="{D079C646-C29D-78BB-C134-5FC8F0C6A63D}"/>
                </a:ext>
                <a:ext uri="{C183D7F6-B498-43B3-948B-1728B52AA6E4}">
                  <adec:decorative xmlns:adec="http://schemas.microsoft.com/office/drawing/2017/decorative" val="1"/>
                </a:ext>
              </a:extLst>
            </p:cNvPr>
            <p:cNvSpPr/>
            <p:nvPr/>
          </p:nvSpPr>
          <p:spPr bwMode="auto">
            <a:xfrm>
              <a:off x="6852546" y="5037176"/>
              <a:ext cx="730800"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0" name="Text Placeholder 2">
              <a:extLst>
                <a:ext uri="{FF2B5EF4-FFF2-40B4-BE49-F238E27FC236}">
                  <a16:creationId xmlns:a16="http://schemas.microsoft.com/office/drawing/2014/main" id="{97811BAD-269C-B12B-9443-9EA834A918F2}"/>
                </a:ext>
              </a:extLst>
            </p:cNvPr>
            <p:cNvSpPr txBox="1">
              <a:spLocks/>
            </p:cNvSpPr>
            <p:nvPr/>
          </p:nvSpPr>
          <p:spPr>
            <a:xfrm>
              <a:off x="6824426" y="551205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ML model</a:t>
              </a:r>
            </a:p>
          </p:txBody>
        </p:sp>
        <p:sp>
          <p:nvSpPr>
            <p:cNvPr id="4141" name="Graphic 161">
              <a:extLst>
                <a:ext uri="{FF2B5EF4-FFF2-40B4-BE49-F238E27FC236}">
                  <a16:creationId xmlns:a16="http://schemas.microsoft.com/office/drawing/2014/main" id="{56AC21FA-DE47-05A8-F335-78808C358036}"/>
                </a:ext>
              </a:extLst>
            </p:cNvPr>
            <p:cNvSpPr/>
            <p:nvPr/>
          </p:nvSpPr>
          <p:spPr>
            <a:xfrm>
              <a:off x="7121907" y="5212846"/>
              <a:ext cx="181840" cy="179786"/>
            </a:xfrm>
            <a:custGeom>
              <a:avLst/>
              <a:gdLst>
                <a:gd name="connsiteX0" fmla="*/ 98791 w 181840"/>
                <a:gd name="connsiteY0" fmla="*/ 2379 h 179786"/>
                <a:gd name="connsiteX1" fmla="*/ 74390 w 181840"/>
                <a:gd name="connsiteY1" fmla="*/ 2379 h 179786"/>
                <a:gd name="connsiteX2" fmla="*/ 55427 w 181840"/>
                <a:gd name="connsiteY2" fmla="*/ 10069 h 179786"/>
                <a:gd name="connsiteX3" fmla="*/ 138485 w 181840"/>
                <a:gd name="connsiteY3" fmla="*/ 42367 h 179786"/>
                <a:gd name="connsiteX4" fmla="*/ 167700 w 181840"/>
                <a:gd name="connsiteY4" fmla="*/ 31084 h 179786"/>
                <a:gd name="connsiteX5" fmla="*/ 163717 w 181840"/>
                <a:gd name="connsiteY5" fmla="*/ 28703 h 179786"/>
                <a:gd name="connsiteX6" fmla="*/ 98791 w 181840"/>
                <a:gd name="connsiteY6" fmla="*/ 2379 h 179786"/>
                <a:gd name="connsiteX7" fmla="*/ 173182 w 181840"/>
                <a:gd name="connsiteY7" fmla="*/ 42886 h 179786"/>
                <a:gd name="connsiteX8" fmla="*/ 93085 w 181840"/>
                <a:gd name="connsiteY8" fmla="*/ 73834 h 179786"/>
                <a:gd name="connsiteX9" fmla="*/ 93085 w 181840"/>
                <a:gd name="connsiteY9" fmla="*/ 102842 h 179786"/>
                <a:gd name="connsiteX10" fmla="*/ 95250 w 181840"/>
                <a:gd name="connsiteY10" fmla="*/ 102288 h 179786"/>
                <a:gd name="connsiteX11" fmla="*/ 95250 w 181840"/>
                <a:gd name="connsiteY11" fmla="*/ 101855 h 179786"/>
                <a:gd name="connsiteX12" fmla="*/ 119062 w 181840"/>
                <a:gd name="connsiteY12" fmla="*/ 78042 h 179786"/>
                <a:gd name="connsiteX13" fmla="*/ 149369 w 181840"/>
                <a:gd name="connsiteY13" fmla="*/ 78042 h 179786"/>
                <a:gd name="connsiteX14" fmla="*/ 173182 w 181840"/>
                <a:gd name="connsiteY14" fmla="*/ 101751 h 179786"/>
                <a:gd name="connsiteX15" fmla="*/ 173182 w 181840"/>
                <a:gd name="connsiteY15" fmla="*/ 42886 h 179786"/>
                <a:gd name="connsiteX16" fmla="*/ 80097 w 181840"/>
                <a:gd name="connsiteY16" fmla="*/ 73834 h 179786"/>
                <a:gd name="connsiteX17" fmla="*/ 80097 w 181840"/>
                <a:gd name="connsiteY17" fmla="*/ 114055 h 179786"/>
                <a:gd name="connsiteX18" fmla="*/ 77932 w 181840"/>
                <a:gd name="connsiteY18" fmla="*/ 123503 h 179786"/>
                <a:gd name="connsiteX19" fmla="*/ 77932 w 181840"/>
                <a:gd name="connsiteY19" fmla="*/ 166798 h 179786"/>
                <a:gd name="connsiteX20" fmla="*/ 77958 w 181840"/>
                <a:gd name="connsiteY20" fmla="*/ 167906 h 179786"/>
                <a:gd name="connsiteX21" fmla="*/ 74390 w 181840"/>
                <a:gd name="connsiteY21" fmla="*/ 166694 h 179786"/>
                <a:gd name="connsiteX22" fmla="*/ 9464 w 181840"/>
                <a:gd name="connsiteY22" fmla="*/ 140370 h 179786"/>
                <a:gd name="connsiteX23" fmla="*/ 0 w 181840"/>
                <a:gd name="connsiteY23" fmla="*/ 126325 h 179786"/>
                <a:gd name="connsiteX24" fmla="*/ 0 w 181840"/>
                <a:gd name="connsiteY24" fmla="*/ 42886 h 179786"/>
                <a:gd name="connsiteX25" fmla="*/ 80097 w 181840"/>
                <a:gd name="connsiteY25" fmla="*/ 73834 h 179786"/>
                <a:gd name="connsiteX26" fmla="*/ 5481 w 181840"/>
                <a:gd name="connsiteY26" fmla="*/ 31084 h 179786"/>
                <a:gd name="connsiteX27" fmla="*/ 86591 w 181840"/>
                <a:gd name="connsiteY27" fmla="*/ 62421 h 179786"/>
                <a:gd name="connsiteX28" fmla="*/ 120508 w 181840"/>
                <a:gd name="connsiteY28" fmla="*/ 49311 h 179786"/>
                <a:gd name="connsiteX29" fmla="*/ 37875 w 181840"/>
                <a:gd name="connsiteY29" fmla="*/ 17186 h 179786"/>
                <a:gd name="connsiteX30" fmla="*/ 9464 w 181840"/>
                <a:gd name="connsiteY30" fmla="*/ 28703 h 179786"/>
                <a:gd name="connsiteX31" fmla="*/ 5481 w 181840"/>
                <a:gd name="connsiteY31" fmla="*/ 31084 h 179786"/>
                <a:gd name="connsiteX32" fmla="*/ 103909 w 181840"/>
                <a:gd name="connsiteY32" fmla="*/ 110514 h 179786"/>
                <a:gd name="connsiteX33" fmla="*/ 99579 w 181840"/>
                <a:gd name="connsiteY33" fmla="*/ 110514 h 179786"/>
                <a:gd name="connsiteX34" fmla="*/ 86591 w 181840"/>
                <a:gd name="connsiteY34" fmla="*/ 123503 h 179786"/>
                <a:gd name="connsiteX35" fmla="*/ 86591 w 181840"/>
                <a:gd name="connsiteY35" fmla="*/ 136491 h 179786"/>
                <a:gd name="connsiteX36" fmla="*/ 108239 w 181840"/>
                <a:gd name="connsiteY36" fmla="*/ 136491 h 179786"/>
                <a:gd name="connsiteX37" fmla="*/ 108239 w 181840"/>
                <a:gd name="connsiteY37" fmla="*/ 134326 h 179786"/>
                <a:gd name="connsiteX38" fmla="*/ 114733 w 181840"/>
                <a:gd name="connsiteY38" fmla="*/ 127832 h 179786"/>
                <a:gd name="connsiteX39" fmla="*/ 121227 w 181840"/>
                <a:gd name="connsiteY39" fmla="*/ 134326 h 179786"/>
                <a:gd name="connsiteX40" fmla="*/ 121227 w 181840"/>
                <a:gd name="connsiteY40" fmla="*/ 136491 h 179786"/>
                <a:gd name="connsiteX41" fmla="*/ 147204 w 181840"/>
                <a:gd name="connsiteY41" fmla="*/ 136491 h 179786"/>
                <a:gd name="connsiteX42" fmla="*/ 147204 w 181840"/>
                <a:gd name="connsiteY42" fmla="*/ 134326 h 179786"/>
                <a:gd name="connsiteX43" fmla="*/ 153699 w 181840"/>
                <a:gd name="connsiteY43" fmla="*/ 127832 h 179786"/>
                <a:gd name="connsiteX44" fmla="*/ 160193 w 181840"/>
                <a:gd name="connsiteY44" fmla="*/ 134326 h 179786"/>
                <a:gd name="connsiteX45" fmla="*/ 160193 w 181840"/>
                <a:gd name="connsiteY45" fmla="*/ 136491 h 179786"/>
                <a:gd name="connsiteX46" fmla="*/ 181841 w 181840"/>
                <a:gd name="connsiteY46" fmla="*/ 136491 h 179786"/>
                <a:gd name="connsiteX47" fmla="*/ 181841 w 181840"/>
                <a:gd name="connsiteY47" fmla="*/ 123503 h 179786"/>
                <a:gd name="connsiteX48" fmla="*/ 168852 w 181840"/>
                <a:gd name="connsiteY48" fmla="*/ 110514 h 179786"/>
                <a:gd name="connsiteX49" fmla="*/ 164523 w 181840"/>
                <a:gd name="connsiteY49" fmla="*/ 110514 h 179786"/>
                <a:gd name="connsiteX50" fmla="*/ 164523 w 181840"/>
                <a:gd name="connsiteY50" fmla="*/ 101855 h 179786"/>
                <a:gd name="connsiteX51" fmla="*/ 149369 w 181840"/>
                <a:gd name="connsiteY51" fmla="*/ 86701 h 179786"/>
                <a:gd name="connsiteX52" fmla="*/ 119062 w 181840"/>
                <a:gd name="connsiteY52" fmla="*/ 86701 h 179786"/>
                <a:gd name="connsiteX53" fmla="*/ 103909 w 181840"/>
                <a:gd name="connsiteY53" fmla="*/ 101855 h 179786"/>
                <a:gd name="connsiteX54" fmla="*/ 103909 w 181840"/>
                <a:gd name="connsiteY54" fmla="*/ 110514 h 179786"/>
                <a:gd name="connsiteX55" fmla="*/ 116898 w 181840"/>
                <a:gd name="connsiteY55" fmla="*/ 101855 h 179786"/>
                <a:gd name="connsiteX56" fmla="*/ 119062 w 181840"/>
                <a:gd name="connsiteY56" fmla="*/ 99690 h 179786"/>
                <a:gd name="connsiteX57" fmla="*/ 149369 w 181840"/>
                <a:gd name="connsiteY57" fmla="*/ 99690 h 179786"/>
                <a:gd name="connsiteX58" fmla="*/ 151534 w 181840"/>
                <a:gd name="connsiteY58" fmla="*/ 101855 h 179786"/>
                <a:gd name="connsiteX59" fmla="*/ 151534 w 181840"/>
                <a:gd name="connsiteY59" fmla="*/ 110514 h 179786"/>
                <a:gd name="connsiteX60" fmla="*/ 116898 w 181840"/>
                <a:gd name="connsiteY60" fmla="*/ 110514 h 179786"/>
                <a:gd name="connsiteX61" fmla="*/ 116898 w 181840"/>
                <a:gd name="connsiteY61" fmla="*/ 101855 h 179786"/>
                <a:gd name="connsiteX62" fmla="*/ 86591 w 181840"/>
                <a:gd name="connsiteY62" fmla="*/ 166798 h 179786"/>
                <a:gd name="connsiteX63" fmla="*/ 86591 w 181840"/>
                <a:gd name="connsiteY63" fmla="*/ 149480 h 179786"/>
                <a:gd name="connsiteX64" fmla="*/ 108239 w 181840"/>
                <a:gd name="connsiteY64" fmla="*/ 149480 h 179786"/>
                <a:gd name="connsiteX65" fmla="*/ 108239 w 181840"/>
                <a:gd name="connsiteY65" fmla="*/ 155974 h 179786"/>
                <a:gd name="connsiteX66" fmla="*/ 114733 w 181840"/>
                <a:gd name="connsiteY66" fmla="*/ 162468 h 179786"/>
                <a:gd name="connsiteX67" fmla="*/ 121227 w 181840"/>
                <a:gd name="connsiteY67" fmla="*/ 155974 h 179786"/>
                <a:gd name="connsiteX68" fmla="*/ 121227 w 181840"/>
                <a:gd name="connsiteY68" fmla="*/ 149480 h 179786"/>
                <a:gd name="connsiteX69" fmla="*/ 147204 w 181840"/>
                <a:gd name="connsiteY69" fmla="*/ 149480 h 179786"/>
                <a:gd name="connsiteX70" fmla="*/ 147204 w 181840"/>
                <a:gd name="connsiteY70" fmla="*/ 155974 h 179786"/>
                <a:gd name="connsiteX71" fmla="*/ 153699 w 181840"/>
                <a:gd name="connsiteY71" fmla="*/ 162468 h 179786"/>
                <a:gd name="connsiteX72" fmla="*/ 160193 w 181840"/>
                <a:gd name="connsiteY72" fmla="*/ 155974 h 179786"/>
                <a:gd name="connsiteX73" fmla="*/ 160193 w 181840"/>
                <a:gd name="connsiteY73" fmla="*/ 149480 h 179786"/>
                <a:gd name="connsiteX74" fmla="*/ 181841 w 181840"/>
                <a:gd name="connsiteY74" fmla="*/ 149480 h 179786"/>
                <a:gd name="connsiteX75" fmla="*/ 181841 w 181840"/>
                <a:gd name="connsiteY75" fmla="*/ 166798 h 179786"/>
                <a:gd name="connsiteX76" fmla="*/ 168852 w 181840"/>
                <a:gd name="connsiteY76" fmla="*/ 179787 h 179786"/>
                <a:gd name="connsiteX77" fmla="*/ 99579 w 181840"/>
                <a:gd name="connsiteY77" fmla="*/ 179787 h 179786"/>
                <a:gd name="connsiteX78" fmla="*/ 86591 w 181840"/>
                <a:gd name="connsiteY78" fmla="*/ 166798 h 17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1840" h="179786">
                  <a:moveTo>
                    <a:pt x="98791" y="2379"/>
                  </a:moveTo>
                  <a:cubicBezTo>
                    <a:pt x="90967" y="-793"/>
                    <a:pt x="82215" y="-793"/>
                    <a:pt x="74390" y="2379"/>
                  </a:cubicBezTo>
                  <a:lnTo>
                    <a:pt x="55427" y="10069"/>
                  </a:lnTo>
                  <a:lnTo>
                    <a:pt x="138485" y="42367"/>
                  </a:lnTo>
                  <a:lnTo>
                    <a:pt x="167700" y="31084"/>
                  </a:lnTo>
                  <a:cubicBezTo>
                    <a:pt x="166503" y="30090"/>
                    <a:pt x="165160" y="29287"/>
                    <a:pt x="163717" y="28703"/>
                  </a:cubicBezTo>
                  <a:lnTo>
                    <a:pt x="98791" y="2379"/>
                  </a:lnTo>
                  <a:close/>
                  <a:moveTo>
                    <a:pt x="173182" y="42886"/>
                  </a:moveTo>
                  <a:lnTo>
                    <a:pt x="93085" y="73834"/>
                  </a:lnTo>
                  <a:lnTo>
                    <a:pt x="93085" y="102842"/>
                  </a:lnTo>
                  <a:cubicBezTo>
                    <a:pt x="93795" y="102625"/>
                    <a:pt x="94514" y="102435"/>
                    <a:pt x="95250" y="102288"/>
                  </a:cubicBezTo>
                  <a:lnTo>
                    <a:pt x="95250" y="101855"/>
                  </a:lnTo>
                  <a:cubicBezTo>
                    <a:pt x="95250" y="88703"/>
                    <a:pt x="105911" y="78042"/>
                    <a:pt x="119062" y="78042"/>
                  </a:cubicBezTo>
                  <a:lnTo>
                    <a:pt x="149369" y="78042"/>
                  </a:lnTo>
                  <a:cubicBezTo>
                    <a:pt x="162480" y="78042"/>
                    <a:pt x="173125" y="88640"/>
                    <a:pt x="173182" y="101751"/>
                  </a:cubicBezTo>
                  <a:lnTo>
                    <a:pt x="173182" y="42886"/>
                  </a:lnTo>
                  <a:close/>
                  <a:moveTo>
                    <a:pt x="80097" y="73834"/>
                  </a:moveTo>
                  <a:lnTo>
                    <a:pt x="80097" y="114055"/>
                  </a:lnTo>
                  <a:cubicBezTo>
                    <a:pt x="78711" y="116913"/>
                    <a:pt x="77932" y="120117"/>
                    <a:pt x="77932" y="123503"/>
                  </a:cubicBezTo>
                  <a:lnTo>
                    <a:pt x="77932" y="166798"/>
                  </a:lnTo>
                  <a:cubicBezTo>
                    <a:pt x="77932" y="167170"/>
                    <a:pt x="77940" y="167543"/>
                    <a:pt x="77958" y="167906"/>
                  </a:cubicBezTo>
                  <a:cubicBezTo>
                    <a:pt x="76746" y="167571"/>
                    <a:pt x="75555" y="167167"/>
                    <a:pt x="74390" y="166694"/>
                  </a:cubicBezTo>
                  <a:lnTo>
                    <a:pt x="9464" y="140370"/>
                  </a:lnTo>
                  <a:cubicBezTo>
                    <a:pt x="3744" y="138053"/>
                    <a:pt x="0" y="132498"/>
                    <a:pt x="0" y="126325"/>
                  </a:cubicBezTo>
                  <a:lnTo>
                    <a:pt x="0" y="42886"/>
                  </a:lnTo>
                  <a:lnTo>
                    <a:pt x="80097" y="73834"/>
                  </a:lnTo>
                  <a:close/>
                  <a:moveTo>
                    <a:pt x="5481" y="31084"/>
                  </a:moveTo>
                  <a:lnTo>
                    <a:pt x="86591" y="62421"/>
                  </a:lnTo>
                  <a:lnTo>
                    <a:pt x="120508" y="49311"/>
                  </a:lnTo>
                  <a:lnTo>
                    <a:pt x="37875" y="17186"/>
                  </a:lnTo>
                  <a:lnTo>
                    <a:pt x="9464" y="28703"/>
                  </a:lnTo>
                  <a:cubicBezTo>
                    <a:pt x="7992" y="29300"/>
                    <a:pt x="6659" y="30106"/>
                    <a:pt x="5481" y="31084"/>
                  </a:cubicBezTo>
                  <a:close/>
                  <a:moveTo>
                    <a:pt x="103909" y="110514"/>
                  </a:moveTo>
                  <a:lnTo>
                    <a:pt x="99579" y="110514"/>
                  </a:lnTo>
                  <a:cubicBezTo>
                    <a:pt x="92406" y="110514"/>
                    <a:pt x="86591" y="116329"/>
                    <a:pt x="86591" y="123503"/>
                  </a:cubicBezTo>
                  <a:lnTo>
                    <a:pt x="86591" y="136491"/>
                  </a:lnTo>
                  <a:lnTo>
                    <a:pt x="108239" y="136491"/>
                  </a:lnTo>
                  <a:lnTo>
                    <a:pt x="108239" y="134326"/>
                  </a:lnTo>
                  <a:cubicBezTo>
                    <a:pt x="108239" y="130740"/>
                    <a:pt x="111146" y="127832"/>
                    <a:pt x="114733" y="127832"/>
                  </a:cubicBezTo>
                  <a:cubicBezTo>
                    <a:pt x="118319" y="127832"/>
                    <a:pt x="121227" y="130740"/>
                    <a:pt x="121227" y="134326"/>
                  </a:cubicBezTo>
                  <a:lnTo>
                    <a:pt x="121227" y="136491"/>
                  </a:lnTo>
                  <a:lnTo>
                    <a:pt x="147204" y="136491"/>
                  </a:lnTo>
                  <a:lnTo>
                    <a:pt x="147204" y="134326"/>
                  </a:lnTo>
                  <a:cubicBezTo>
                    <a:pt x="147204" y="130740"/>
                    <a:pt x="150112" y="127832"/>
                    <a:pt x="153699" y="127832"/>
                  </a:cubicBezTo>
                  <a:cubicBezTo>
                    <a:pt x="157285" y="127832"/>
                    <a:pt x="160193" y="130740"/>
                    <a:pt x="160193" y="134326"/>
                  </a:cubicBezTo>
                  <a:lnTo>
                    <a:pt x="160193" y="136491"/>
                  </a:lnTo>
                  <a:lnTo>
                    <a:pt x="181841" y="136491"/>
                  </a:lnTo>
                  <a:lnTo>
                    <a:pt x="181841" y="123503"/>
                  </a:lnTo>
                  <a:cubicBezTo>
                    <a:pt x="181841" y="116329"/>
                    <a:pt x="176025" y="110514"/>
                    <a:pt x="168852" y="110514"/>
                  </a:cubicBezTo>
                  <a:lnTo>
                    <a:pt x="164523" y="110514"/>
                  </a:lnTo>
                  <a:lnTo>
                    <a:pt x="164523" y="101855"/>
                  </a:lnTo>
                  <a:cubicBezTo>
                    <a:pt x="164523" y="93486"/>
                    <a:pt x="157738" y="86701"/>
                    <a:pt x="149369" y="86701"/>
                  </a:cubicBezTo>
                  <a:lnTo>
                    <a:pt x="119062" y="86701"/>
                  </a:lnTo>
                  <a:cubicBezTo>
                    <a:pt x="110693" y="86701"/>
                    <a:pt x="103909" y="93486"/>
                    <a:pt x="103909" y="101855"/>
                  </a:cubicBezTo>
                  <a:lnTo>
                    <a:pt x="103909" y="110514"/>
                  </a:lnTo>
                  <a:close/>
                  <a:moveTo>
                    <a:pt x="116898" y="101855"/>
                  </a:moveTo>
                  <a:cubicBezTo>
                    <a:pt x="116898" y="100659"/>
                    <a:pt x="117867" y="99690"/>
                    <a:pt x="119062" y="99690"/>
                  </a:cubicBezTo>
                  <a:lnTo>
                    <a:pt x="149369" y="99690"/>
                  </a:lnTo>
                  <a:cubicBezTo>
                    <a:pt x="150565" y="99690"/>
                    <a:pt x="151534" y="100659"/>
                    <a:pt x="151534" y="101855"/>
                  </a:cubicBezTo>
                  <a:lnTo>
                    <a:pt x="151534" y="110514"/>
                  </a:lnTo>
                  <a:lnTo>
                    <a:pt x="116898" y="110514"/>
                  </a:lnTo>
                  <a:lnTo>
                    <a:pt x="116898" y="101855"/>
                  </a:lnTo>
                  <a:close/>
                  <a:moveTo>
                    <a:pt x="86591" y="166798"/>
                  </a:moveTo>
                  <a:lnTo>
                    <a:pt x="86591" y="149480"/>
                  </a:lnTo>
                  <a:lnTo>
                    <a:pt x="108239" y="149480"/>
                  </a:lnTo>
                  <a:lnTo>
                    <a:pt x="108239" y="155974"/>
                  </a:lnTo>
                  <a:cubicBezTo>
                    <a:pt x="108239" y="159561"/>
                    <a:pt x="111146" y="162468"/>
                    <a:pt x="114733" y="162468"/>
                  </a:cubicBezTo>
                  <a:cubicBezTo>
                    <a:pt x="118319" y="162468"/>
                    <a:pt x="121227" y="159561"/>
                    <a:pt x="121227" y="155974"/>
                  </a:cubicBezTo>
                  <a:lnTo>
                    <a:pt x="121227" y="149480"/>
                  </a:lnTo>
                  <a:lnTo>
                    <a:pt x="147204" y="149480"/>
                  </a:lnTo>
                  <a:lnTo>
                    <a:pt x="147204" y="155974"/>
                  </a:lnTo>
                  <a:cubicBezTo>
                    <a:pt x="147204" y="159561"/>
                    <a:pt x="150112" y="162468"/>
                    <a:pt x="153699" y="162468"/>
                  </a:cubicBezTo>
                  <a:cubicBezTo>
                    <a:pt x="157285" y="162468"/>
                    <a:pt x="160193" y="159561"/>
                    <a:pt x="160193" y="155974"/>
                  </a:cubicBezTo>
                  <a:lnTo>
                    <a:pt x="160193" y="149480"/>
                  </a:lnTo>
                  <a:lnTo>
                    <a:pt x="181841" y="149480"/>
                  </a:lnTo>
                  <a:lnTo>
                    <a:pt x="181841" y="166798"/>
                  </a:lnTo>
                  <a:cubicBezTo>
                    <a:pt x="181841" y="173971"/>
                    <a:pt x="176025" y="179787"/>
                    <a:pt x="168852" y="179787"/>
                  </a:cubicBezTo>
                  <a:lnTo>
                    <a:pt x="99579" y="179787"/>
                  </a:lnTo>
                  <a:cubicBezTo>
                    <a:pt x="92406" y="179787"/>
                    <a:pt x="86591" y="173971"/>
                    <a:pt x="86591" y="166798"/>
                  </a:cubicBezTo>
                  <a:close/>
                </a:path>
              </a:pathLst>
            </a:custGeom>
            <a:solidFill>
              <a:srgbClr val="9947C7"/>
            </a:solidFill>
            <a:ln w="83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pic>
        <p:nvPicPr>
          <p:cNvPr id="4143" name="Graphic 4142">
            <a:extLst>
              <a:ext uri="{FF2B5EF4-FFF2-40B4-BE49-F238E27FC236}">
                <a16:creationId xmlns:a16="http://schemas.microsoft.com/office/drawing/2014/main" id="{F3896DAA-0F9E-0009-5951-F7861A61C6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94786" y="3733053"/>
            <a:ext cx="293124" cy="293124"/>
          </a:xfrm>
          <a:prstGeom prst="rect">
            <a:avLst/>
          </a:prstGeom>
        </p:spPr>
      </p:pic>
      <p:pic>
        <p:nvPicPr>
          <p:cNvPr id="4145" name="Graphic 4144">
            <a:extLst>
              <a:ext uri="{FF2B5EF4-FFF2-40B4-BE49-F238E27FC236}">
                <a16:creationId xmlns:a16="http://schemas.microsoft.com/office/drawing/2014/main" id="{E01DC0C1-CF48-C807-F04E-3E95828994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7697" y="2440454"/>
            <a:ext cx="259288" cy="259288"/>
          </a:xfrm>
          <a:prstGeom prst="rect">
            <a:avLst/>
          </a:prstGeom>
        </p:spPr>
      </p:pic>
      <p:pic>
        <p:nvPicPr>
          <p:cNvPr id="4211" name="Graphic 4210">
            <a:extLst>
              <a:ext uri="{FF2B5EF4-FFF2-40B4-BE49-F238E27FC236}">
                <a16:creationId xmlns:a16="http://schemas.microsoft.com/office/drawing/2014/main" id="{5B2FA563-7C80-0D10-4F3B-53BF4E5C34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7697" y="3320348"/>
            <a:ext cx="259288" cy="259288"/>
          </a:xfrm>
          <a:prstGeom prst="rect">
            <a:avLst/>
          </a:prstGeom>
        </p:spPr>
      </p:pic>
      <p:pic>
        <p:nvPicPr>
          <p:cNvPr id="4212" name="Graphic 4211">
            <a:extLst>
              <a:ext uri="{FF2B5EF4-FFF2-40B4-BE49-F238E27FC236}">
                <a16:creationId xmlns:a16="http://schemas.microsoft.com/office/drawing/2014/main" id="{3C030497-648A-4563-A251-216CB8CCD2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7697" y="4200242"/>
            <a:ext cx="259288" cy="259288"/>
          </a:xfrm>
          <a:prstGeom prst="rect">
            <a:avLst/>
          </a:prstGeom>
        </p:spPr>
      </p:pic>
      <p:grpSp>
        <p:nvGrpSpPr>
          <p:cNvPr id="4231" name="Group 4230">
            <a:extLst>
              <a:ext uri="{FF2B5EF4-FFF2-40B4-BE49-F238E27FC236}">
                <a16:creationId xmlns:a16="http://schemas.microsoft.com/office/drawing/2014/main" id="{9DDE1FBF-962F-6253-1838-CB036381CE68}"/>
              </a:ext>
            </a:extLst>
          </p:cNvPr>
          <p:cNvGrpSpPr/>
          <p:nvPr/>
        </p:nvGrpSpPr>
        <p:grpSpPr>
          <a:xfrm>
            <a:off x="8108577" y="2306334"/>
            <a:ext cx="1846491" cy="2453103"/>
            <a:chOff x="8141654" y="2405700"/>
            <a:chExt cx="1846491" cy="2453103"/>
          </a:xfrm>
        </p:grpSpPr>
        <p:sp>
          <p:nvSpPr>
            <p:cNvPr id="47" name="Rounded Rectangle 25">
              <a:extLst>
                <a:ext uri="{FF2B5EF4-FFF2-40B4-BE49-F238E27FC236}">
                  <a16:creationId xmlns:a16="http://schemas.microsoft.com/office/drawing/2014/main" id="{472F8DE1-D6C9-3B67-C411-85F674672B55}"/>
                </a:ext>
                <a:ext uri="{C183D7F6-B498-43B3-948B-1728B52AA6E4}">
                  <adec:decorative xmlns:adec="http://schemas.microsoft.com/office/drawing/2017/decorative" val="1"/>
                </a:ext>
              </a:extLst>
            </p:cNvPr>
            <p:cNvSpPr/>
            <p:nvPr/>
          </p:nvSpPr>
          <p:spPr bwMode="auto">
            <a:xfrm>
              <a:off x="9231507" y="240570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8" name="Text Placeholder 2">
              <a:extLst>
                <a:ext uri="{FF2B5EF4-FFF2-40B4-BE49-F238E27FC236}">
                  <a16:creationId xmlns:a16="http://schemas.microsoft.com/office/drawing/2014/main" id="{A70B03DB-0E11-1F0A-C0E4-9587E40A284A}"/>
                </a:ext>
              </a:extLst>
            </p:cNvPr>
            <p:cNvSpPr txBox="1">
              <a:spLocks/>
            </p:cNvSpPr>
            <p:nvPr/>
          </p:nvSpPr>
          <p:spPr>
            <a:xfrm>
              <a:off x="9203386" y="2833964"/>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Activator</a:t>
              </a:r>
            </a:p>
          </p:txBody>
        </p:sp>
        <p:grpSp>
          <p:nvGrpSpPr>
            <p:cNvPr id="42" name="Group 41" descr="Real Time box with Real Time icon and Synapse subtitle">
              <a:extLst>
                <a:ext uri="{FF2B5EF4-FFF2-40B4-BE49-F238E27FC236}">
                  <a16:creationId xmlns:a16="http://schemas.microsoft.com/office/drawing/2014/main" id="{957CE6EF-9B29-1FF5-DCBF-58383927CBD1}"/>
                </a:ext>
              </a:extLst>
            </p:cNvPr>
            <p:cNvGrpSpPr/>
            <p:nvPr/>
          </p:nvGrpSpPr>
          <p:grpSpPr>
            <a:xfrm>
              <a:off x="8141654" y="2405706"/>
              <a:ext cx="898900" cy="702466"/>
              <a:chOff x="6601854" y="2341098"/>
              <a:chExt cx="1617016" cy="1263654"/>
            </a:xfrm>
            <a:noFill/>
          </p:grpSpPr>
          <p:sp>
            <p:nvSpPr>
              <p:cNvPr id="44" name="Rounded Rectangle 25">
                <a:extLst>
                  <a:ext uri="{FF2B5EF4-FFF2-40B4-BE49-F238E27FC236}">
                    <a16:creationId xmlns:a16="http://schemas.microsoft.com/office/drawing/2014/main" id="{23E4F5F0-EEFC-2A64-8D7B-3B9687927783}"/>
                  </a:ext>
                  <a:ext uri="{C183D7F6-B498-43B3-948B-1728B52AA6E4}">
                    <adec:decorative xmlns:adec="http://schemas.microsoft.com/office/drawing/2017/decorative" val="1"/>
                  </a:ext>
                </a:extLst>
              </p:cNvPr>
              <p:cNvSpPr/>
              <p:nvPr/>
            </p:nvSpPr>
            <p:spPr bwMode="auto">
              <a:xfrm>
                <a:off x="6755103" y="2341098"/>
                <a:ext cx="1310517" cy="1263654"/>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sp>
            <p:nvSpPr>
              <p:cNvPr id="45" name="Text Placeholder 2">
                <a:extLst>
                  <a:ext uri="{FF2B5EF4-FFF2-40B4-BE49-F238E27FC236}">
                    <a16:creationId xmlns:a16="http://schemas.microsoft.com/office/drawing/2014/main" id="{7B90A0B1-799F-6FC2-8D83-C62F20582CE7}"/>
                  </a:ext>
                </a:extLst>
              </p:cNvPr>
              <p:cNvSpPr txBox="1">
                <a:spLocks/>
              </p:cNvSpPr>
              <p:nvPr/>
            </p:nvSpPr>
            <p:spPr>
              <a:xfrm>
                <a:off x="6601854" y="3111484"/>
                <a:ext cx="1617016" cy="285796"/>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Sans Tex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42" fontAlgn="auto">
                  <a:spcBef>
                    <a:spcPct val="20000"/>
                  </a:spcBef>
                  <a:spcAft>
                    <a:spcPts val="0"/>
                  </a:spcAft>
                  <a:buSzPct val="90000"/>
                  <a:defRPr/>
                </a:pPr>
                <a:r>
                  <a:rPr lang="en-US" sz="800">
                    <a:solidFill>
                      <a:srgbClr val="091F2C"/>
                    </a:solidFill>
                    <a:cs typeface="Segoe Sans Text" pitchFamily="2" charset="0"/>
                  </a:rPr>
                  <a:t>PBI Report</a:t>
                </a:r>
              </a:p>
            </p:txBody>
          </p:sp>
        </p:grpSp>
        <p:pic>
          <p:nvPicPr>
            <p:cNvPr id="43" name="Graphic 42" descr="Power BI Logo">
              <a:extLst>
                <a:ext uri="{FF2B5EF4-FFF2-40B4-BE49-F238E27FC236}">
                  <a16:creationId xmlns:a16="http://schemas.microsoft.com/office/drawing/2014/main" id="{F6803C63-69DC-2ABB-D716-2195A5D8B5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19424" y="2482523"/>
              <a:ext cx="343356" cy="343356"/>
            </a:xfrm>
            <a:prstGeom prst="rect">
              <a:avLst/>
            </a:prstGeom>
          </p:spPr>
        </p:pic>
        <p:sp>
          <p:nvSpPr>
            <p:cNvPr id="50" name="Rounded Rectangle 25">
              <a:extLst>
                <a:ext uri="{FF2B5EF4-FFF2-40B4-BE49-F238E27FC236}">
                  <a16:creationId xmlns:a16="http://schemas.microsoft.com/office/drawing/2014/main" id="{A7A5D472-4591-980D-BD8F-F71A41113DBF}"/>
                </a:ext>
                <a:ext uri="{C183D7F6-B498-43B3-948B-1728B52AA6E4}">
                  <adec:decorative xmlns:adec="http://schemas.microsoft.com/office/drawing/2017/decorative" val="1"/>
                </a:ext>
              </a:extLst>
            </p:cNvPr>
            <p:cNvSpPr/>
            <p:nvPr/>
          </p:nvSpPr>
          <p:spPr bwMode="auto">
            <a:xfrm>
              <a:off x="8226844" y="3279182"/>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51" name="Text Placeholder 2">
              <a:extLst>
                <a:ext uri="{FF2B5EF4-FFF2-40B4-BE49-F238E27FC236}">
                  <a16:creationId xmlns:a16="http://schemas.microsoft.com/office/drawing/2014/main" id="{518B2CD4-AF23-C48A-640D-09086DCEE598}"/>
                </a:ext>
              </a:extLst>
            </p:cNvPr>
            <p:cNvSpPr txBox="1">
              <a:spLocks/>
            </p:cNvSpPr>
            <p:nvPr/>
          </p:nvSpPr>
          <p:spPr>
            <a:xfrm>
              <a:off x="8198723" y="3736123"/>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rPr>
                <a:t>Real-Time Dashboard</a:t>
              </a:r>
            </a:p>
          </p:txBody>
        </p:sp>
        <p:sp>
          <p:nvSpPr>
            <p:cNvPr id="4130" name="Rounded Rectangle 25">
              <a:extLst>
                <a:ext uri="{FF2B5EF4-FFF2-40B4-BE49-F238E27FC236}">
                  <a16:creationId xmlns:a16="http://schemas.microsoft.com/office/drawing/2014/main" id="{6D5FF33E-6E94-177A-1D08-26A3FDE6D98C}"/>
                </a:ext>
                <a:ext uri="{C183D7F6-B498-43B3-948B-1728B52AA6E4}">
                  <adec:decorative xmlns:adec="http://schemas.microsoft.com/office/drawing/2017/decorative" val="1"/>
                </a:ext>
              </a:extLst>
            </p:cNvPr>
            <p:cNvSpPr/>
            <p:nvPr/>
          </p:nvSpPr>
          <p:spPr bwMode="auto">
            <a:xfrm>
              <a:off x="8226844" y="4156337"/>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anose="020B0502040204020203" pitchFamily="34" charset="0"/>
              </a:endParaRPr>
            </a:p>
          </p:txBody>
        </p:sp>
        <p:sp>
          <p:nvSpPr>
            <p:cNvPr id="4131" name="Text Placeholder 2">
              <a:extLst>
                <a:ext uri="{FF2B5EF4-FFF2-40B4-BE49-F238E27FC236}">
                  <a16:creationId xmlns:a16="http://schemas.microsoft.com/office/drawing/2014/main" id="{9B13554F-4828-537C-6153-5A418D070F68}"/>
                </a:ext>
              </a:extLst>
            </p:cNvPr>
            <p:cNvSpPr txBox="1">
              <a:spLocks/>
            </p:cNvSpPr>
            <p:nvPr/>
          </p:nvSpPr>
          <p:spPr>
            <a:xfrm>
              <a:off x="8198723" y="4587830"/>
              <a:ext cx="784759" cy="158874"/>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err="1">
                  <a:ln>
                    <a:noFill/>
                  </a:ln>
                  <a:solidFill>
                    <a:srgbClr val="091F2C"/>
                  </a:solidFill>
                  <a:effectLst/>
                  <a:uLnTx/>
                  <a:uFillTx/>
                  <a:latin typeface="Segoe Sans Text"/>
                  <a:ea typeface="+mn-ea"/>
                  <a:cs typeface="Segoe Sans Text" pitchFamily="2" charset="0"/>
                </a:rPr>
                <a:t>Queryset</a:t>
              </a:r>
              <a:endParaRPr kumimoji="0" lang="en-US" sz="800" b="0" i="0" u="none" strike="noStrike" kern="1200" cap="none" spc="0" normalizeH="0" baseline="0" noProof="0">
                <a:ln>
                  <a:noFill/>
                </a:ln>
                <a:solidFill>
                  <a:srgbClr val="091F2C"/>
                </a:solidFill>
                <a:effectLst/>
                <a:uLnTx/>
                <a:uFillTx/>
                <a:latin typeface="Segoe Sans Text"/>
                <a:ea typeface="+mn-ea"/>
                <a:cs typeface="Segoe Sans Text" pitchFamily="2" charset="0"/>
              </a:endParaRPr>
            </a:p>
          </p:txBody>
        </p:sp>
        <p:pic>
          <p:nvPicPr>
            <p:cNvPr id="4140" name="Graphic 4139">
              <a:extLst>
                <a:ext uri="{FF2B5EF4-FFF2-40B4-BE49-F238E27FC236}">
                  <a16:creationId xmlns:a16="http://schemas.microsoft.com/office/drawing/2014/main" id="{FB064AB4-254D-2EBD-9ACA-FD3D9D4B133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53282" y="2523413"/>
              <a:ext cx="284966" cy="284966"/>
            </a:xfrm>
            <a:prstGeom prst="rect">
              <a:avLst/>
            </a:prstGeom>
          </p:spPr>
        </p:pic>
        <p:pic>
          <p:nvPicPr>
            <p:cNvPr id="4142" name="Graphic 4141">
              <a:extLst>
                <a:ext uri="{FF2B5EF4-FFF2-40B4-BE49-F238E27FC236}">
                  <a16:creationId xmlns:a16="http://schemas.microsoft.com/office/drawing/2014/main" id="{42DD5301-F420-DCE6-473A-56678B67D5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84053" y="3435070"/>
              <a:ext cx="214098" cy="214098"/>
            </a:xfrm>
            <a:prstGeom prst="rect">
              <a:avLst/>
            </a:prstGeom>
          </p:spPr>
        </p:pic>
        <p:pic>
          <p:nvPicPr>
            <p:cNvPr id="4144" name="Graphic 4143">
              <a:extLst>
                <a:ext uri="{FF2B5EF4-FFF2-40B4-BE49-F238E27FC236}">
                  <a16:creationId xmlns:a16="http://schemas.microsoft.com/office/drawing/2014/main" id="{BDDF33DE-71A0-6A39-EB66-4EDBA2C9155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73348" y="4327866"/>
              <a:ext cx="235508" cy="235508"/>
            </a:xfrm>
            <a:prstGeom prst="rect">
              <a:avLst/>
            </a:prstGeom>
          </p:spPr>
        </p:pic>
        <p:cxnSp>
          <p:nvCxnSpPr>
            <p:cNvPr id="4213" name="Straight Arrow Connector 4212">
              <a:extLst>
                <a:ext uri="{FF2B5EF4-FFF2-40B4-BE49-F238E27FC236}">
                  <a16:creationId xmlns:a16="http://schemas.microsoft.com/office/drawing/2014/main" id="{03CC04D7-780F-B097-1844-C1C5DA9F25F2}"/>
                </a:ext>
                <a:ext uri="{C183D7F6-B498-43B3-948B-1728B52AA6E4}">
                  <adec:decorative xmlns:adec="http://schemas.microsoft.com/office/drawing/2017/decorative" val="1"/>
                </a:ext>
              </a:extLst>
            </p:cNvPr>
            <p:cNvCxnSpPr>
              <a:cxnSpLocks/>
            </p:cNvCxnSpPr>
            <p:nvPr/>
          </p:nvCxnSpPr>
          <p:spPr>
            <a:xfrm flipH="1">
              <a:off x="8989982" y="2756933"/>
              <a:ext cx="205777" cy="0"/>
            </a:xfrm>
            <a:prstGeom prst="straightConnector1">
              <a:avLst/>
            </a:prstGeom>
            <a:ln w="9525">
              <a:solidFill>
                <a:schemeClr val="tx1"/>
              </a:solidFill>
              <a:headEnd w="lg" len="sm"/>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14" name="Straight Arrow Connector 4213">
            <a:extLst>
              <a:ext uri="{FF2B5EF4-FFF2-40B4-BE49-F238E27FC236}">
                <a16:creationId xmlns:a16="http://schemas.microsoft.com/office/drawing/2014/main" id="{ADDA20EA-693E-27CB-4A60-F08BBE4B4BBE}"/>
              </a:ext>
              <a:ext uri="{C183D7F6-B498-43B3-948B-1728B52AA6E4}">
                <adec:decorative xmlns:adec="http://schemas.microsoft.com/office/drawing/2017/decorative" val="1"/>
              </a:ext>
            </a:extLst>
          </p:cNvPr>
          <p:cNvCxnSpPr>
            <a:cxnSpLocks/>
          </p:cNvCxnSpPr>
          <p:nvPr/>
        </p:nvCxnSpPr>
        <p:spPr>
          <a:xfrm>
            <a:off x="3627069" y="3991398"/>
            <a:ext cx="186648" cy="0"/>
          </a:xfrm>
          <a:prstGeom prst="straightConnector1">
            <a:avLst/>
          </a:prstGeom>
          <a:ln w="95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215" name="Straight Arrow Connector 4214">
            <a:extLst>
              <a:ext uri="{FF2B5EF4-FFF2-40B4-BE49-F238E27FC236}">
                <a16:creationId xmlns:a16="http://schemas.microsoft.com/office/drawing/2014/main" id="{B10F663F-339B-26CD-8FDF-B8ED5D0AB857}"/>
              </a:ext>
              <a:ext uri="{C183D7F6-B498-43B3-948B-1728B52AA6E4}">
                <adec:decorative xmlns:adec="http://schemas.microsoft.com/office/drawing/2017/decorative" val="1"/>
              </a:ext>
            </a:extLst>
          </p:cNvPr>
          <p:cNvCxnSpPr>
            <a:cxnSpLocks/>
          </p:cNvCxnSpPr>
          <p:nvPr/>
        </p:nvCxnSpPr>
        <p:spPr>
          <a:xfrm>
            <a:off x="4241348" y="4379860"/>
            <a:ext cx="0" cy="498010"/>
          </a:xfrm>
          <a:prstGeom prst="straightConnector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6" name="Straight Arrow Connector 4215">
            <a:extLst>
              <a:ext uri="{FF2B5EF4-FFF2-40B4-BE49-F238E27FC236}">
                <a16:creationId xmlns:a16="http://schemas.microsoft.com/office/drawing/2014/main" id="{1E5C0929-BBDE-C9BD-E8C6-095B75B63648}"/>
              </a:ext>
              <a:ext uri="{C183D7F6-B498-43B3-948B-1728B52AA6E4}">
                <adec:decorative xmlns:adec="http://schemas.microsoft.com/office/drawing/2017/decorative" val="1"/>
              </a:ext>
            </a:extLst>
          </p:cNvPr>
          <p:cNvCxnSpPr>
            <a:cxnSpLocks/>
          </p:cNvCxnSpPr>
          <p:nvPr/>
        </p:nvCxnSpPr>
        <p:spPr>
          <a:xfrm flipH="1">
            <a:off x="4661370" y="5289043"/>
            <a:ext cx="689191" cy="0"/>
          </a:xfrm>
          <a:prstGeom prst="straightConnector1">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17" name="Freeform 156">
            <a:extLst>
              <a:ext uri="{FF2B5EF4-FFF2-40B4-BE49-F238E27FC236}">
                <a16:creationId xmlns:a16="http://schemas.microsoft.com/office/drawing/2014/main" id="{32FE250E-5053-DEE4-53FE-ECCCA3983472}"/>
              </a:ext>
            </a:extLst>
          </p:cNvPr>
          <p:cNvSpPr/>
          <p:nvPr/>
        </p:nvSpPr>
        <p:spPr>
          <a:xfrm>
            <a:off x="4596085" y="3498933"/>
            <a:ext cx="3572363" cy="217261"/>
          </a:xfrm>
          <a:custGeom>
            <a:avLst/>
            <a:gdLst>
              <a:gd name="connsiteX0" fmla="*/ 0 w 3510951"/>
              <a:gd name="connsiteY0" fmla="*/ 284672 h 284672"/>
              <a:gd name="connsiteX1" fmla="*/ 2518913 w 3510951"/>
              <a:gd name="connsiteY1" fmla="*/ 284672 h 284672"/>
              <a:gd name="connsiteX2" fmla="*/ 2518913 w 3510951"/>
              <a:gd name="connsiteY2" fmla="*/ 0 h 284672"/>
              <a:gd name="connsiteX3" fmla="*/ 3510951 w 3510951"/>
              <a:gd name="connsiteY3" fmla="*/ 0 h 284672"/>
            </a:gdLst>
            <a:ahLst/>
            <a:cxnLst>
              <a:cxn ang="0">
                <a:pos x="connsiteX0" y="connsiteY0"/>
              </a:cxn>
              <a:cxn ang="0">
                <a:pos x="connsiteX1" y="connsiteY1"/>
              </a:cxn>
              <a:cxn ang="0">
                <a:pos x="connsiteX2" y="connsiteY2"/>
              </a:cxn>
              <a:cxn ang="0">
                <a:pos x="connsiteX3" y="connsiteY3"/>
              </a:cxn>
            </a:cxnLst>
            <a:rect l="l" t="t" r="r" b="b"/>
            <a:pathLst>
              <a:path w="3510951" h="284672">
                <a:moveTo>
                  <a:pt x="0" y="284672"/>
                </a:moveTo>
                <a:lnTo>
                  <a:pt x="2518913" y="284672"/>
                </a:lnTo>
                <a:lnTo>
                  <a:pt x="2518913" y="0"/>
                </a:lnTo>
                <a:lnTo>
                  <a:pt x="3510951" y="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218" name="Freeform 157">
            <a:extLst>
              <a:ext uri="{FF2B5EF4-FFF2-40B4-BE49-F238E27FC236}">
                <a16:creationId xmlns:a16="http://schemas.microsoft.com/office/drawing/2014/main" id="{4F3BA98A-AFD8-A6CB-29E2-66A7BDC900BA}"/>
              </a:ext>
            </a:extLst>
          </p:cNvPr>
          <p:cNvSpPr/>
          <p:nvPr/>
        </p:nvSpPr>
        <p:spPr>
          <a:xfrm flipV="1">
            <a:off x="4596085" y="3905639"/>
            <a:ext cx="3572363" cy="461776"/>
          </a:xfrm>
          <a:custGeom>
            <a:avLst/>
            <a:gdLst>
              <a:gd name="connsiteX0" fmla="*/ 0 w 3510951"/>
              <a:gd name="connsiteY0" fmla="*/ 284672 h 284672"/>
              <a:gd name="connsiteX1" fmla="*/ 2518913 w 3510951"/>
              <a:gd name="connsiteY1" fmla="*/ 284672 h 284672"/>
              <a:gd name="connsiteX2" fmla="*/ 2518913 w 3510951"/>
              <a:gd name="connsiteY2" fmla="*/ 0 h 284672"/>
              <a:gd name="connsiteX3" fmla="*/ 3510951 w 3510951"/>
              <a:gd name="connsiteY3" fmla="*/ 0 h 284672"/>
            </a:gdLst>
            <a:ahLst/>
            <a:cxnLst>
              <a:cxn ang="0">
                <a:pos x="connsiteX0" y="connsiteY0"/>
              </a:cxn>
              <a:cxn ang="0">
                <a:pos x="connsiteX1" y="connsiteY1"/>
              </a:cxn>
              <a:cxn ang="0">
                <a:pos x="connsiteX2" y="connsiteY2"/>
              </a:cxn>
              <a:cxn ang="0">
                <a:pos x="connsiteX3" y="connsiteY3"/>
              </a:cxn>
            </a:cxnLst>
            <a:rect l="l" t="t" r="r" b="b"/>
            <a:pathLst>
              <a:path w="3510951" h="284672">
                <a:moveTo>
                  <a:pt x="0" y="284672"/>
                </a:moveTo>
                <a:lnTo>
                  <a:pt x="2518913" y="284672"/>
                </a:lnTo>
                <a:lnTo>
                  <a:pt x="2518913" y="0"/>
                </a:lnTo>
                <a:lnTo>
                  <a:pt x="3510951" y="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219" name="Freeform 153">
            <a:extLst>
              <a:ext uri="{FF2B5EF4-FFF2-40B4-BE49-F238E27FC236}">
                <a16:creationId xmlns:a16="http://schemas.microsoft.com/office/drawing/2014/main" id="{7738F720-7E61-4B2A-110A-DA7142D5ADFB}"/>
              </a:ext>
            </a:extLst>
          </p:cNvPr>
          <p:cNvSpPr/>
          <p:nvPr/>
        </p:nvSpPr>
        <p:spPr>
          <a:xfrm rot="5400000">
            <a:off x="4845766" y="3990445"/>
            <a:ext cx="664427" cy="1158705"/>
          </a:xfrm>
          <a:custGeom>
            <a:avLst/>
            <a:gdLst>
              <a:gd name="connsiteX0" fmla="*/ 6324600 w 6324600"/>
              <a:gd name="connsiteY0" fmla="*/ 0 h 177800"/>
              <a:gd name="connsiteX1" fmla="*/ 0 w 6324600"/>
              <a:gd name="connsiteY1" fmla="*/ 0 h 177800"/>
              <a:gd name="connsiteX2" fmla="*/ 0 w 6324600"/>
              <a:gd name="connsiteY2" fmla="*/ 177800 h 177800"/>
            </a:gdLst>
            <a:ahLst/>
            <a:cxnLst>
              <a:cxn ang="0">
                <a:pos x="connsiteX0" y="connsiteY0"/>
              </a:cxn>
              <a:cxn ang="0">
                <a:pos x="connsiteX1" y="connsiteY1"/>
              </a:cxn>
              <a:cxn ang="0">
                <a:pos x="connsiteX2" y="connsiteY2"/>
              </a:cxn>
            </a:cxnLst>
            <a:rect l="l" t="t" r="r" b="b"/>
            <a:pathLst>
              <a:path w="6324600" h="177800">
                <a:moveTo>
                  <a:pt x="6324600" y="0"/>
                </a:moveTo>
                <a:lnTo>
                  <a:pt x="0" y="0"/>
                </a:lnTo>
                <a:lnTo>
                  <a:pt x="0" y="17780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220" name="Freeform 153">
            <a:extLst>
              <a:ext uri="{FF2B5EF4-FFF2-40B4-BE49-F238E27FC236}">
                <a16:creationId xmlns:a16="http://schemas.microsoft.com/office/drawing/2014/main" id="{5E968923-919B-65D6-CA9B-526F9998D5A1}"/>
              </a:ext>
            </a:extLst>
          </p:cNvPr>
          <p:cNvSpPr/>
          <p:nvPr/>
        </p:nvSpPr>
        <p:spPr>
          <a:xfrm rot="5400000">
            <a:off x="5414417" y="3249945"/>
            <a:ext cx="835704" cy="2468428"/>
          </a:xfrm>
          <a:custGeom>
            <a:avLst/>
            <a:gdLst>
              <a:gd name="connsiteX0" fmla="*/ 6324600 w 6324600"/>
              <a:gd name="connsiteY0" fmla="*/ 0 h 177800"/>
              <a:gd name="connsiteX1" fmla="*/ 0 w 6324600"/>
              <a:gd name="connsiteY1" fmla="*/ 0 h 177800"/>
              <a:gd name="connsiteX2" fmla="*/ 0 w 6324600"/>
              <a:gd name="connsiteY2" fmla="*/ 177800 h 177800"/>
            </a:gdLst>
            <a:ahLst/>
            <a:cxnLst>
              <a:cxn ang="0">
                <a:pos x="connsiteX0" y="connsiteY0"/>
              </a:cxn>
              <a:cxn ang="0">
                <a:pos x="connsiteX1" y="connsiteY1"/>
              </a:cxn>
              <a:cxn ang="0">
                <a:pos x="connsiteX2" y="connsiteY2"/>
              </a:cxn>
            </a:cxnLst>
            <a:rect l="l" t="t" r="r" b="b"/>
            <a:pathLst>
              <a:path w="6324600" h="177800">
                <a:moveTo>
                  <a:pt x="6324600" y="0"/>
                </a:moveTo>
                <a:lnTo>
                  <a:pt x="0" y="0"/>
                </a:lnTo>
                <a:lnTo>
                  <a:pt x="0" y="177800"/>
                </a:lnTo>
              </a:path>
            </a:pathLst>
          </a:cu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4221" name="Graphic 4220">
            <a:extLst>
              <a:ext uri="{FF2B5EF4-FFF2-40B4-BE49-F238E27FC236}">
                <a16:creationId xmlns:a16="http://schemas.microsoft.com/office/drawing/2014/main" id="{2CF53AD9-B9EC-23C1-CB18-BC2B3136E2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629303" y="5050208"/>
            <a:ext cx="228600" cy="228600"/>
          </a:xfrm>
          <a:prstGeom prst="rect">
            <a:avLst/>
          </a:prstGeom>
        </p:spPr>
      </p:pic>
      <p:grpSp>
        <p:nvGrpSpPr>
          <p:cNvPr id="4232" name="Group 4231">
            <a:extLst>
              <a:ext uri="{FF2B5EF4-FFF2-40B4-BE49-F238E27FC236}">
                <a16:creationId xmlns:a16="http://schemas.microsoft.com/office/drawing/2014/main" id="{8AD4A108-1E4D-547C-BAC6-8F61784C7CEC}"/>
              </a:ext>
            </a:extLst>
          </p:cNvPr>
          <p:cNvGrpSpPr/>
          <p:nvPr/>
        </p:nvGrpSpPr>
        <p:grpSpPr>
          <a:xfrm>
            <a:off x="10543234" y="2030503"/>
            <a:ext cx="766102" cy="3609208"/>
            <a:chOff x="10542377" y="2402210"/>
            <a:chExt cx="766102" cy="3609208"/>
          </a:xfrm>
        </p:grpSpPr>
        <p:sp>
          <p:nvSpPr>
            <p:cNvPr id="56" name="Rounded Rectangle 25">
              <a:extLst>
                <a:ext uri="{FF2B5EF4-FFF2-40B4-BE49-F238E27FC236}">
                  <a16:creationId xmlns:a16="http://schemas.microsoft.com/office/drawing/2014/main" id="{B7AD3FE0-8B9F-4C34-FA9B-ABAF0F0B80C2}"/>
                </a:ext>
                <a:ext uri="{C183D7F6-B498-43B3-948B-1728B52AA6E4}">
                  <adec:decorative xmlns:adec="http://schemas.microsoft.com/office/drawing/2017/decorative" val="1"/>
                </a:ext>
              </a:extLst>
            </p:cNvPr>
            <p:cNvSpPr/>
            <p:nvPr/>
          </p:nvSpPr>
          <p:spPr bwMode="auto">
            <a:xfrm>
              <a:off x="10562026" y="5308952"/>
              <a:ext cx="728517" cy="702466"/>
            </a:xfrm>
            <a:prstGeom prst="roundRect">
              <a:avLst>
                <a:gd name="adj" fmla="val 13524"/>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a:ea typeface="+mn-ea"/>
                <a:cs typeface="Segoe UI Semibold" panose="020B0502040204020203" pitchFamily="34" charset="0"/>
              </a:endParaRPr>
            </a:p>
          </p:txBody>
        </p:sp>
        <p:sp>
          <p:nvSpPr>
            <p:cNvPr id="57" name="Graphic 156">
              <a:extLst>
                <a:ext uri="{FF2B5EF4-FFF2-40B4-BE49-F238E27FC236}">
                  <a16:creationId xmlns:a16="http://schemas.microsoft.com/office/drawing/2014/main" id="{9816A93F-94CF-0A66-AC81-4343B01F3FEC}"/>
                </a:ext>
              </a:extLst>
            </p:cNvPr>
            <p:cNvSpPr/>
            <p:nvPr/>
          </p:nvSpPr>
          <p:spPr>
            <a:xfrm>
              <a:off x="10747445" y="5488914"/>
              <a:ext cx="357678" cy="342544"/>
            </a:xfrm>
            <a:custGeom>
              <a:avLst/>
              <a:gdLst>
                <a:gd name="connsiteX0" fmla="*/ 418109 w 951401"/>
                <a:gd name="connsiteY0" fmla="*/ 35826 h 911139"/>
                <a:gd name="connsiteX1" fmla="*/ 533293 w 951401"/>
                <a:gd name="connsiteY1" fmla="*/ 35826 h 911139"/>
                <a:gd name="connsiteX2" fmla="*/ 645479 w 951401"/>
                <a:gd name="connsiteY2" fmla="*/ 263101 h 911139"/>
                <a:gd name="connsiteX3" fmla="*/ 896353 w 951401"/>
                <a:gd name="connsiteY3" fmla="*/ 299545 h 911139"/>
                <a:gd name="connsiteX4" fmla="*/ 931941 w 951401"/>
                <a:gd name="connsiteY4" fmla="*/ 409115 h 911139"/>
                <a:gd name="connsiteX5" fmla="*/ 750387 w 951401"/>
                <a:gd name="connsiteY5" fmla="*/ 586102 h 911139"/>
                <a:gd name="connsiteX6" fmla="*/ 793254 w 951401"/>
                <a:gd name="connsiteY6" fmla="*/ 835881 h 911139"/>
                <a:gd name="connsiteX7" fmla="*/ 700050 w 951401"/>
                <a:gd name="connsiteY7" fmla="*/ 903631 h 911139"/>
                <a:gd name="connsiteX8" fmla="*/ 475677 w 951401"/>
                <a:gd name="connsiteY8" fmla="*/ 785640 h 911139"/>
                <a:gd name="connsiteX9" fmla="*/ 251351 w 951401"/>
                <a:gd name="connsiteY9" fmla="*/ 903631 h 911139"/>
                <a:gd name="connsiteX10" fmla="*/ 158100 w 951401"/>
                <a:gd name="connsiteY10" fmla="*/ 835881 h 911139"/>
                <a:gd name="connsiteX11" fmla="*/ 200967 w 951401"/>
                <a:gd name="connsiteY11" fmla="*/ 586102 h 911139"/>
                <a:gd name="connsiteX12" fmla="*/ 19460 w 951401"/>
                <a:gd name="connsiteY12" fmla="*/ 409115 h 911139"/>
                <a:gd name="connsiteX13" fmla="*/ 55048 w 951401"/>
                <a:gd name="connsiteY13" fmla="*/ 299545 h 911139"/>
                <a:gd name="connsiteX14" fmla="*/ 305922 w 951401"/>
                <a:gd name="connsiteY14" fmla="*/ 263101 h 911139"/>
                <a:gd name="connsiteX15" fmla="*/ 418109 w 951401"/>
                <a:gd name="connsiteY15" fmla="*/ 35826 h 91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01" h="911139">
                  <a:moveTo>
                    <a:pt x="418109" y="35826"/>
                  </a:moveTo>
                  <a:cubicBezTo>
                    <a:pt x="441659" y="-11942"/>
                    <a:pt x="509742" y="-11942"/>
                    <a:pt x="533293" y="35826"/>
                  </a:cubicBezTo>
                  <a:lnTo>
                    <a:pt x="645479" y="263101"/>
                  </a:lnTo>
                  <a:lnTo>
                    <a:pt x="896353" y="299545"/>
                  </a:lnTo>
                  <a:cubicBezTo>
                    <a:pt x="949021" y="307205"/>
                    <a:pt x="970050" y="371957"/>
                    <a:pt x="931941" y="409115"/>
                  </a:cubicBezTo>
                  <a:lnTo>
                    <a:pt x="750387" y="586102"/>
                  </a:lnTo>
                  <a:lnTo>
                    <a:pt x="793254" y="835881"/>
                  </a:lnTo>
                  <a:cubicBezTo>
                    <a:pt x="802293" y="888359"/>
                    <a:pt x="747199" y="928371"/>
                    <a:pt x="700050" y="903631"/>
                  </a:cubicBezTo>
                  <a:lnTo>
                    <a:pt x="475677" y="785640"/>
                  </a:lnTo>
                  <a:lnTo>
                    <a:pt x="251351" y="903631"/>
                  </a:lnTo>
                  <a:cubicBezTo>
                    <a:pt x="204250" y="928371"/>
                    <a:pt x="149156" y="888406"/>
                    <a:pt x="158100" y="835881"/>
                  </a:cubicBezTo>
                  <a:lnTo>
                    <a:pt x="200967" y="586102"/>
                  </a:lnTo>
                  <a:lnTo>
                    <a:pt x="19460" y="409115"/>
                  </a:lnTo>
                  <a:cubicBezTo>
                    <a:pt x="-18649" y="372005"/>
                    <a:pt x="2380" y="307205"/>
                    <a:pt x="55048" y="299545"/>
                  </a:cubicBezTo>
                  <a:lnTo>
                    <a:pt x="305922" y="263101"/>
                  </a:lnTo>
                  <a:lnTo>
                    <a:pt x="418109" y="35826"/>
                  </a:lnTo>
                  <a:close/>
                </a:path>
              </a:pathLst>
            </a:custGeom>
            <a:solidFill>
              <a:srgbClr val="FFFFFF"/>
            </a:solidFill>
            <a:ln w="472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4133" name="Rounded Rectangle 25">
              <a:extLst>
                <a:ext uri="{FF2B5EF4-FFF2-40B4-BE49-F238E27FC236}">
                  <a16:creationId xmlns:a16="http://schemas.microsoft.com/office/drawing/2014/main" id="{2E05501A-3341-9014-55FC-B5CA8351EED0}"/>
                </a:ext>
                <a:ext uri="{C183D7F6-B498-43B3-948B-1728B52AA6E4}">
                  <adec:decorative xmlns:adec="http://schemas.microsoft.com/office/drawing/2017/decorative" val="1"/>
                </a:ext>
              </a:extLst>
            </p:cNvPr>
            <p:cNvSpPr/>
            <p:nvPr/>
          </p:nvSpPr>
          <p:spPr bwMode="auto">
            <a:xfrm>
              <a:off x="10562027" y="2402210"/>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pic>
          <p:nvPicPr>
            <p:cNvPr id="4134" name="Picture 4133" descr="A white square with green hexagons&#10;&#10;AI-generated content may be incorrect.">
              <a:extLst>
                <a:ext uri="{FF2B5EF4-FFF2-40B4-BE49-F238E27FC236}">
                  <a16:creationId xmlns:a16="http://schemas.microsoft.com/office/drawing/2014/main" id="{19DC04BE-B5F9-F7E6-233F-2F19569036E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03616" y="2530774"/>
              <a:ext cx="445340" cy="445340"/>
            </a:xfrm>
            <a:prstGeom prst="rect">
              <a:avLst/>
            </a:prstGeom>
          </p:spPr>
        </p:pic>
        <p:sp>
          <p:nvSpPr>
            <p:cNvPr id="4136" name="Rounded Rectangle 25">
              <a:extLst>
                <a:ext uri="{FF2B5EF4-FFF2-40B4-BE49-F238E27FC236}">
                  <a16:creationId xmlns:a16="http://schemas.microsoft.com/office/drawing/2014/main" id="{23F61210-2918-BED0-3F6F-E33D98D950E7}"/>
                </a:ext>
                <a:ext uri="{C183D7F6-B498-43B3-948B-1728B52AA6E4}">
                  <adec:decorative xmlns:adec="http://schemas.microsoft.com/office/drawing/2017/decorative" val="1"/>
                </a:ext>
              </a:extLst>
            </p:cNvPr>
            <p:cNvSpPr/>
            <p:nvPr/>
          </p:nvSpPr>
          <p:spPr bwMode="auto">
            <a:xfrm>
              <a:off x="10562027" y="3282863"/>
              <a:ext cx="728517" cy="702466"/>
            </a:xfrm>
            <a:prstGeom prst="roundRect">
              <a:avLst>
                <a:gd name="adj" fmla="val 13524"/>
              </a:avLst>
            </a:prstGeom>
            <a:solidFill>
              <a:schemeClr val="bg1"/>
            </a:solidFill>
            <a:ln w="9525"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a:cs typeface="Segoe UI" panose="020B0502040204020203" pitchFamily="34" charset="0"/>
              </a:endParaRPr>
            </a:p>
          </p:txBody>
        </p:sp>
        <p:pic>
          <p:nvPicPr>
            <p:cNvPr id="4137" name="Picture 4136" descr="Copilot logo">
              <a:extLst>
                <a:ext uri="{FF2B5EF4-FFF2-40B4-BE49-F238E27FC236}">
                  <a16:creationId xmlns:a16="http://schemas.microsoft.com/office/drawing/2014/main" id="{12CD4CF2-F02B-9636-A530-4EA48824F6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47310" y="3455317"/>
              <a:ext cx="357952" cy="357558"/>
            </a:xfrm>
            <a:prstGeom prst="rect">
              <a:avLst/>
            </a:prstGeom>
            <a:ln w="19050" cap="rnd">
              <a:noFill/>
              <a:headEnd type="arrow" w="lg" len="sm"/>
              <a:tailEnd type="none" w="lg" len="med"/>
            </a:ln>
          </p:spPr>
        </p:pic>
        <p:sp>
          <p:nvSpPr>
            <p:cNvPr id="4224" name="Oval 4223">
              <a:extLst>
                <a:ext uri="{FF2B5EF4-FFF2-40B4-BE49-F238E27FC236}">
                  <a16:creationId xmlns:a16="http://schemas.microsoft.com/office/drawing/2014/main" id="{B1D24719-860F-3E36-44FC-3DB4CAAB8933}"/>
                </a:ext>
              </a:extLst>
            </p:cNvPr>
            <p:cNvSpPr/>
            <p:nvPr/>
          </p:nvSpPr>
          <p:spPr bwMode="auto">
            <a:xfrm>
              <a:off x="10542377" y="4240696"/>
              <a:ext cx="766102" cy="76610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225" name="Graphic 4224" descr="User with solid fill">
              <a:extLst>
                <a:ext uri="{FF2B5EF4-FFF2-40B4-BE49-F238E27FC236}">
                  <a16:creationId xmlns:a16="http://schemas.microsoft.com/office/drawing/2014/main" id="{8CFABF9F-8377-580F-4AA0-A4515EDD841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674724" y="4397682"/>
              <a:ext cx="476768" cy="476768"/>
            </a:xfrm>
            <a:prstGeom prst="rect">
              <a:avLst/>
            </a:prstGeom>
          </p:spPr>
        </p:pic>
        <p:pic>
          <p:nvPicPr>
            <p:cNvPr id="4226" name="Picture 4225" descr="A white square with pink and purple symbols&#10;&#10;AI-generated content may be incorrect.">
              <a:extLst>
                <a:ext uri="{FF2B5EF4-FFF2-40B4-BE49-F238E27FC236}">
                  <a16:creationId xmlns:a16="http://schemas.microsoft.com/office/drawing/2014/main" id="{D6A17A31-F857-E5A1-F1D9-2EB91C1F2209}"/>
                </a:ext>
              </a:extLst>
            </p:cNvPr>
            <p:cNvPicPr>
              <a:picLocks noChangeAspect="1"/>
            </p:cNvPicPr>
            <p:nvPr/>
          </p:nvPicPr>
          <p:blipFill>
            <a:blip r:embed="rId29" cstate="print">
              <a:biLevel thresh="25000"/>
              <a:extLst>
                <a:ext uri="{BEBA8EAE-BF5A-486C-A8C5-ECC9F3942E4B}">
                  <a14:imgProps xmlns:a14="http://schemas.microsoft.com/office/drawing/2010/main">
                    <a14:imgLayer r:embed="rId30">
                      <a14:imgEffect>
                        <a14:backgroundRemoval t="22137" b="77863" l="22064" r="77856">
                          <a14:foregroundMark x1="60547" y1="29688" x2="60547" y2="29688"/>
                          <a14:foregroundMark x1="67969" y1="44922" x2="67969" y2="44922"/>
                          <a14:backgroundMark x1="33594" y1="30859" x2="33594" y2="30859"/>
                          <a14:backgroundMark x1="33398" y1="29883" x2="33398" y2="43164"/>
                          <a14:backgroundMark x1="37109" y1="32617" x2="31641" y2="35742"/>
                        </a14:backgroundRemoval>
                      </a14:imgEffect>
                    </a14:imgLayer>
                  </a14:imgProps>
                </a:ext>
                <a:ext uri="{28A0092B-C50C-407E-A947-70E740481C1C}">
                  <a14:useLocalDpi xmlns:a14="http://schemas.microsoft.com/office/drawing/2010/main" val="0"/>
                </a:ext>
              </a:extLst>
            </a:blip>
            <a:srcRect l="47163" t="15171" r="15170" b="45580"/>
            <a:stretch/>
          </p:blipFill>
          <p:spPr>
            <a:xfrm>
              <a:off x="10964505" y="4313451"/>
              <a:ext cx="235892" cy="245799"/>
            </a:xfrm>
            <a:prstGeom prst="rect">
              <a:avLst/>
            </a:prstGeom>
          </p:spPr>
        </p:pic>
      </p:grpSp>
      <p:sp>
        <p:nvSpPr>
          <p:cNvPr id="4" name="Slide Number Placeholder 3">
            <a:extLst>
              <a:ext uri="{FF2B5EF4-FFF2-40B4-BE49-F238E27FC236}">
                <a16:creationId xmlns:a16="http://schemas.microsoft.com/office/drawing/2014/main" id="{68AD4661-EA50-6A8D-81E7-E2A405741F9F}"/>
              </a:ext>
            </a:extLst>
          </p:cNvPr>
          <p:cNvSpPr>
            <a:spLocks noGrp="1"/>
          </p:cNvSpPr>
          <p:nvPr>
            <p:ph type="sldNum" sz="quarter" idx="11"/>
          </p:nvPr>
        </p:nvSpPr>
        <p:spPr/>
        <p:txBody>
          <a:bodyPr/>
          <a:lstStyle/>
          <a:p>
            <a:fld id="{B1356FBF-028C-F74E-A7B4-9B8ED246DD1B}" type="slidenum">
              <a:rPr lang="en-US" smtClean="0"/>
              <a:pPr/>
              <a:t>10</a:t>
            </a:fld>
            <a:endParaRPr lang="en-US"/>
          </a:p>
        </p:txBody>
      </p:sp>
    </p:spTree>
    <p:extLst>
      <p:ext uri="{BB962C8B-B14F-4D97-AF65-F5344CB8AC3E}">
        <p14:creationId xmlns:p14="http://schemas.microsoft.com/office/powerpoint/2010/main" val="963522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50000" fill="hold" grpId="1" nodeType="withEffect">
                                  <p:stCondLst>
                                    <p:cond delay="0"/>
                                  </p:stCondLst>
                                  <p:childTnLst>
                                    <p:animMotion origin="layout" path="M -3.75E-6 3.7037E-7 L 0.02058 0.00046 " pathEditMode="relative" rAng="0" ptsTypes="AA">
                                      <p:cBhvr>
                                        <p:cTn id="9" dur="500" spd="-100000" fill="hold"/>
                                        <p:tgtEl>
                                          <p:spTgt spid="24"/>
                                        </p:tgtEl>
                                        <p:attrNameLst>
                                          <p:attrName>ppt_x</p:attrName>
                                          <p:attrName>ppt_y</p:attrName>
                                        </p:attrNameLst>
                                      </p:cBhvr>
                                      <p:rCtr x="1029" y="23"/>
                                    </p:animMotion>
                                  </p:childTnLst>
                                </p:cTn>
                              </p:par>
                              <p:par>
                                <p:cTn id="10" presetID="10" presetClass="entr" presetSubtype="0" decel="5000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50000" fill="hold" grpId="1" nodeType="withEffect">
                                  <p:stCondLst>
                                    <p:cond delay="0"/>
                                  </p:stCondLst>
                                  <p:childTnLst>
                                    <p:animMotion origin="layout" path="M -3.75E-6 -4.81481E-6 L 0.02058 0.00047 " pathEditMode="relative" rAng="0" ptsTypes="AA">
                                      <p:cBhvr>
                                        <p:cTn id="14" dur="500" spd="-100000" fill="hold"/>
                                        <p:tgtEl>
                                          <p:spTgt spid="61"/>
                                        </p:tgtEl>
                                        <p:attrNameLst>
                                          <p:attrName>ppt_x</p:attrName>
                                          <p:attrName>ppt_y</p:attrName>
                                        </p:attrNameLst>
                                      </p:cBhvr>
                                      <p:rCtr x="1029" y="23"/>
                                    </p:animMotion>
                                  </p:childTnLst>
                                </p:cTn>
                              </p:par>
                              <p:par>
                                <p:cTn id="15" presetID="10" presetClass="entr" presetSubtype="0" decel="50000" fill="hold" nodeType="withEffect">
                                  <p:stCondLst>
                                    <p:cond delay="0"/>
                                  </p:stCondLst>
                                  <p:childTnLst>
                                    <p:set>
                                      <p:cBhvr>
                                        <p:cTn id="16" dur="1" fill="hold">
                                          <p:stCondLst>
                                            <p:cond delay="0"/>
                                          </p:stCondLst>
                                        </p:cTn>
                                        <p:tgtEl>
                                          <p:spTgt spid="4232"/>
                                        </p:tgtEl>
                                        <p:attrNameLst>
                                          <p:attrName>style.visibility</p:attrName>
                                        </p:attrNameLst>
                                      </p:cBhvr>
                                      <p:to>
                                        <p:strVal val="visible"/>
                                      </p:to>
                                    </p:set>
                                    <p:animEffect transition="in" filter="fade">
                                      <p:cBhvr>
                                        <p:cTn id="17" dur="500"/>
                                        <p:tgtEl>
                                          <p:spTgt spid="4232"/>
                                        </p:tgtEl>
                                      </p:cBhvr>
                                    </p:animEffect>
                                  </p:childTnLst>
                                </p:cTn>
                              </p:par>
                              <p:par>
                                <p:cTn id="18" presetID="42" presetClass="path" presetSubtype="0" decel="50000" fill="hold" nodeType="withEffect">
                                  <p:stCondLst>
                                    <p:cond delay="0"/>
                                  </p:stCondLst>
                                  <p:childTnLst>
                                    <p:animMotion origin="layout" path="M -3.75E-6 -4.81481E-6 L 0.02058 0.00047 " pathEditMode="relative" rAng="0" ptsTypes="AA">
                                      <p:cBhvr>
                                        <p:cTn id="19" dur="500" spd="-100000" fill="hold"/>
                                        <p:tgtEl>
                                          <p:spTgt spid="423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61" grpId="0" animBg="1"/>
      <p:bldP spid="6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D6C3-BBC9-01B7-AC9F-36264E3BEE0F}"/>
            </a:ext>
          </a:extLst>
        </p:cNvPr>
        <p:cNvGrpSpPr/>
        <p:nvPr/>
      </p:nvGrpSpPr>
      <p:grpSpPr>
        <a:xfrm>
          <a:off x="0" y="0"/>
          <a:ext cx="0" cy="0"/>
          <a:chOff x="0" y="0"/>
          <a:chExt cx="0" cy="0"/>
        </a:xfrm>
      </p:grpSpPr>
      <p:grpSp>
        <p:nvGrpSpPr>
          <p:cNvPr id="378" name="Group 377">
            <a:extLst>
              <a:ext uri="{FF2B5EF4-FFF2-40B4-BE49-F238E27FC236}">
                <a16:creationId xmlns:a16="http://schemas.microsoft.com/office/drawing/2014/main" id="{A16AF194-701C-57D0-87E6-9897B04DE369}"/>
              </a:ext>
            </a:extLst>
          </p:cNvPr>
          <p:cNvGrpSpPr/>
          <p:nvPr/>
        </p:nvGrpSpPr>
        <p:grpSpPr>
          <a:xfrm>
            <a:off x="563880" y="3976551"/>
            <a:ext cx="4008993" cy="1304892"/>
            <a:chOff x="729418" y="3973367"/>
            <a:chExt cx="3843456" cy="1304892"/>
          </a:xfrm>
        </p:grpSpPr>
        <p:cxnSp>
          <p:nvCxnSpPr>
            <p:cNvPr id="12" name="Straight Connector 11">
              <a:extLst>
                <a:ext uri="{FF2B5EF4-FFF2-40B4-BE49-F238E27FC236}">
                  <a16:creationId xmlns:a16="http://schemas.microsoft.com/office/drawing/2014/main" id="{C643E942-1C3D-CB6C-DCF2-30A8E82A6B73}"/>
                </a:ext>
              </a:extLst>
            </p:cNvPr>
            <p:cNvCxnSpPr>
              <a:cxnSpLocks/>
            </p:cNvCxnSpPr>
            <p:nvPr/>
          </p:nvCxnSpPr>
          <p:spPr>
            <a:xfrm flipV="1">
              <a:off x="729418" y="3973367"/>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451D67F-ABE2-756C-E217-8BD2967A8800}"/>
                </a:ext>
              </a:extLst>
            </p:cNvPr>
            <p:cNvCxnSpPr>
              <a:cxnSpLocks/>
            </p:cNvCxnSpPr>
            <p:nvPr/>
          </p:nvCxnSpPr>
          <p:spPr>
            <a:xfrm>
              <a:off x="729418" y="5278259"/>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28FA408-62DD-980F-4CC7-F4FB3FD17C34}"/>
              </a:ext>
            </a:extLst>
          </p:cNvPr>
          <p:cNvSpPr>
            <a:spLocks noGrp="1" noRot="1" noMove="1" noResize="1" noEditPoints="1" noAdjustHandles="1" noChangeArrowheads="1" noChangeShapeType="1"/>
          </p:cNvSpPr>
          <p:nvPr>
            <p:ph type="title"/>
          </p:nvPr>
        </p:nvSpPr>
        <p:spPr>
          <a:xfrm>
            <a:off x="563880" y="503396"/>
            <a:ext cx="11064240" cy="724535"/>
          </a:xfrm>
        </p:spPr>
        <p:txBody>
          <a:bodyPr>
            <a:normAutofit/>
          </a:bodyPr>
          <a:lstStyle/>
          <a:p>
            <a:r>
              <a:rPr lang="en-US"/>
              <a:t>Real Time Intelligence</a:t>
            </a:r>
          </a:p>
        </p:txBody>
      </p:sp>
      <p:sp>
        <p:nvSpPr>
          <p:cNvPr id="83" name="TextBox 82">
            <a:extLst>
              <a:ext uri="{FF2B5EF4-FFF2-40B4-BE49-F238E27FC236}">
                <a16:creationId xmlns:a16="http://schemas.microsoft.com/office/drawing/2014/main" id="{1A4E60A4-E78C-549E-7CD5-3EAF6ACE23A8}"/>
              </a:ext>
            </a:extLst>
          </p:cNvPr>
          <p:cNvSpPr txBox="1"/>
          <p:nvPr/>
        </p:nvSpPr>
        <p:spPr>
          <a:xfrm>
            <a:off x="793578" y="1186279"/>
            <a:ext cx="3549600" cy="246221"/>
          </a:xfrm>
          <a:prstGeom prst="rect">
            <a:avLst/>
          </a:prstGeom>
          <a:noFill/>
        </p:spPr>
        <p:txBody>
          <a:bodyPr wrap="square" lIns="180000" rIns="180000">
            <a:spAutoFit/>
          </a:bodyPr>
          <a:lstStyle/>
          <a:p>
            <a:pPr algn="ctr">
              <a:defRPr/>
            </a:pPr>
            <a:r>
              <a:rPr lang="en-US" sz="1000" b="1" kern="0">
                <a:latin typeface="+mj-lt"/>
                <a:cs typeface="Segoe Sans Text" pitchFamily="2" charset="0"/>
              </a:rPr>
              <a:t>Ingest &amp; process</a:t>
            </a:r>
          </a:p>
        </p:txBody>
      </p:sp>
      <p:sp>
        <p:nvSpPr>
          <p:cNvPr id="82" name="Rounded Rectangle 81">
            <a:extLst>
              <a:ext uri="{FF2B5EF4-FFF2-40B4-BE49-F238E27FC236}">
                <a16:creationId xmlns:a16="http://schemas.microsoft.com/office/drawing/2014/main" id="{38D7F01E-D1C9-9D2A-AD7A-0B7CA7BD15C0}"/>
              </a:ext>
            </a:extLst>
          </p:cNvPr>
          <p:cNvSpPr/>
          <p:nvPr/>
        </p:nvSpPr>
        <p:spPr bwMode="auto">
          <a:xfrm>
            <a:off x="563881" y="1142409"/>
            <a:ext cx="4008994" cy="5169491"/>
          </a:xfrm>
          <a:prstGeom prst="roundRect">
            <a:avLst>
              <a:gd name="adj" fmla="val 4184"/>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sp>
        <p:nvSpPr>
          <p:cNvPr id="111" name="Rounded Rectangle 110">
            <a:extLst>
              <a:ext uri="{FF2B5EF4-FFF2-40B4-BE49-F238E27FC236}">
                <a16:creationId xmlns:a16="http://schemas.microsoft.com/office/drawing/2014/main" id="{F429F96A-2C6C-9CEA-DCD6-B5A1650E6C4D}"/>
              </a:ext>
            </a:extLst>
          </p:cNvPr>
          <p:cNvSpPr/>
          <p:nvPr/>
        </p:nvSpPr>
        <p:spPr bwMode="auto">
          <a:xfrm>
            <a:off x="4723631" y="1142409"/>
            <a:ext cx="3379475" cy="5169491"/>
          </a:xfrm>
          <a:prstGeom prst="roundRect">
            <a:avLst>
              <a:gd name="adj" fmla="val 4184"/>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sp>
        <p:nvSpPr>
          <p:cNvPr id="116" name="Rounded Rectangle 115">
            <a:extLst>
              <a:ext uri="{FF2B5EF4-FFF2-40B4-BE49-F238E27FC236}">
                <a16:creationId xmlns:a16="http://schemas.microsoft.com/office/drawing/2014/main" id="{716D0022-781B-F6CA-D638-0D90A765E0D4}"/>
              </a:ext>
            </a:extLst>
          </p:cNvPr>
          <p:cNvSpPr/>
          <p:nvPr/>
        </p:nvSpPr>
        <p:spPr bwMode="auto">
          <a:xfrm>
            <a:off x="8248646" y="1142409"/>
            <a:ext cx="3379475" cy="5169491"/>
          </a:xfrm>
          <a:prstGeom prst="roundRect">
            <a:avLst>
              <a:gd name="adj" fmla="val 4184"/>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sp>
        <p:nvSpPr>
          <p:cNvPr id="117" name="TextBox 116">
            <a:extLst>
              <a:ext uri="{FF2B5EF4-FFF2-40B4-BE49-F238E27FC236}">
                <a16:creationId xmlns:a16="http://schemas.microsoft.com/office/drawing/2014/main" id="{EF172267-ACB5-D71B-11B5-9935F3513676}"/>
              </a:ext>
            </a:extLst>
          </p:cNvPr>
          <p:cNvSpPr txBox="1"/>
          <p:nvPr/>
        </p:nvSpPr>
        <p:spPr>
          <a:xfrm>
            <a:off x="5190199" y="1186279"/>
            <a:ext cx="2446338" cy="246221"/>
          </a:xfrm>
          <a:prstGeom prst="rect">
            <a:avLst/>
          </a:prstGeom>
          <a:noFill/>
        </p:spPr>
        <p:txBody>
          <a:bodyPr wrap="square" lIns="180000" rIns="180000">
            <a:spAutoFit/>
          </a:bodyPr>
          <a:lstStyle/>
          <a:p>
            <a:pPr algn="ctr">
              <a:defRPr/>
            </a:pPr>
            <a:r>
              <a:rPr lang="en-US" sz="1000" b="1" kern="0">
                <a:latin typeface="+mj-lt"/>
                <a:cs typeface="Segoe Sans Text" pitchFamily="2" charset="0"/>
              </a:rPr>
              <a:t>Analyze &amp; transform</a:t>
            </a:r>
          </a:p>
        </p:txBody>
      </p:sp>
      <p:sp>
        <p:nvSpPr>
          <p:cNvPr id="118" name="TextBox 117">
            <a:extLst>
              <a:ext uri="{FF2B5EF4-FFF2-40B4-BE49-F238E27FC236}">
                <a16:creationId xmlns:a16="http://schemas.microsoft.com/office/drawing/2014/main" id="{45406131-FAAC-0258-4ADE-7A70812DF36E}"/>
              </a:ext>
            </a:extLst>
          </p:cNvPr>
          <p:cNvSpPr txBox="1"/>
          <p:nvPr/>
        </p:nvSpPr>
        <p:spPr>
          <a:xfrm>
            <a:off x="8715214" y="1186279"/>
            <a:ext cx="2446338" cy="246221"/>
          </a:xfrm>
          <a:prstGeom prst="rect">
            <a:avLst/>
          </a:prstGeom>
          <a:noFill/>
        </p:spPr>
        <p:txBody>
          <a:bodyPr wrap="square" lIns="180000" rIns="180000">
            <a:spAutoFit/>
          </a:bodyPr>
          <a:lstStyle/>
          <a:p>
            <a:pPr algn="ctr">
              <a:defRPr/>
            </a:pPr>
            <a:r>
              <a:rPr lang="en-US" sz="1000" b="1" kern="0">
                <a:latin typeface="+mj-lt"/>
                <a:cs typeface="Segoe Sans Text" pitchFamily="2" charset="0"/>
              </a:rPr>
              <a:t>Visualize and Activate</a:t>
            </a:r>
          </a:p>
        </p:txBody>
      </p:sp>
      <p:sp>
        <p:nvSpPr>
          <p:cNvPr id="30" name="Content Placeholder 2">
            <a:extLst>
              <a:ext uri="{FF2B5EF4-FFF2-40B4-BE49-F238E27FC236}">
                <a16:creationId xmlns:a16="http://schemas.microsoft.com/office/drawing/2014/main" id="{6E6CCE29-0BB5-F4D5-AD4F-EC68E715FBEA}"/>
              </a:ext>
            </a:extLst>
          </p:cNvPr>
          <p:cNvSpPr txBox="1">
            <a:spLocks/>
          </p:cNvSpPr>
          <p:nvPr/>
        </p:nvSpPr>
        <p:spPr>
          <a:xfrm>
            <a:off x="4889500" y="879957"/>
            <a:ext cx="10515600" cy="2549043"/>
          </a:xfr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9" name="TextBox 118">
            <a:extLst>
              <a:ext uri="{FF2B5EF4-FFF2-40B4-BE49-F238E27FC236}">
                <a16:creationId xmlns:a16="http://schemas.microsoft.com/office/drawing/2014/main" id="{12C66AE1-D3F0-A420-2459-51B637A16CE8}"/>
              </a:ext>
            </a:extLst>
          </p:cNvPr>
          <p:cNvSpPr txBox="1"/>
          <p:nvPr/>
        </p:nvSpPr>
        <p:spPr>
          <a:xfrm>
            <a:off x="563880" y="1411464"/>
            <a:ext cx="4008994" cy="947952"/>
          </a:xfrm>
          <a:prstGeom prst="rect">
            <a:avLst/>
          </a:prstGeom>
          <a:noFill/>
        </p:spPr>
        <p:txBody>
          <a:bodyPr wrap="square" lIns="180000" rIns="180000">
            <a:spAutoFit/>
          </a:bodyPr>
          <a:lstStyle>
            <a:defPPr>
              <a:defRPr lang="en-US"/>
            </a:defPPr>
            <a:lvl1pPr marL="177800" indent="-177800">
              <a:lnSpc>
                <a:spcPct val="95000"/>
              </a:lnSpc>
              <a:spcBef>
                <a:spcPts val="400"/>
              </a:spcBef>
              <a:buFont typeface="+mj-lt"/>
              <a:buAutoNum type="arabicPeriod"/>
              <a:defRPr sz="1000"/>
            </a:lvl1pPr>
          </a:lstStyle>
          <a:p>
            <a:r>
              <a:rPr lang="en-US" sz="800"/>
              <a:t>A work order team loads vehicle telemetry in real-time into Fabric RTI</a:t>
            </a:r>
          </a:p>
          <a:p>
            <a:r>
              <a:rPr lang="en-US" sz="800"/>
              <a:t>A finance team maintains financial reporting data in a CRM</a:t>
            </a:r>
          </a:p>
          <a:p>
            <a:r>
              <a:rPr lang="en-US" sz="800"/>
              <a:t>Work Order data is sent via Kafka topics to an event stream in the work order workspace</a:t>
            </a:r>
          </a:p>
          <a:p>
            <a:r>
              <a:rPr lang="en-US" sz="800"/>
              <a:t>An inventory team manages the stock across all products in the organization in a SQL Server database</a:t>
            </a:r>
          </a:p>
        </p:txBody>
      </p:sp>
      <p:sp>
        <p:nvSpPr>
          <p:cNvPr id="128" name="TextBox 127">
            <a:extLst>
              <a:ext uri="{FF2B5EF4-FFF2-40B4-BE49-F238E27FC236}">
                <a16:creationId xmlns:a16="http://schemas.microsoft.com/office/drawing/2014/main" id="{A3D06D18-07DC-D494-AD16-7BCC8AEB988A}"/>
              </a:ext>
            </a:extLst>
          </p:cNvPr>
          <p:cNvSpPr txBox="1"/>
          <p:nvPr/>
        </p:nvSpPr>
        <p:spPr>
          <a:xfrm>
            <a:off x="4718414" y="1411464"/>
            <a:ext cx="3384691" cy="1181862"/>
          </a:xfrm>
          <a:prstGeom prst="rect">
            <a:avLst/>
          </a:prstGeom>
          <a:noFill/>
        </p:spPr>
        <p:txBody>
          <a:bodyPr wrap="square" lIns="180000" rIns="180000">
            <a:spAutoFit/>
          </a:bodyPr>
          <a:lstStyle>
            <a:defPPr>
              <a:defRPr lang="en-US"/>
            </a:defPPr>
            <a:lvl1pPr marL="177800" indent="-177800">
              <a:lnSpc>
                <a:spcPct val="95000"/>
              </a:lnSpc>
              <a:spcBef>
                <a:spcPts val="400"/>
              </a:spcBef>
              <a:buFont typeface="+mj-lt"/>
              <a:buAutoNum type="arabicPeriod"/>
              <a:defRPr sz="1000"/>
            </a:lvl1pPr>
          </a:lstStyle>
          <a:p>
            <a:pPr>
              <a:buFont typeface="+mj-lt"/>
              <a:buAutoNum type="arabicPeriod" startAt="5"/>
            </a:pPr>
            <a:r>
              <a:rPr lang="en-US" sz="800"/>
              <a:t>An </a:t>
            </a:r>
            <a:r>
              <a:rPr lang="en-US" sz="800" err="1"/>
              <a:t>eventhouse</a:t>
            </a:r>
            <a:r>
              <a:rPr lang="en-US" sz="800"/>
              <a:t> uses table update policies to load and process data</a:t>
            </a:r>
          </a:p>
          <a:p>
            <a:pPr>
              <a:buAutoNum type="arabicPeriod" startAt="5"/>
            </a:pPr>
            <a:r>
              <a:rPr lang="en-US" sz="800"/>
              <a:t>Finance mirrors the data to </a:t>
            </a:r>
            <a:r>
              <a:rPr lang="en-US" sz="800" err="1"/>
              <a:t>OneLake</a:t>
            </a:r>
            <a:r>
              <a:rPr lang="en-US" sz="800"/>
              <a:t> and transforms it with CRM data using  either SQL or Spark</a:t>
            </a:r>
          </a:p>
          <a:p>
            <a:pPr>
              <a:buAutoNum type="arabicPeriod" startAt="5"/>
            </a:pPr>
            <a:r>
              <a:rPr lang="en-US" sz="800"/>
              <a:t>Inventory team loads data to </a:t>
            </a:r>
            <a:r>
              <a:rPr lang="en-US" sz="800" err="1"/>
              <a:t>Eventhouse</a:t>
            </a:r>
            <a:r>
              <a:rPr lang="en-US" sz="800"/>
              <a:t> storing up to the minute inventory data</a:t>
            </a:r>
          </a:p>
          <a:p>
            <a:pPr>
              <a:buAutoNum type="arabicPeriod" startAt="5"/>
            </a:pPr>
            <a:r>
              <a:rPr lang="en-US" sz="800"/>
              <a:t>An </a:t>
            </a:r>
            <a:r>
              <a:rPr lang="en-US" sz="800" err="1"/>
              <a:t>Eventhouse</a:t>
            </a:r>
            <a:r>
              <a:rPr lang="en-US" sz="800"/>
              <a:t> shortcut is created back to the Work Order team to leverage inventory data in real-time</a:t>
            </a:r>
          </a:p>
        </p:txBody>
      </p:sp>
      <p:sp>
        <p:nvSpPr>
          <p:cNvPr id="129" name="TextBox 128">
            <a:extLst>
              <a:ext uri="{FF2B5EF4-FFF2-40B4-BE49-F238E27FC236}">
                <a16:creationId xmlns:a16="http://schemas.microsoft.com/office/drawing/2014/main" id="{59DCB7CC-763C-E24A-5F16-E4EB2B4CE150}"/>
              </a:ext>
            </a:extLst>
          </p:cNvPr>
          <p:cNvSpPr txBox="1"/>
          <p:nvPr/>
        </p:nvSpPr>
        <p:spPr>
          <a:xfrm>
            <a:off x="8248645" y="1411464"/>
            <a:ext cx="3379476" cy="1532727"/>
          </a:xfrm>
          <a:prstGeom prst="rect">
            <a:avLst/>
          </a:prstGeom>
          <a:noFill/>
        </p:spPr>
        <p:txBody>
          <a:bodyPr wrap="square" lIns="180000" rIns="180000">
            <a:spAutoFit/>
          </a:bodyPr>
          <a:lstStyle>
            <a:defPPr>
              <a:defRPr lang="en-US"/>
            </a:defPPr>
            <a:lvl1pPr marL="177800" indent="-177800">
              <a:lnSpc>
                <a:spcPct val="95000"/>
              </a:lnSpc>
              <a:spcBef>
                <a:spcPts val="400"/>
              </a:spcBef>
              <a:buFont typeface="+mj-lt"/>
              <a:buAutoNum type="arabicPeriod"/>
              <a:defRPr sz="1000"/>
            </a:lvl1pPr>
          </a:lstStyle>
          <a:p>
            <a:pPr>
              <a:buFont typeface="+mj-lt"/>
              <a:buAutoNum type="arabicPeriod" startAt="9"/>
            </a:pPr>
            <a:r>
              <a:rPr lang="en-US" sz="800"/>
              <a:t>A real-time dashboard provides an up-to-date view of the work order system along with a map showing the closest available technician</a:t>
            </a:r>
          </a:p>
          <a:p>
            <a:pPr>
              <a:buAutoNum type="arabicPeriod" startAt="9"/>
            </a:pPr>
            <a:r>
              <a:rPr lang="en-US" sz="800"/>
              <a:t>An activator is triggered which creates a dispatch to the nearest available technician</a:t>
            </a:r>
          </a:p>
          <a:p>
            <a:pPr>
              <a:buAutoNum type="arabicPeriod" startAt="9"/>
            </a:pPr>
            <a:r>
              <a:rPr lang="en-US" sz="800"/>
              <a:t>A Power BI report runs within Finance that reconciles work orders and CRM data for monthly reporting. Finance creates an activator which creates the invoice upon work order dispatch</a:t>
            </a:r>
          </a:p>
          <a:p>
            <a:pPr>
              <a:buAutoNum type="arabicPeriod" startAt="9"/>
            </a:pPr>
            <a:r>
              <a:rPr lang="en-US" sz="800"/>
              <a:t>The inventory team has a Power BI report running showing up to the minute inventory information, and an activator that triggers alerts when inventory gets low</a:t>
            </a:r>
          </a:p>
        </p:txBody>
      </p:sp>
      <p:grpSp>
        <p:nvGrpSpPr>
          <p:cNvPr id="59" name="Group 58">
            <a:extLst>
              <a:ext uri="{FF2B5EF4-FFF2-40B4-BE49-F238E27FC236}">
                <a16:creationId xmlns:a16="http://schemas.microsoft.com/office/drawing/2014/main" id="{5D68540E-F200-5F7E-8FBE-0522E794BBD2}"/>
              </a:ext>
            </a:extLst>
          </p:cNvPr>
          <p:cNvGrpSpPr/>
          <p:nvPr/>
        </p:nvGrpSpPr>
        <p:grpSpPr>
          <a:xfrm>
            <a:off x="4926888" y="2744258"/>
            <a:ext cx="616586" cy="595220"/>
            <a:chOff x="3046761" y="4000410"/>
            <a:chExt cx="685009" cy="788442"/>
          </a:xfrm>
        </p:grpSpPr>
        <p:sp>
          <p:nvSpPr>
            <p:cNvPr id="60" name="Rectangle: Rounded Corners 6">
              <a:extLst>
                <a:ext uri="{FF2B5EF4-FFF2-40B4-BE49-F238E27FC236}">
                  <a16:creationId xmlns:a16="http://schemas.microsoft.com/office/drawing/2014/main" id="{FBBEDAF1-1158-747E-3218-2CF08DC9D1F9}"/>
                </a:ext>
              </a:extLst>
            </p:cNvPr>
            <p:cNvSpPr/>
            <p:nvPr/>
          </p:nvSpPr>
          <p:spPr>
            <a:xfrm>
              <a:off x="3046761" y="4000410"/>
              <a:ext cx="685009" cy="788442"/>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61" name="Group 60">
              <a:extLst>
                <a:ext uri="{FF2B5EF4-FFF2-40B4-BE49-F238E27FC236}">
                  <a16:creationId xmlns:a16="http://schemas.microsoft.com/office/drawing/2014/main" id="{102A6535-B443-6311-FEA6-D069E2CA587C}"/>
                </a:ext>
              </a:extLst>
            </p:cNvPr>
            <p:cNvGrpSpPr/>
            <p:nvPr/>
          </p:nvGrpSpPr>
          <p:grpSpPr>
            <a:xfrm>
              <a:off x="3069845" y="4084622"/>
              <a:ext cx="648000" cy="516853"/>
              <a:chOff x="3069845" y="4127154"/>
              <a:chExt cx="648000" cy="516853"/>
            </a:xfrm>
          </p:grpSpPr>
          <p:pic>
            <p:nvPicPr>
              <p:cNvPr id="62" name="Picture 2">
                <a:extLst>
                  <a:ext uri="{FF2B5EF4-FFF2-40B4-BE49-F238E27FC236}">
                    <a16:creationId xmlns:a16="http://schemas.microsoft.com/office/drawing/2014/main" id="{BE093D0C-6654-3726-44AC-2A6D375B37F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200907" y="4127154"/>
                <a:ext cx="363834" cy="36383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3C7E23C-CE58-BEF9-D3F0-68869E69B031}"/>
                  </a:ext>
                </a:extLst>
              </p:cNvPr>
              <p:cNvSpPr txBox="1"/>
              <p:nvPr/>
            </p:nvSpPr>
            <p:spPr>
              <a:xfrm>
                <a:off x="3069845" y="4505736"/>
                <a:ext cx="648000" cy="13827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64" name="Group 63">
            <a:extLst>
              <a:ext uri="{FF2B5EF4-FFF2-40B4-BE49-F238E27FC236}">
                <a16:creationId xmlns:a16="http://schemas.microsoft.com/office/drawing/2014/main" id="{49239E47-4695-4785-29D3-6FF536E7FF26}"/>
              </a:ext>
            </a:extLst>
          </p:cNvPr>
          <p:cNvGrpSpPr/>
          <p:nvPr/>
        </p:nvGrpSpPr>
        <p:grpSpPr>
          <a:xfrm>
            <a:off x="8594680" y="4182524"/>
            <a:ext cx="616586" cy="595220"/>
            <a:chOff x="3033845" y="3963841"/>
            <a:chExt cx="826095" cy="809606"/>
          </a:xfrm>
        </p:grpSpPr>
        <p:sp>
          <p:nvSpPr>
            <p:cNvPr id="65" name="Rectangle: Rounded Corners 6">
              <a:extLst>
                <a:ext uri="{FF2B5EF4-FFF2-40B4-BE49-F238E27FC236}">
                  <a16:creationId xmlns:a16="http://schemas.microsoft.com/office/drawing/2014/main" id="{2C5F3696-3166-FDC1-E21C-6894A62A4BCE}"/>
                </a:ext>
              </a:extLst>
            </p:cNvPr>
            <p:cNvSpPr/>
            <p:nvPr/>
          </p:nvSpPr>
          <p:spPr>
            <a:xfrm>
              <a:off x="3033845" y="3963841"/>
              <a:ext cx="826095" cy="809606"/>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66" name="Group 65">
              <a:extLst>
                <a:ext uri="{FF2B5EF4-FFF2-40B4-BE49-F238E27FC236}">
                  <a16:creationId xmlns:a16="http://schemas.microsoft.com/office/drawing/2014/main" id="{A6E2E127-AA51-5A7B-7825-4333EAF9FC16}"/>
                </a:ext>
              </a:extLst>
            </p:cNvPr>
            <p:cNvGrpSpPr/>
            <p:nvPr/>
          </p:nvGrpSpPr>
          <p:grpSpPr>
            <a:xfrm>
              <a:off x="3122893" y="3972645"/>
              <a:ext cx="648000" cy="552730"/>
              <a:chOff x="3122893" y="4015177"/>
              <a:chExt cx="648000" cy="552730"/>
            </a:xfrm>
          </p:grpSpPr>
          <p:pic>
            <p:nvPicPr>
              <p:cNvPr id="67" name="Picture 2">
                <a:extLst>
                  <a:ext uri="{FF2B5EF4-FFF2-40B4-BE49-F238E27FC236}">
                    <a16:creationId xmlns:a16="http://schemas.microsoft.com/office/drawing/2014/main" id="{4068AC08-4C04-4827-76AA-C663F0C3DD6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248894" y="4015177"/>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AD4AC974-E87D-BB40-A840-0ABF0EBF0216}"/>
                  </a:ext>
                </a:extLst>
              </p:cNvPr>
              <p:cNvSpPr txBox="1"/>
              <p:nvPr/>
            </p:nvSpPr>
            <p:spPr>
              <a:xfrm>
                <a:off x="3122893" y="4425925"/>
                <a:ext cx="648000" cy="14198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he-IL"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PBI Report</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69" name="Group 68">
            <a:extLst>
              <a:ext uri="{FF2B5EF4-FFF2-40B4-BE49-F238E27FC236}">
                <a16:creationId xmlns:a16="http://schemas.microsoft.com/office/drawing/2014/main" id="{37BDCAAC-66E2-E0FA-EC58-0B5422B98A6C}"/>
              </a:ext>
            </a:extLst>
          </p:cNvPr>
          <p:cNvGrpSpPr/>
          <p:nvPr/>
        </p:nvGrpSpPr>
        <p:grpSpPr>
          <a:xfrm>
            <a:off x="9411078" y="5434460"/>
            <a:ext cx="616586" cy="595220"/>
            <a:chOff x="3033845" y="3963841"/>
            <a:chExt cx="826095" cy="796910"/>
          </a:xfrm>
        </p:grpSpPr>
        <p:sp>
          <p:nvSpPr>
            <p:cNvPr id="70" name="Rectangle: Rounded Corners 6">
              <a:extLst>
                <a:ext uri="{FF2B5EF4-FFF2-40B4-BE49-F238E27FC236}">
                  <a16:creationId xmlns:a16="http://schemas.microsoft.com/office/drawing/2014/main" id="{5AF7E625-9672-68A8-7A56-48E5DB3D99F4}"/>
                </a:ext>
              </a:extLst>
            </p:cNvPr>
            <p:cNvSpPr/>
            <p:nvPr/>
          </p:nvSpPr>
          <p:spPr>
            <a:xfrm>
              <a:off x="3033845" y="3963841"/>
              <a:ext cx="826095" cy="79691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71" name="Group 70">
              <a:extLst>
                <a:ext uri="{FF2B5EF4-FFF2-40B4-BE49-F238E27FC236}">
                  <a16:creationId xmlns:a16="http://schemas.microsoft.com/office/drawing/2014/main" id="{B2ABFBB6-EFB2-F5BC-2A43-37D4DF9C1903}"/>
                </a:ext>
              </a:extLst>
            </p:cNvPr>
            <p:cNvGrpSpPr/>
            <p:nvPr/>
          </p:nvGrpSpPr>
          <p:grpSpPr>
            <a:xfrm>
              <a:off x="3122894" y="4052456"/>
              <a:ext cx="648000" cy="550504"/>
              <a:chOff x="3122894" y="4094988"/>
              <a:chExt cx="648000" cy="550504"/>
            </a:xfrm>
          </p:grpSpPr>
          <p:pic>
            <p:nvPicPr>
              <p:cNvPr id="72" name="Picture 2">
                <a:extLst>
                  <a:ext uri="{FF2B5EF4-FFF2-40B4-BE49-F238E27FC236}">
                    <a16:creationId xmlns:a16="http://schemas.microsoft.com/office/drawing/2014/main" id="{BC5A38C6-4372-9846-D61D-84B762FF0D86}"/>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3248894"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2654577-E06E-A31F-475C-044E7B06C8DD}"/>
                  </a:ext>
                </a:extLst>
              </p:cNvPr>
              <p:cNvSpPr txBox="1"/>
              <p:nvPr/>
            </p:nvSpPr>
            <p:spPr>
              <a:xfrm>
                <a:off x="3122894" y="4505737"/>
                <a:ext cx="648000" cy="13975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Activator</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74" name="Group 73">
            <a:extLst>
              <a:ext uri="{FF2B5EF4-FFF2-40B4-BE49-F238E27FC236}">
                <a16:creationId xmlns:a16="http://schemas.microsoft.com/office/drawing/2014/main" id="{12BC0C41-5E61-2A51-317F-0E25B5153DDB}"/>
              </a:ext>
            </a:extLst>
          </p:cNvPr>
          <p:cNvGrpSpPr/>
          <p:nvPr/>
        </p:nvGrpSpPr>
        <p:grpSpPr>
          <a:xfrm>
            <a:off x="8702131" y="3231850"/>
            <a:ext cx="616586" cy="595220"/>
            <a:chOff x="3042711" y="4049604"/>
            <a:chExt cx="852623" cy="804966"/>
          </a:xfrm>
        </p:grpSpPr>
        <p:sp>
          <p:nvSpPr>
            <p:cNvPr id="75" name="Rectangle: Rounded Corners 6">
              <a:extLst>
                <a:ext uri="{FF2B5EF4-FFF2-40B4-BE49-F238E27FC236}">
                  <a16:creationId xmlns:a16="http://schemas.microsoft.com/office/drawing/2014/main" id="{3DD265F9-4FFA-1BE8-D9FE-166720C0261D}"/>
                </a:ext>
              </a:extLst>
            </p:cNvPr>
            <p:cNvSpPr/>
            <p:nvPr/>
          </p:nvSpPr>
          <p:spPr>
            <a:xfrm>
              <a:off x="3042711" y="4049604"/>
              <a:ext cx="852623" cy="804966"/>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76" name="Group 75">
              <a:extLst>
                <a:ext uri="{FF2B5EF4-FFF2-40B4-BE49-F238E27FC236}">
                  <a16:creationId xmlns:a16="http://schemas.microsoft.com/office/drawing/2014/main" id="{A1655196-8CF0-9D2F-8112-AACB04E541A2}"/>
                </a:ext>
              </a:extLst>
            </p:cNvPr>
            <p:cNvGrpSpPr/>
            <p:nvPr/>
          </p:nvGrpSpPr>
          <p:grpSpPr>
            <a:xfrm>
              <a:off x="3121836" y="4052456"/>
              <a:ext cx="694374" cy="677136"/>
              <a:chOff x="3121836" y="4094988"/>
              <a:chExt cx="694374" cy="677136"/>
            </a:xfrm>
          </p:grpSpPr>
          <p:pic>
            <p:nvPicPr>
              <p:cNvPr id="77" name="Picture 2">
                <a:extLst>
                  <a:ext uri="{FF2B5EF4-FFF2-40B4-BE49-F238E27FC236}">
                    <a16:creationId xmlns:a16="http://schemas.microsoft.com/office/drawing/2014/main" id="{EB6B6C86-3BA9-8179-189D-2649F107B518}"/>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3271024"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101B11A4-946D-E6E5-811C-6AB2BDAD92F6}"/>
                  </a:ext>
                </a:extLst>
              </p:cNvPr>
              <p:cNvSpPr txBox="1"/>
              <p:nvPr/>
            </p:nvSpPr>
            <p:spPr>
              <a:xfrm>
                <a:off x="3121836" y="4505735"/>
                <a:ext cx="694374" cy="266389"/>
              </a:xfrm>
              <a:prstGeom prst="rect">
                <a:avLst/>
              </a:prstGeom>
              <a:noFill/>
            </p:spPr>
            <p:txBody>
              <a:bodyPr wrap="square" lIns="0" tIns="0" rIns="0" bIns="0">
                <a:spAutoFit/>
              </a:bodyPr>
              <a:lstStyle/>
              <a:p>
                <a:pPr marL="0" marR="0" lvl="0" indent="0" algn="ctr" defTabSz="914400" rtl="0" eaLnBrk="1" fontAlgn="auto" latinLnBrk="0" hangingPunct="1">
                  <a:lnSpc>
                    <a:spcPct val="8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Real-Time Dashboard</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sp>
        <p:nvSpPr>
          <p:cNvPr id="145" name="TextBox 144">
            <a:extLst>
              <a:ext uri="{FF2B5EF4-FFF2-40B4-BE49-F238E27FC236}">
                <a16:creationId xmlns:a16="http://schemas.microsoft.com/office/drawing/2014/main" id="{5CCC5059-E3EC-E006-4172-F5E92AB9718A}"/>
              </a:ext>
            </a:extLst>
          </p:cNvPr>
          <p:cNvSpPr txBox="1"/>
          <p:nvPr/>
        </p:nvSpPr>
        <p:spPr>
          <a:xfrm>
            <a:off x="5336429" y="4800841"/>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7</a:t>
            </a:r>
          </a:p>
        </p:txBody>
      </p:sp>
      <p:grpSp>
        <p:nvGrpSpPr>
          <p:cNvPr id="224" name="Group 223">
            <a:extLst>
              <a:ext uri="{FF2B5EF4-FFF2-40B4-BE49-F238E27FC236}">
                <a16:creationId xmlns:a16="http://schemas.microsoft.com/office/drawing/2014/main" id="{57FC296F-BE38-B83D-224B-770907EA629F}"/>
              </a:ext>
            </a:extLst>
          </p:cNvPr>
          <p:cNvGrpSpPr/>
          <p:nvPr/>
        </p:nvGrpSpPr>
        <p:grpSpPr>
          <a:xfrm>
            <a:off x="8422865" y="4079300"/>
            <a:ext cx="216000" cy="216000"/>
            <a:chOff x="2144028" y="3954264"/>
            <a:chExt cx="216000" cy="216000"/>
          </a:xfrm>
        </p:grpSpPr>
        <p:sp>
          <p:nvSpPr>
            <p:cNvPr id="225" name="Oval 224">
              <a:extLst>
                <a:ext uri="{FF2B5EF4-FFF2-40B4-BE49-F238E27FC236}">
                  <a16:creationId xmlns:a16="http://schemas.microsoft.com/office/drawing/2014/main" id="{323C0F15-03E4-5C91-7E46-366971254093}"/>
                </a:ext>
              </a:extLst>
            </p:cNvPr>
            <p:cNvSpPr/>
            <p:nvPr/>
          </p:nvSpPr>
          <p:spPr>
            <a:xfrm>
              <a:off x="2144028" y="3954264"/>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6" name="TextBox 225">
              <a:extLst>
                <a:ext uri="{FF2B5EF4-FFF2-40B4-BE49-F238E27FC236}">
                  <a16:creationId xmlns:a16="http://schemas.microsoft.com/office/drawing/2014/main" id="{3AB16447-827D-ED3E-32E7-DCB0AEC8E887}"/>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11</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12" name="Group 111">
            <a:extLst>
              <a:ext uri="{FF2B5EF4-FFF2-40B4-BE49-F238E27FC236}">
                <a16:creationId xmlns:a16="http://schemas.microsoft.com/office/drawing/2014/main" id="{AFAB1C5D-596B-3F7F-DC9A-8A8E67E71107}"/>
              </a:ext>
            </a:extLst>
          </p:cNvPr>
          <p:cNvGrpSpPr/>
          <p:nvPr/>
        </p:nvGrpSpPr>
        <p:grpSpPr>
          <a:xfrm>
            <a:off x="4859256" y="2590616"/>
            <a:ext cx="216000" cy="216000"/>
            <a:chOff x="2144615" y="3954666"/>
            <a:chExt cx="216000" cy="216000"/>
          </a:xfrm>
        </p:grpSpPr>
        <p:sp>
          <p:nvSpPr>
            <p:cNvPr id="113" name="Oval 112">
              <a:extLst>
                <a:ext uri="{FF2B5EF4-FFF2-40B4-BE49-F238E27FC236}">
                  <a16:creationId xmlns:a16="http://schemas.microsoft.com/office/drawing/2014/main" id="{233512E3-FF44-908B-C178-151B78A1E8BD}"/>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02EA7F34-9B4F-41BD-591D-2756088C8603}"/>
                </a:ext>
              </a:extLst>
            </p:cNvPr>
            <p:cNvSpPr txBox="1"/>
            <p:nvPr/>
          </p:nvSpPr>
          <p:spPr>
            <a:xfrm>
              <a:off x="2180615" y="3985723"/>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5</a:t>
              </a:r>
            </a:p>
          </p:txBody>
        </p:sp>
      </p:grpSp>
      <p:grpSp>
        <p:nvGrpSpPr>
          <p:cNvPr id="8" name="Group 7">
            <a:extLst>
              <a:ext uri="{FF2B5EF4-FFF2-40B4-BE49-F238E27FC236}">
                <a16:creationId xmlns:a16="http://schemas.microsoft.com/office/drawing/2014/main" id="{4BA96709-2B87-D9F9-BF58-B2490F8CA226}"/>
              </a:ext>
            </a:extLst>
          </p:cNvPr>
          <p:cNvGrpSpPr/>
          <p:nvPr/>
        </p:nvGrpSpPr>
        <p:grpSpPr>
          <a:xfrm>
            <a:off x="3587177" y="2574937"/>
            <a:ext cx="616588" cy="595220"/>
            <a:chOff x="3033844" y="3963841"/>
            <a:chExt cx="671788" cy="823257"/>
          </a:xfrm>
        </p:grpSpPr>
        <p:sp>
          <p:nvSpPr>
            <p:cNvPr id="9" name="Rectangle: Rounded Corners 6">
              <a:extLst>
                <a:ext uri="{FF2B5EF4-FFF2-40B4-BE49-F238E27FC236}">
                  <a16:creationId xmlns:a16="http://schemas.microsoft.com/office/drawing/2014/main" id="{8B30F667-88F3-9348-9321-4836E2D741EF}"/>
                </a:ext>
              </a:extLst>
            </p:cNvPr>
            <p:cNvSpPr/>
            <p:nvPr/>
          </p:nvSpPr>
          <p:spPr>
            <a:xfrm>
              <a:off x="3033844" y="3963841"/>
              <a:ext cx="671788" cy="823257"/>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10" name="Group 9">
              <a:extLst>
                <a:ext uri="{FF2B5EF4-FFF2-40B4-BE49-F238E27FC236}">
                  <a16:creationId xmlns:a16="http://schemas.microsoft.com/office/drawing/2014/main" id="{0CA7403D-D57E-FE10-B4CF-93FD195DDB8C}"/>
                </a:ext>
              </a:extLst>
            </p:cNvPr>
            <p:cNvGrpSpPr/>
            <p:nvPr/>
          </p:nvGrpSpPr>
          <p:grpSpPr>
            <a:xfrm>
              <a:off x="3045738" y="4052456"/>
              <a:ext cx="648000" cy="555125"/>
              <a:chOff x="3045738" y="4094988"/>
              <a:chExt cx="648000" cy="555125"/>
            </a:xfrm>
          </p:grpSpPr>
          <p:pic>
            <p:nvPicPr>
              <p:cNvPr id="11" name="Picture 2">
                <a:extLst>
                  <a:ext uri="{FF2B5EF4-FFF2-40B4-BE49-F238E27FC236}">
                    <a16:creationId xmlns:a16="http://schemas.microsoft.com/office/drawing/2014/main" id="{DED34F56-3957-6623-16EE-229486C37974}"/>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1738"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C665BEE-D635-7AFE-5570-6151EE9046AD}"/>
                  </a:ext>
                </a:extLst>
              </p:cNvPr>
              <p:cNvSpPr txBox="1"/>
              <p:nvPr/>
            </p:nvSpPr>
            <p:spPr>
              <a:xfrm>
                <a:off x="3045738" y="4505737"/>
                <a:ext cx="648000" cy="14437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Eventstream</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pic>
        <p:nvPicPr>
          <p:cNvPr id="14" name="Graphic 13">
            <a:extLst>
              <a:ext uri="{FF2B5EF4-FFF2-40B4-BE49-F238E27FC236}">
                <a16:creationId xmlns:a16="http://schemas.microsoft.com/office/drawing/2014/main" id="{B110EC59-BB6B-A0B7-0BB7-94BC96580D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922" y="2775089"/>
            <a:ext cx="644832" cy="644830"/>
          </a:xfrm>
          <a:prstGeom prst="rect">
            <a:avLst/>
          </a:prstGeom>
        </p:spPr>
      </p:pic>
      <p:pic>
        <p:nvPicPr>
          <p:cNvPr id="15" name="Graphic 14">
            <a:extLst>
              <a:ext uri="{FF2B5EF4-FFF2-40B4-BE49-F238E27FC236}">
                <a16:creationId xmlns:a16="http://schemas.microsoft.com/office/drawing/2014/main" id="{35E1F786-61E6-5177-E477-93E51AB2AC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744" y="4359344"/>
            <a:ext cx="600888" cy="600886"/>
          </a:xfrm>
          <a:prstGeom prst="rect">
            <a:avLst/>
          </a:prstGeom>
        </p:spPr>
      </p:pic>
      <p:pic>
        <p:nvPicPr>
          <p:cNvPr id="16" name="Graphic 15">
            <a:extLst>
              <a:ext uri="{FF2B5EF4-FFF2-40B4-BE49-F238E27FC236}">
                <a16:creationId xmlns:a16="http://schemas.microsoft.com/office/drawing/2014/main" id="{451E1585-6771-00C4-087D-A3AA9C8F16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779" y="5414126"/>
            <a:ext cx="576060" cy="576058"/>
          </a:xfrm>
          <a:prstGeom prst="rect">
            <a:avLst/>
          </a:prstGeom>
        </p:spPr>
      </p:pic>
      <p:grpSp>
        <p:nvGrpSpPr>
          <p:cNvPr id="52" name="Group 51">
            <a:extLst>
              <a:ext uri="{FF2B5EF4-FFF2-40B4-BE49-F238E27FC236}">
                <a16:creationId xmlns:a16="http://schemas.microsoft.com/office/drawing/2014/main" id="{00CEA809-964F-DF8A-BBF8-B5075E02B78E}"/>
              </a:ext>
            </a:extLst>
          </p:cNvPr>
          <p:cNvGrpSpPr/>
          <p:nvPr/>
        </p:nvGrpSpPr>
        <p:grpSpPr>
          <a:xfrm>
            <a:off x="2892255" y="5400255"/>
            <a:ext cx="616586" cy="595220"/>
            <a:chOff x="3033845" y="3963841"/>
            <a:chExt cx="727200" cy="702000"/>
          </a:xfrm>
        </p:grpSpPr>
        <p:sp>
          <p:nvSpPr>
            <p:cNvPr id="54" name="Rectangle: Rounded Corners 6">
              <a:extLst>
                <a:ext uri="{FF2B5EF4-FFF2-40B4-BE49-F238E27FC236}">
                  <a16:creationId xmlns:a16="http://schemas.microsoft.com/office/drawing/2014/main" id="{F4983678-A205-B78F-0257-A6C0BAC2F576}"/>
                </a:ext>
              </a:extLst>
            </p:cNvPr>
            <p:cNvSpPr/>
            <p:nvPr/>
          </p:nvSpPr>
          <p:spPr>
            <a:xfrm>
              <a:off x="3033845" y="396384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55" name="Group 54">
              <a:extLst>
                <a:ext uri="{FF2B5EF4-FFF2-40B4-BE49-F238E27FC236}">
                  <a16:creationId xmlns:a16="http://schemas.microsoft.com/office/drawing/2014/main" id="{90CF773F-CC30-BBE0-D466-5FB6C756F1B5}"/>
                </a:ext>
              </a:extLst>
            </p:cNvPr>
            <p:cNvGrpSpPr/>
            <p:nvPr/>
          </p:nvGrpSpPr>
          <p:grpSpPr>
            <a:xfrm>
              <a:off x="3073445" y="4052456"/>
              <a:ext cx="648000" cy="533860"/>
              <a:chOff x="3073445" y="4094988"/>
              <a:chExt cx="648000" cy="533860"/>
            </a:xfrm>
          </p:grpSpPr>
          <p:pic>
            <p:nvPicPr>
              <p:cNvPr id="57" name="Picture 2">
                <a:extLst>
                  <a:ext uri="{FF2B5EF4-FFF2-40B4-BE49-F238E27FC236}">
                    <a16:creationId xmlns:a16="http://schemas.microsoft.com/office/drawing/2014/main" id="{E94EAA37-9042-E09A-913C-74C25B8D6D8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9445"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7C17CD15-99A1-374A-4198-1879455D254C}"/>
                  </a:ext>
                </a:extLst>
              </p:cNvPr>
              <p:cNvSpPr txBox="1"/>
              <p:nvPr/>
            </p:nvSpPr>
            <p:spPr>
              <a:xfrm>
                <a:off x="3073445" y="4505737"/>
                <a:ext cx="648000"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Eventstream</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29" name="Group 28">
            <a:extLst>
              <a:ext uri="{FF2B5EF4-FFF2-40B4-BE49-F238E27FC236}">
                <a16:creationId xmlns:a16="http://schemas.microsoft.com/office/drawing/2014/main" id="{14DAF4CC-7EDB-EDE8-38E9-9DCE8C0F36BF}"/>
              </a:ext>
            </a:extLst>
          </p:cNvPr>
          <p:cNvGrpSpPr/>
          <p:nvPr/>
        </p:nvGrpSpPr>
        <p:grpSpPr>
          <a:xfrm>
            <a:off x="2943573" y="4346044"/>
            <a:ext cx="616586" cy="595221"/>
            <a:chOff x="3273878" y="5577026"/>
            <a:chExt cx="727200" cy="702000"/>
          </a:xfrm>
        </p:grpSpPr>
        <p:grpSp>
          <p:nvGrpSpPr>
            <p:cNvPr id="31" name="Group 30">
              <a:extLst>
                <a:ext uri="{FF2B5EF4-FFF2-40B4-BE49-F238E27FC236}">
                  <a16:creationId xmlns:a16="http://schemas.microsoft.com/office/drawing/2014/main" id="{3F1A3B95-CFB5-7D0C-C722-3D94F54F62F6}"/>
                </a:ext>
              </a:extLst>
            </p:cNvPr>
            <p:cNvGrpSpPr/>
            <p:nvPr/>
          </p:nvGrpSpPr>
          <p:grpSpPr>
            <a:xfrm>
              <a:off x="3273878" y="5577026"/>
              <a:ext cx="727200" cy="702000"/>
              <a:chOff x="3033845" y="3963841"/>
              <a:chExt cx="727200" cy="702000"/>
            </a:xfrm>
          </p:grpSpPr>
          <p:sp>
            <p:nvSpPr>
              <p:cNvPr id="33" name="Rectangle: Rounded Corners 6">
                <a:extLst>
                  <a:ext uri="{FF2B5EF4-FFF2-40B4-BE49-F238E27FC236}">
                    <a16:creationId xmlns:a16="http://schemas.microsoft.com/office/drawing/2014/main" id="{3AA61456-BA1F-F0D8-127C-D9FF4B046637}"/>
                  </a:ext>
                </a:extLst>
              </p:cNvPr>
              <p:cNvSpPr/>
              <p:nvPr/>
            </p:nvSpPr>
            <p:spPr>
              <a:xfrm>
                <a:off x="3033845" y="396384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34" name="TextBox 33">
                <a:extLst>
                  <a:ext uri="{FF2B5EF4-FFF2-40B4-BE49-F238E27FC236}">
                    <a16:creationId xmlns:a16="http://schemas.microsoft.com/office/drawing/2014/main" id="{FB62D9BE-DC03-0576-7D1A-CF4452A5ECB7}"/>
                  </a:ext>
                </a:extLst>
              </p:cNvPr>
              <p:cNvSpPr txBox="1"/>
              <p:nvPr/>
            </p:nvSpPr>
            <p:spPr>
              <a:xfrm>
                <a:off x="3069845" y="4463206"/>
                <a:ext cx="648000" cy="12704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700"/>
                  <a:t>Data Factory</a:t>
                </a:r>
              </a:p>
            </p:txBody>
          </p:sp>
        </p:grpSp>
        <p:pic>
          <p:nvPicPr>
            <p:cNvPr id="32" name="Picture 31" descr="Data Factory Logo">
              <a:extLst>
                <a:ext uri="{FF2B5EF4-FFF2-40B4-BE49-F238E27FC236}">
                  <a16:creationId xmlns:a16="http://schemas.microsoft.com/office/drawing/2014/main" id="{3D97451C-5D58-E7F8-1BCB-E35BEAB2EA9B}"/>
                </a:ext>
              </a:extLst>
            </p:cNvPr>
            <p:cNvPicPr>
              <a:picLocks noChangeAspect="1"/>
            </p:cNvPicPr>
            <p:nvPr/>
          </p:nvPicPr>
          <p:blipFill>
            <a:blip r:embed="rId10"/>
            <a:srcRect/>
            <a:stretch/>
          </p:blipFill>
          <p:spPr>
            <a:xfrm>
              <a:off x="3445359" y="5680218"/>
              <a:ext cx="335634" cy="336290"/>
            </a:xfrm>
            <a:prstGeom prst="rect">
              <a:avLst/>
            </a:prstGeom>
          </p:spPr>
        </p:pic>
      </p:grpSp>
      <p:grpSp>
        <p:nvGrpSpPr>
          <p:cNvPr id="40" name="Group 39">
            <a:extLst>
              <a:ext uri="{FF2B5EF4-FFF2-40B4-BE49-F238E27FC236}">
                <a16:creationId xmlns:a16="http://schemas.microsoft.com/office/drawing/2014/main" id="{07EAAD13-97BE-C61B-C222-8C48107883E4}"/>
              </a:ext>
            </a:extLst>
          </p:cNvPr>
          <p:cNvGrpSpPr/>
          <p:nvPr/>
        </p:nvGrpSpPr>
        <p:grpSpPr>
          <a:xfrm>
            <a:off x="1598645" y="4346036"/>
            <a:ext cx="616586" cy="595220"/>
            <a:chOff x="1897781" y="4585822"/>
            <a:chExt cx="727200" cy="702000"/>
          </a:xfrm>
        </p:grpSpPr>
        <p:sp>
          <p:nvSpPr>
            <p:cNvPr id="36" name="Rectangle: Rounded Corners 6">
              <a:extLst>
                <a:ext uri="{FF2B5EF4-FFF2-40B4-BE49-F238E27FC236}">
                  <a16:creationId xmlns:a16="http://schemas.microsoft.com/office/drawing/2014/main" id="{5839F787-C2C7-B7DA-67D7-4C2FD9FB014D}"/>
                </a:ext>
              </a:extLst>
            </p:cNvPr>
            <p:cNvSpPr/>
            <p:nvPr/>
          </p:nvSpPr>
          <p:spPr>
            <a:xfrm>
              <a:off x="1897781" y="4585822"/>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38" name="Text Placeholder 2">
              <a:extLst>
                <a:ext uri="{FF2B5EF4-FFF2-40B4-BE49-F238E27FC236}">
                  <a16:creationId xmlns:a16="http://schemas.microsoft.com/office/drawing/2014/main" id="{F785EE15-80BD-BDB6-EB25-9176B956A88C}"/>
                </a:ext>
              </a:extLst>
            </p:cNvPr>
            <p:cNvSpPr txBox="1">
              <a:spLocks/>
            </p:cNvSpPr>
            <p:nvPr/>
          </p:nvSpPr>
          <p:spPr>
            <a:xfrm>
              <a:off x="2133767" y="5078357"/>
              <a:ext cx="255229" cy="14519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spcAft>
                  <a:spcPts val="600"/>
                </a:spcAft>
                <a:buSzTx/>
                <a:buNone/>
                <a:defRPr/>
              </a:pPr>
              <a:r>
                <a:rPr lang="en-US" sz="800">
                  <a:latin typeface="Segoe UI" panose="020B0502040204020203" pitchFamily="34" charset="0"/>
                </a:rPr>
                <a:t>CRM</a:t>
              </a:r>
            </a:p>
          </p:txBody>
        </p:sp>
        <p:sp>
          <p:nvSpPr>
            <p:cNvPr id="39" name="circle_2" title="Icon of three circles overlappping to make a venn diagram">
              <a:extLst>
                <a:ext uri="{FF2B5EF4-FFF2-40B4-BE49-F238E27FC236}">
                  <a16:creationId xmlns:a16="http://schemas.microsoft.com/office/drawing/2014/main" id="{5B7FCACE-38B5-C2B4-76CE-A47F215C6B7B}"/>
                </a:ext>
              </a:extLst>
            </p:cNvPr>
            <p:cNvSpPr>
              <a:spLocks noChangeAspect="1" noEditPoints="1"/>
            </p:cNvSpPr>
            <p:nvPr/>
          </p:nvSpPr>
          <p:spPr bwMode="auto">
            <a:xfrm>
              <a:off x="2113947" y="4738489"/>
              <a:ext cx="294868" cy="278486"/>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p>
          </p:txBody>
        </p:sp>
      </p:grpSp>
      <p:grpSp>
        <p:nvGrpSpPr>
          <p:cNvPr id="42" name="Group 41">
            <a:extLst>
              <a:ext uri="{FF2B5EF4-FFF2-40B4-BE49-F238E27FC236}">
                <a16:creationId xmlns:a16="http://schemas.microsoft.com/office/drawing/2014/main" id="{58C8E278-8304-1DC5-E5CF-B087E1E43DFA}"/>
              </a:ext>
            </a:extLst>
          </p:cNvPr>
          <p:cNvGrpSpPr/>
          <p:nvPr/>
        </p:nvGrpSpPr>
        <p:grpSpPr>
          <a:xfrm>
            <a:off x="4926888" y="5400255"/>
            <a:ext cx="616586" cy="595220"/>
            <a:chOff x="3014736" y="4003909"/>
            <a:chExt cx="650587" cy="725850"/>
          </a:xfrm>
        </p:grpSpPr>
        <p:sp>
          <p:nvSpPr>
            <p:cNvPr id="43" name="Rectangle: Rounded Corners 6">
              <a:extLst>
                <a:ext uri="{FF2B5EF4-FFF2-40B4-BE49-F238E27FC236}">
                  <a16:creationId xmlns:a16="http://schemas.microsoft.com/office/drawing/2014/main" id="{73336499-5630-BDF2-5E45-2B211250C08F}"/>
                </a:ext>
              </a:extLst>
            </p:cNvPr>
            <p:cNvSpPr/>
            <p:nvPr/>
          </p:nvSpPr>
          <p:spPr>
            <a:xfrm>
              <a:off x="3014736" y="4003909"/>
              <a:ext cx="650587" cy="72585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44" name="Group 43">
              <a:extLst>
                <a:ext uri="{FF2B5EF4-FFF2-40B4-BE49-F238E27FC236}">
                  <a16:creationId xmlns:a16="http://schemas.microsoft.com/office/drawing/2014/main" id="{BD14FCDE-3719-E586-4AE8-2E77D51B46E1}"/>
                </a:ext>
              </a:extLst>
            </p:cNvPr>
            <p:cNvGrpSpPr/>
            <p:nvPr/>
          </p:nvGrpSpPr>
          <p:grpSpPr>
            <a:xfrm>
              <a:off x="3016031" y="4084622"/>
              <a:ext cx="648000" cy="505877"/>
              <a:chOff x="3016031" y="4127154"/>
              <a:chExt cx="648000" cy="505877"/>
            </a:xfrm>
          </p:grpSpPr>
          <p:pic>
            <p:nvPicPr>
              <p:cNvPr id="45" name="Picture 2">
                <a:extLst>
                  <a:ext uri="{FF2B5EF4-FFF2-40B4-BE49-F238E27FC236}">
                    <a16:creationId xmlns:a16="http://schemas.microsoft.com/office/drawing/2014/main" id="{13E5F613-085C-9C43-96B3-EFD7E062F100}"/>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3158114" y="4127154"/>
                <a:ext cx="363834" cy="36383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141F446D-C7D3-A1F8-DDB0-4C0D90651355}"/>
                  </a:ext>
                </a:extLst>
              </p:cNvPr>
              <p:cNvSpPr txBox="1"/>
              <p:nvPr/>
            </p:nvSpPr>
            <p:spPr>
              <a:xfrm>
                <a:off x="3016031" y="4505737"/>
                <a:ext cx="648000" cy="12729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85" name="Group 84">
            <a:extLst>
              <a:ext uri="{FF2B5EF4-FFF2-40B4-BE49-F238E27FC236}">
                <a16:creationId xmlns:a16="http://schemas.microsoft.com/office/drawing/2014/main" id="{89B5564F-687D-7D67-680F-6D929EE867AC}"/>
              </a:ext>
            </a:extLst>
          </p:cNvPr>
          <p:cNvGrpSpPr/>
          <p:nvPr/>
        </p:nvGrpSpPr>
        <p:grpSpPr>
          <a:xfrm>
            <a:off x="3584825" y="3244995"/>
            <a:ext cx="621290" cy="595220"/>
            <a:chOff x="3870439" y="3859332"/>
            <a:chExt cx="648000" cy="774481"/>
          </a:xfrm>
        </p:grpSpPr>
        <p:sp>
          <p:nvSpPr>
            <p:cNvPr id="86" name="Rectangle: Rounded Corners 6">
              <a:extLst>
                <a:ext uri="{FF2B5EF4-FFF2-40B4-BE49-F238E27FC236}">
                  <a16:creationId xmlns:a16="http://schemas.microsoft.com/office/drawing/2014/main" id="{5E7B43C5-B367-BED4-C9B2-2AF8D9BEB118}"/>
                </a:ext>
              </a:extLst>
            </p:cNvPr>
            <p:cNvSpPr/>
            <p:nvPr/>
          </p:nvSpPr>
          <p:spPr>
            <a:xfrm>
              <a:off x="3872893" y="3859332"/>
              <a:ext cx="643093" cy="774481"/>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87" name="Group 86">
              <a:extLst>
                <a:ext uri="{FF2B5EF4-FFF2-40B4-BE49-F238E27FC236}">
                  <a16:creationId xmlns:a16="http://schemas.microsoft.com/office/drawing/2014/main" id="{D52B546C-ACCB-BD06-FA4A-18663FE25F04}"/>
                </a:ext>
              </a:extLst>
            </p:cNvPr>
            <p:cNvGrpSpPr/>
            <p:nvPr/>
          </p:nvGrpSpPr>
          <p:grpSpPr>
            <a:xfrm>
              <a:off x="3870439" y="3930123"/>
              <a:ext cx="648000" cy="578034"/>
              <a:chOff x="3870439" y="3972655"/>
              <a:chExt cx="648000" cy="578034"/>
            </a:xfrm>
          </p:grpSpPr>
          <p:pic>
            <p:nvPicPr>
              <p:cNvPr id="88" name="Picture 2">
                <a:extLst>
                  <a:ext uri="{FF2B5EF4-FFF2-40B4-BE49-F238E27FC236}">
                    <a16:creationId xmlns:a16="http://schemas.microsoft.com/office/drawing/2014/main" id="{0823B643-CBA4-27FB-4803-B970E8B38C3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6439" y="3972655"/>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1101E266-B32B-F57F-AB1C-F70532BBF668}"/>
                  </a:ext>
                </a:extLst>
              </p:cNvPr>
              <p:cNvSpPr txBox="1"/>
              <p:nvPr/>
            </p:nvSpPr>
            <p:spPr>
              <a:xfrm>
                <a:off x="3870439" y="4414867"/>
                <a:ext cx="648000" cy="13582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Eventstream</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92" name="Group 91">
            <a:extLst>
              <a:ext uri="{FF2B5EF4-FFF2-40B4-BE49-F238E27FC236}">
                <a16:creationId xmlns:a16="http://schemas.microsoft.com/office/drawing/2014/main" id="{17C27A93-8D39-1E25-93CD-A7684C34BD11}"/>
              </a:ext>
            </a:extLst>
          </p:cNvPr>
          <p:cNvGrpSpPr/>
          <p:nvPr/>
        </p:nvGrpSpPr>
        <p:grpSpPr>
          <a:xfrm>
            <a:off x="1603857" y="2574937"/>
            <a:ext cx="616586" cy="595220"/>
            <a:chOff x="1562551" y="2489111"/>
            <a:chExt cx="833802" cy="784101"/>
          </a:xfrm>
        </p:grpSpPr>
        <p:grpSp>
          <p:nvGrpSpPr>
            <p:cNvPr id="97" name="Group 96">
              <a:extLst>
                <a:ext uri="{FF2B5EF4-FFF2-40B4-BE49-F238E27FC236}">
                  <a16:creationId xmlns:a16="http://schemas.microsoft.com/office/drawing/2014/main" id="{6099A0F8-1DE6-0D9F-5FB8-93C904F9F280}"/>
                </a:ext>
              </a:extLst>
            </p:cNvPr>
            <p:cNvGrpSpPr/>
            <p:nvPr/>
          </p:nvGrpSpPr>
          <p:grpSpPr>
            <a:xfrm>
              <a:off x="1562551" y="2489111"/>
              <a:ext cx="833802" cy="784101"/>
              <a:chOff x="3033845" y="3963840"/>
              <a:chExt cx="833802" cy="784101"/>
            </a:xfrm>
          </p:grpSpPr>
          <p:sp>
            <p:nvSpPr>
              <p:cNvPr id="101" name="Rectangle: Rounded Corners 6">
                <a:extLst>
                  <a:ext uri="{FF2B5EF4-FFF2-40B4-BE49-F238E27FC236}">
                    <a16:creationId xmlns:a16="http://schemas.microsoft.com/office/drawing/2014/main" id="{F76B3F2C-4C43-AFAC-BCAC-47FF09B898D0}"/>
                  </a:ext>
                </a:extLst>
              </p:cNvPr>
              <p:cNvSpPr/>
              <p:nvPr/>
            </p:nvSpPr>
            <p:spPr>
              <a:xfrm>
                <a:off x="3033845" y="3963840"/>
                <a:ext cx="833802" cy="784101"/>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102" name="TextBox 101">
                <a:extLst>
                  <a:ext uri="{FF2B5EF4-FFF2-40B4-BE49-F238E27FC236}">
                    <a16:creationId xmlns:a16="http://schemas.microsoft.com/office/drawing/2014/main" id="{C813944D-1068-ED42-8EEC-0CDB2F6E1036}"/>
                  </a:ext>
                </a:extLst>
              </p:cNvPr>
              <p:cNvSpPr txBox="1"/>
              <p:nvPr/>
            </p:nvSpPr>
            <p:spPr>
              <a:xfrm>
                <a:off x="3126747" y="4463205"/>
                <a:ext cx="648000" cy="13750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IoT Hub</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pic>
          <p:nvPicPr>
            <p:cNvPr id="98" name="Graphic 97" descr="Icon of IoT">
              <a:extLst>
                <a:ext uri="{FF2B5EF4-FFF2-40B4-BE49-F238E27FC236}">
                  <a16:creationId xmlns:a16="http://schemas.microsoft.com/office/drawing/2014/main" id="{EE0ED210-FEFD-CD32-56CA-8F740CA36C06}"/>
                </a:ext>
              </a:extLst>
            </p:cNvPr>
            <p:cNvPicPr>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50314" y="2532646"/>
              <a:ext cx="458277" cy="501593"/>
            </a:xfrm>
            <a:prstGeom prst="rect">
              <a:avLst/>
            </a:prstGeom>
          </p:spPr>
        </p:pic>
      </p:grpSp>
      <p:grpSp>
        <p:nvGrpSpPr>
          <p:cNvPr id="339" name="Group 338">
            <a:extLst>
              <a:ext uri="{FF2B5EF4-FFF2-40B4-BE49-F238E27FC236}">
                <a16:creationId xmlns:a16="http://schemas.microsoft.com/office/drawing/2014/main" id="{7084E772-9B63-5D2C-6C04-77424EC8CC62}"/>
              </a:ext>
            </a:extLst>
          </p:cNvPr>
          <p:cNvGrpSpPr/>
          <p:nvPr/>
        </p:nvGrpSpPr>
        <p:grpSpPr>
          <a:xfrm>
            <a:off x="1574061" y="3244995"/>
            <a:ext cx="616586" cy="595220"/>
            <a:chOff x="1518754" y="3188421"/>
            <a:chExt cx="727200" cy="702000"/>
          </a:xfrm>
        </p:grpSpPr>
        <p:sp>
          <p:nvSpPr>
            <p:cNvPr id="107" name="Rectangle: Rounded Corners 6">
              <a:extLst>
                <a:ext uri="{FF2B5EF4-FFF2-40B4-BE49-F238E27FC236}">
                  <a16:creationId xmlns:a16="http://schemas.microsoft.com/office/drawing/2014/main" id="{648A4F01-47E1-11AF-488F-F1E176DB036A}"/>
                </a:ext>
              </a:extLst>
            </p:cNvPr>
            <p:cNvSpPr/>
            <p:nvPr/>
          </p:nvSpPr>
          <p:spPr>
            <a:xfrm>
              <a:off x="1518754" y="318842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109" name="TextBox 108">
              <a:extLst>
                <a:ext uri="{FF2B5EF4-FFF2-40B4-BE49-F238E27FC236}">
                  <a16:creationId xmlns:a16="http://schemas.microsoft.com/office/drawing/2014/main" id="{4A3D532E-9A8F-8C66-72AD-9560F64E6624}"/>
                </a:ext>
              </a:extLst>
            </p:cNvPr>
            <p:cNvSpPr txBox="1"/>
            <p:nvPr/>
          </p:nvSpPr>
          <p:spPr>
            <a:xfrm>
              <a:off x="1599778" y="3689657"/>
              <a:ext cx="565153"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800">
                  <a:latin typeface="Segoe UI" panose="020B0502040204020203" pitchFamily="34" charset="0"/>
                  <a:cs typeface="Segoe UI" panose="020B0502040204020203" pitchFamily="34" charset="0"/>
                </a:rPr>
                <a:t>Kafka</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pic>
          <p:nvPicPr>
            <p:cNvPr id="103" name="Picture 102">
              <a:extLst>
                <a:ext uri="{FF2B5EF4-FFF2-40B4-BE49-F238E27FC236}">
                  <a16:creationId xmlns:a16="http://schemas.microsoft.com/office/drawing/2014/main" id="{69C5EEE7-C7F2-687E-572C-A4DE693A1481}"/>
                </a:ext>
              </a:extLst>
            </p:cNvPr>
            <p:cNvPicPr>
              <a:picLocks noChangeAspect="1"/>
            </p:cNvPicPr>
            <p:nvPr/>
          </p:nvPicPr>
          <p:blipFill>
            <a:blip r:embed="rId14"/>
            <a:stretch>
              <a:fillRect/>
            </a:stretch>
          </p:blipFill>
          <p:spPr>
            <a:xfrm>
              <a:off x="1669701" y="3246348"/>
              <a:ext cx="425307" cy="425307"/>
            </a:xfrm>
            <a:prstGeom prst="rect">
              <a:avLst/>
            </a:prstGeom>
          </p:spPr>
        </p:pic>
      </p:grpSp>
      <p:grpSp>
        <p:nvGrpSpPr>
          <p:cNvPr id="166" name="Group 165">
            <a:extLst>
              <a:ext uri="{FF2B5EF4-FFF2-40B4-BE49-F238E27FC236}">
                <a16:creationId xmlns:a16="http://schemas.microsoft.com/office/drawing/2014/main" id="{2401C2BB-E1B4-49DD-4113-12F6B827899F}"/>
              </a:ext>
            </a:extLst>
          </p:cNvPr>
          <p:cNvGrpSpPr/>
          <p:nvPr/>
        </p:nvGrpSpPr>
        <p:grpSpPr>
          <a:xfrm>
            <a:off x="4926888" y="4346036"/>
            <a:ext cx="616586" cy="595220"/>
            <a:chOff x="4773590" y="4554048"/>
            <a:chExt cx="727200" cy="702000"/>
          </a:xfrm>
        </p:grpSpPr>
        <p:sp>
          <p:nvSpPr>
            <p:cNvPr id="140" name="Rectangle: Rounded Corners 6">
              <a:extLst>
                <a:ext uri="{FF2B5EF4-FFF2-40B4-BE49-F238E27FC236}">
                  <a16:creationId xmlns:a16="http://schemas.microsoft.com/office/drawing/2014/main" id="{A804CBF9-E92A-ABDC-38D1-EEB758787267}"/>
                </a:ext>
              </a:extLst>
            </p:cNvPr>
            <p:cNvSpPr/>
            <p:nvPr/>
          </p:nvSpPr>
          <p:spPr>
            <a:xfrm>
              <a:off x="4773590" y="4554048"/>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4" name="Group 3">
              <a:extLst>
                <a:ext uri="{FF2B5EF4-FFF2-40B4-BE49-F238E27FC236}">
                  <a16:creationId xmlns:a16="http://schemas.microsoft.com/office/drawing/2014/main" id="{E1FC176F-395A-D33C-E4E5-14A66A60C330}"/>
                </a:ext>
              </a:extLst>
            </p:cNvPr>
            <p:cNvGrpSpPr/>
            <p:nvPr/>
          </p:nvGrpSpPr>
          <p:grpSpPr>
            <a:xfrm>
              <a:off x="4845649" y="4619344"/>
              <a:ext cx="583082" cy="513166"/>
              <a:chOff x="3100332" y="4094985"/>
              <a:chExt cx="648000" cy="540395"/>
            </a:xfrm>
          </p:grpSpPr>
          <p:pic>
            <p:nvPicPr>
              <p:cNvPr id="7" name="Picture 2">
                <a:extLst>
                  <a:ext uri="{FF2B5EF4-FFF2-40B4-BE49-F238E27FC236}">
                    <a16:creationId xmlns:a16="http://schemas.microsoft.com/office/drawing/2014/main" id="{6EA6A91D-BC9C-6214-9F30-34FD39AD9E71}"/>
                  </a:ext>
                  <a:ext uri="{C183D7F6-B498-43B3-948B-1728B52AA6E4}">
                    <adec:decorative xmlns:adec="http://schemas.microsoft.com/office/drawing/2017/decorative" val="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p:blipFill>
            <p:spPr bwMode="auto">
              <a:xfrm>
                <a:off x="3226332" y="4094985"/>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15F6058-5C74-4A49-A508-17606B030D33}"/>
                  </a:ext>
                </a:extLst>
              </p:cNvPr>
              <p:cNvSpPr txBox="1"/>
              <p:nvPr/>
            </p:nvSpPr>
            <p:spPr>
              <a:xfrm>
                <a:off x="3100332" y="4505737"/>
                <a:ext cx="648000" cy="1296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OneLake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96" name="Group 195">
            <a:extLst>
              <a:ext uri="{FF2B5EF4-FFF2-40B4-BE49-F238E27FC236}">
                <a16:creationId xmlns:a16="http://schemas.microsoft.com/office/drawing/2014/main" id="{F9FB1459-FDF7-CEDE-B080-2B529E9A2CA8}"/>
              </a:ext>
            </a:extLst>
          </p:cNvPr>
          <p:cNvGrpSpPr/>
          <p:nvPr/>
        </p:nvGrpSpPr>
        <p:grpSpPr>
          <a:xfrm>
            <a:off x="6249989" y="4346036"/>
            <a:ext cx="616586" cy="595220"/>
            <a:chOff x="6864933" y="4338907"/>
            <a:chExt cx="727200" cy="702000"/>
          </a:xfrm>
        </p:grpSpPr>
        <p:grpSp>
          <p:nvGrpSpPr>
            <p:cNvPr id="185" name="Group 184">
              <a:extLst>
                <a:ext uri="{FF2B5EF4-FFF2-40B4-BE49-F238E27FC236}">
                  <a16:creationId xmlns:a16="http://schemas.microsoft.com/office/drawing/2014/main" id="{2EE52F48-1F18-2ADE-CD2C-E05D7CA4AC0D}"/>
                </a:ext>
              </a:extLst>
            </p:cNvPr>
            <p:cNvGrpSpPr/>
            <p:nvPr/>
          </p:nvGrpSpPr>
          <p:grpSpPr>
            <a:xfrm>
              <a:off x="6864933" y="4338907"/>
              <a:ext cx="727200" cy="702000"/>
              <a:chOff x="4773590" y="4554048"/>
              <a:chExt cx="727200" cy="702000"/>
            </a:xfrm>
          </p:grpSpPr>
          <p:sp>
            <p:nvSpPr>
              <p:cNvPr id="187" name="Rectangle: Rounded Corners 6">
                <a:extLst>
                  <a:ext uri="{FF2B5EF4-FFF2-40B4-BE49-F238E27FC236}">
                    <a16:creationId xmlns:a16="http://schemas.microsoft.com/office/drawing/2014/main" id="{810CB6C7-85F3-62F7-D9A2-EEF9EB3EAEC8}"/>
                  </a:ext>
                </a:extLst>
              </p:cNvPr>
              <p:cNvSpPr/>
              <p:nvPr/>
            </p:nvSpPr>
            <p:spPr>
              <a:xfrm>
                <a:off x="4773590" y="4554048"/>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191" name="TextBox 190">
                <a:extLst>
                  <a:ext uri="{FF2B5EF4-FFF2-40B4-BE49-F238E27FC236}">
                    <a16:creationId xmlns:a16="http://schemas.microsoft.com/office/drawing/2014/main" id="{BBA1BC0D-0926-1317-7059-6F04DDE4D127}"/>
                  </a:ext>
                </a:extLst>
              </p:cNvPr>
              <p:cNvSpPr txBox="1"/>
              <p:nvPr/>
            </p:nvSpPr>
            <p:spPr>
              <a:xfrm>
                <a:off x="4845649" y="5039045"/>
                <a:ext cx="583082"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Lakehouse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pic>
          <p:nvPicPr>
            <p:cNvPr id="41" name="Graphic 40">
              <a:extLst>
                <a:ext uri="{FF2B5EF4-FFF2-40B4-BE49-F238E27FC236}">
                  <a16:creationId xmlns:a16="http://schemas.microsoft.com/office/drawing/2014/main" id="{0F2C6649-5A27-D7FF-4E0E-66063B99DD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13261" y="4370334"/>
              <a:ext cx="430544" cy="430544"/>
            </a:xfrm>
            <a:prstGeom prst="rect">
              <a:avLst/>
            </a:prstGeom>
          </p:spPr>
        </p:pic>
      </p:grpSp>
      <p:grpSp>
        <p:nvGrpSpPr>
          <p:cNvPr id="46" name="Group 45">
            <a:extLst>
              <a:ext uri="{FF2B5EF4-FFF2-40B4-BE49-F238E27FC236}">
                <a16:creationId xmlns:a16="http://schemas.microsoft.com/office/drawing/2014/main" id="{80F61AB3-F003-65AE-DD46-0DB9BDB8D35B}"/>
              </a:ext>
            </a:extLst>
          </p:cNvPr>
          <p:cNvGrpSpPr/>
          <p:nvPr/>
        </p:nvGrpSpPr>
        <p:grpSpPr>
          <a:xfrm>
            <a:off x="6088724" y="3231850"/>
            <a:ext cx="616586" cy="595220"/>
            <a:chOff x="3046761" y="4000410"/>
            <a:chExt cx="685009" cy="788442"/>
          </a:xfrm>
        </p:grpSpPr>
        <p:sp>
          <p:nvSpPr>
            <p:cNvPr id="53" name="Rectangle: Rounded Corners 6">
              <a:extLst>
                <a:ext uri="{FF2B5EF4-FFF2-40B4-BE49-F238E27FC236}">
                  <a16:creationId xmlns:a16="http://schemas.microsoft.com/office/drawing/2014/main" id="{6E06D7E3-65AF-AC2B-A89C-2ED43FD0ED58}"/>
                </a:ext>
              </a:extLst>
            </p:cNvPr>
            <p:cNvSpPr/>
            <p:nvPr/>
          </p:nvSpPr>
          <p:spPr>
            <a:xfrm>
              <a:off x="3046761" y="4000410"/>
              <a:ext cx="685009" cy="788442"/>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56" name="Group 55">
              <a:extLst>
                <a:ext uri="{FF2B5EF4-FFF2-40B4-BE49-F238E27FC236}">
                  <a16:creationId xmlns:a16="http://schemas.microsoft.com/office/drawing/2014/main" id="{C8845D61-0F87-8C8F-5F8C-48D42B8F7D15}"/>
                </a:ext>
              </a:extLst>
            </p:cNvPr>
            <p:cNvGrpSpPr/>
            <p:nvPr/>
          </p:nvGrpSpPr>
          <p:grpSpPr>
            <a:xfrm>
              <a:off x="3069845" y="4084622"/>
              <a:ext cx="648000" cy="516853"/>
              <a:chOff x="3069845" y="4127154"/>
              <a:chExt cx="648000" cy="516853"/>
            </a:xfrm>
          </p:grpSpPr>
          <p:pic>
            <p:nvPicPr>
              <p:cNvPr id="89" name="Picture 2">
                <a:extLst>
                  <a:ext uri="{FF2B5EF4-FFF2-40B4-BE49-F238E27FC236}">
                    <a16:creationId xmlns:a16="http://schemas.microsoft.com/office/drawing/2014/main" id="{5C182EDD-6161-F352-9930-AC40E6869ECF}"/>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200907" y="4127154"/>
                <a:ext cx="363834" cy="36383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E5CE96-4F12-E251-2AFE-81DA9B4F855D}"/>
                  </a:ext>
                </a:extLst>
              </p:cNvPr>
              <p:cNvSpPr txBox="1"/>
              <p:nvPr/>
            </p:nvSpPr>
            <p:spPr>
              <a:xfrm>
                <a:off x="3069845" y="4505736"/>
                <a:ext cx="648000" cy="13827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Eventhouse</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93" name="Group 92">
            <a:extLst>
              <a:ext uri="{FF2B5EF4-FFF2-40B4-BE49-F238E27FC236}">
                <a16:creationId xmlns:a16="http://schemas.microsoft.com/office/drawing/2014/main" id="{FAB150F4-00AA-95D3-984D-7F0334DC3244}"/>
              </a:ext>
            </a:extLst>
          </p:cNvPr>
          <p:cNvGrpSpPr/>
          <p:nvPr/>
        </p:nvGrpSpPr>
        <p:grpSpPr>
          <a:xfrm>
            <a:off x="8594680" y="5633314"/>
            <a:ext cx="616586" cy="595220"/>
            <a:chOff x="3033845" y="3963841"/>
            <a:chExt cx="826095" cy="809606"/>
          </a:xfrm>
        </p:grpSpPr>
        <p:sp>
          <p:nvSpPr>
            <p:cNvPr id="94" name="Rectangle: Rounded Corners 6">
              <a:extLst>
                <a:ext uri="{FF2B5EF4-FFF2-40B4-BE49-F238E27FC236}">
                  <a16:creationId xmlns:a16="http://schemas.microsoft.com/office/drawing/2014/main" id="{4B80EC51-3D22-EC11-5570-439BC68B59F5}"/>
                </a:ext>
              </a:extLst>
            </p:cNvPr>
            <p:cNvSpPr/>
            <p:nvPr/>
          </p:nvSpPr>
          <p:spPr>
            <a:xfrm>
              <a:off x="3033845" y="3963841"/>
              <a:ext cx="826095" cy="809606"/>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95" name="Group 94">
              <a:extLst>
                <a:ext uri="{FF2B5EF4-FFF2-40B4-BE49-F238E27FC236}">
                  <a16:creationId xmlns:a16="http://schemas.microsoft.com/office/drawing/2014/main" id="{CDA949AE-2842-EF41-FE33-7C6E760FD342}"/>
                </a:ext>
              </a:extLst>
            </p:cNvPr>
            <p:cNvGrpSpPr/>
            <p:nvPr/>
          </p:nvGrpSpPr>
          <p:grpSpPr>
            <a:xfrm>
              <a:off x="3122894" y="3977890"/>
              <a:ext cx="648000" cy="552730"/>
              <a:chOff x="3122894" y="4020422"/>
              <a:chExt cx="648000" cy="552730"/>
            </a:xfrm>
          </p:grpSpPr>
          <p:pic>
            <p:nvPicPr>
              <p:cNvPr id="96" name="Picture 2">
                <a:extLst>
                  <a:ext uri="{FF2B5EF4-FFF2-40B4-BE49-F238E27FC236}">
                    <a16:creationId xmlns:a16="http://schemas.microsoft.com/office/drawing/2014/main" id="{8E7067DE-E888-9680-5773-C14BCDCF5317}"/>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248895" y="4020422"/>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946CAB65-D424-22FE-FA2C-3A03656C0BBD}"/>
                  </a:ext>
                </a:extLst>
              </p:cNvPr>
              <p:cNvSpPr txBox="1"/>
              <p:nvPr/>
            </p:nvSpPr>
            <p:spPr>
              <a:xfrm>
                <a:off x="3122894" y="4431170"/>
                <a:ext cx="648000" cy="14198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he-IL"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PBI Report</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06" name="Group 105">
            <a:extLst>
              <a:ext uri="{FF2B5EF4-FFF2-40B4-BE49-F238E27FC236}">
                <a16:creationId xmlns:a16="http://schemas.microsoft.com/office/drawing/2014/main" id="{89951938-9C36-A479-8AB3-E0DDA63A3D91}"/>
              </a:ext>
            </a:extLst>
          </p:cNvPr>
          <p:cNvGrpSpPr/>
          <p:nvPr/>
        </p:nvGrpSpPr>
        <p:grpSpPr>
          <a:xfrm>
            <a:off x="10392530" y="3231850"/>
            <a:ext cx="616586" cy="595220"/>
            <a:chOff x="3033845" y="3963841"/>
            <a:chExt cx="797592" cy="960359"/>
          </a:xfrm>
        </p:grpSpPr>
        <p:sp>
          <p:nvSpPr>
            <p:cNvPr id="110" name="Rectangle: Rounded Corners 6">
              <a:extLst>
                <a:ext uri="{FF2B5EF4-FFF2-40B4-BE49-F238E27FC236}">
                  <a16:creationId xmlns:a16="http://schemas.microsoft.com/office/drawing/2014/main" id="{8116F2AB-F283-63D7-273F-31D464C31404}"/>
                </a:ext>
              </a:extLst>
            </p:cNvPr>
            <p:cNvSpPr/>
            <p:nvPr/>
          </p:nvSpPr>
          <p:spPr>
            <a:xfrm>
              <a:off x="3033845" y="3963841"/>
              <a:ext cx="797592" cy="960359"/>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115" name="Group 114">
              <a:extLst>
                <a:ext uri="{FF2B5EF4-FFF2-40B4-BE49-F238E27FC236}">
                  <a16:creationId xmlns:a16="http://schemas.microsoft.com/office/drawing/2014/main" id="{3C27C470-E6C5-FE86-FF30-F838C44614B3}"/>
                </a:ext>
              </a:extLst>
            </p:cNvPr>
            <p:cNvGrpSpPr/>
            <p:nvPr/>
          </p:nvGrpSpPr>
          <p:grpSpPr>
            <a:xfrm>
              <a:off x="3108642" y="4052456"/>
              <a:ext cx="648000" cy="579169"/>
              <a:chOff x="3108642" y="4094988"/>
              <a:chExt cx="648000" cy="579169"/>
            </a:xfrm>
          </p:grpSpPr>
          <p:pic>
            <p:nvPicPr>
              <p:cNvPr id="121" name="Picture 2">
                <a:extLst>
                  <a:ext uri="{FF2B5EF4-FFF2-40B4-BE49-F238E27FC236}">
                    <a16:creationId xmlns:a16="http://schemas.microsoft.com/office/drawing/2014/main" id="{36E451DA-AD32-9E6F-EF4A-5CD6A58CA5C0}"/>
                  </a:ext>
                  <a:ext uri="{C183D7F6-B498-43B3-948B-1728B52AA6E4}">
                    <adec:decorative xmlns:adec="http://schemas.microsoft.com/office/drawing/2017/decorative" val="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3234642" y="4094988"/>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E9094BE4-B5BE-945C-DC3C-A9F2BC78FBC3}"/>
                  </a:ext>
                </a:extLst>
              </p:cNvPr>
              <p:cNvSpPr txBox="1"/>
              <p:nvPr/>
            </p:nvSpPr>
            <p:spPr>
              <a:xfrm>
                <a:off x="3108642" y="4505737"/>
                <a:ext cx="648000" cy="168420"/>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Activator</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23" name="Group 122">
            <a:extLst>
              <a:ext uri="{FF2B5EF4-FFF2-40B4-BE49-F238E27FC236}">
                <a16:creationId xmlns:a16="http://schemas.microsoft.com/office/drawing/2014/main" id="{68B46A65-CDC6-F442-760C-F3626CBDCFF0}"/>
              </a:ext>
            </a:extLst>
          </p:cNvPr>
          <p:cNvGrpSpPr/>
          <p:nvPr/>
        </p:nvGrpSpPr>
        <p:grpSpPr>
          <a:xfrm>
            <a:off x="9411078" y="4632457"/>
            <a:ext cx="616586" cy="595220"/>
            <a:chOff x="3033845" y="3963841"/>
            <a:chExt cx="797592" cy="960359"/>
          </a:xfrm>
        </p:grpSpPr>
        <p:sp>
          <p:nvSpPr>
            <p:cNvPr id="124" name="Rectangle: Rounded Corners 6">
              <a:extLst>
                <a:ext uri="{FF2B5EF4-FFF2-40B4-BE49-F238E27FC236}">
                  <a16:creationId xmlns:a16="http://schemas.microsoft.com/office/drawing/2014/main" id="{C7CF78F8-D746-8611-62C0-400A8835E3A6}"/>
                </a:ext>
              </a:extLst>
            </p:cNvPr>
            <p:cNvSpPr/>
            <p:nvPr/>
          </p:nvSpPr>
          <p:spPr>
            <a:xfrm>
              <a:off x="3033845" y="3963841"/>
              <a:ext cx="797592" cy="960359"/>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grpSp>
          <p:nvGrpSpPr>
            <p:cNvPr id="125" name="Group 124">
              <a:extLst>
                <a:ext uri="{FF2B5EF4-FFF2-40B4-BE49-F238E27FC236}">
                  <a16:creationId xmlns:a16="http://schemas.microsoft.com/office/drawing/2014/main" id="{985B4D24-9059-43B4-4402-189A626FF14C}"/>
                </a:ext>
              </a:extLst>
            </p:cNvPr>
            <p:cNvGrpSpPr/>
            <p:nvPr/>
          </p:nvGrpSpPr>
          <p:grpSpPr>
            <a:xfrm>
              <a:off x="3108641" y="4168087"/>
              <a:ext cx="648000" cy="579169"/>
              <a:chOff x="3108641" y="4210619"/>
              <a:chExt cx="648000" cy="579169"/>
            </a:xfrm>
          </p:grpSpPr>
          <p:pic>
            <p:nvPicPr>
              <p:cNvPr id="126" name="Picture 2">
                <a:extLst>
                  <a:ext uri="{FF2B5EF4-FFF2-40B4-BE49-F238E27FC236}">
                    <a16:creationId xmlns:a16="http://schemas.microsoft.com/office/drawing/2014/main" id="{08DA6E62-8BB8-4CAE-DAB5-16452FB135EA}"/>
                  </a:ext>
                  <a:ext uri="{C183D7F6-B498-43B3-948B-1728B52AA6E4}">
                    <adec:decorative xmlns:adec="http://schemas.microsoft.com/office/drawing/2017/decorative" val="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p:blipFill>
            <p:spPr bwMode="auto">
              <a:xfrm>
                <a:off x="3234640" y="4210619"/>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74E345EF-45DA-D529-D711-1D171A00D2FF}"/>
                  </a:ext>
                </a:extLst>
              </p:cNvPr>
              <p:cNvSpPr txBox="1"/>
              <p:nvPr/>
            </p:nvSpPr>
            <p:spPr>
              <a:xfrm>
                <a:off x="3108641" y="4621368"/>
                <a:ext cx="648000" cy="168420"/>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Activator</a:t>
                </a:r>
                <a:endPar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grpSp>
      <p:grpSp>
        <p:nvGrpSpPr>
          <p:cNvPr id="18" name="Group 17">
            <a:extLst>
              <a:ext uri="{FF2B5EF4-FFF2-40B4-BE49-F238E27FC236}">
                <a16:creationId xmlns:a16="http://schemas.microsoft.com/office/drawing/2014/main" id="{961BC733-1B57-679D-9B3A-48CB1087B568}"/>
              </a:ext>
            </a:extLst>
          </p:cNvPr>
          <p:cNvGrpSpPr/>
          <p:nvPr/>
        </p:nvGrpSpPr>
        <p:grpSpPr>
          <a:xfrm>
            <a:off x="1472403" y="3162158"/>
            <a:ext cx="216000" cy="216000"/>
            <a:chOff x="2144615" y="3954666"/>
            <a:chExt cx="216000" cy="216000"/>
          </a:xfrm>
        </p:grpSpPr>
        <p:sp>
          <p:nvSpPr>
            <p:cNvPr id="20" name="Oval 19">
              <a:extLst>
                <a:ext uri="{FF2B5EF4-FFF2-40B4-BE49-F238E27FC236}">
                  <a16:creationId xmlns:a16="http://schemas.microsoft.com/office/drawing/2014/main" id="{FDA6D14D-B37C-BEA0-7663-73B85D59BD1C}"/>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182BFCF-B7C0-3B59-EAF6-59E5B5E92F96}"/>
                </a:ext>
              </a:extLst>
            </p:cNvPr>
            <p:cNvSpPr txBox="1"/>
            <p:nvPr/>
          </p:nvSpPr>
          <p:spPr>
            <a:xfrm>
              <a:off x="2180615" y="3985723"/>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3</a:t>
              </a:r>
            </a:p>
          </p:txBody>
        </p:sp>
      </p:grpSp>
      <p:grpSp>
        <p:nvGrpSpPr>
          <p:cNvPr id="37" name="Group 36">
            <a:extLst>
              <a:ext uri="{FF2B5EF4-FFF2-40B4-BE49-F238E27FC236}">
                <a16:creationId xmlns:a16="http://schemas.microsoft.com/office/drawing/2014/main" id="{B52F447D-F017-1CD3-C39A-21E3F84E14CF}"/>
              </a:ext>
            </a:extLst>
          </p:cNvPr>
          <p:cNvGrpSpPr/>
          <p:nvPr/>
        </p:nvGrpSpPr>
        <p:grpSpPr>
          <a:xfrm>
            <a:off x="5914664" y="3062239"/>
            <a:ext cx="216000" cy="216000"/>
            <a:chOff x="2144615" y="3954666"/>
            <a:chExt cx="216000" cy="216000"/>
          </a:xfrm>
        </p:grpSpPr>
        <p:sp>
          <p:nvSpPr>
            <p:cNvPr id="120" name="Oval 119">
              <a:extLst>
                <a:ext uri="{FF2B5EF4-FFF2-40B4-BE49-F238E27FC236}">
                  <a16:creationId xmlns:a16="http://schemas.microsoft.com/office/drawing/2014/main" id="{DCE59A54-6AD3-C8C9-C44F-1396C2A51F46}"/>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B1E77BA7-DC8C-DE5A-D348-13F7F3F1C6BD}"/>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8</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34" name="Group 133">
            <a:extLst>
              <a:ext uri="{FF2B5EF4-FFF2-40B4-BE49-F238E27FC236}">
                <a16:creationId xmlns:a16="http://schemas.microsoft.com/office/drawing/2014/main" id="{3688ADFA-2AF3-FC60-1C0F-6AAC7205E251}"/>
              </a:ext>
            </a:extLst>
          </p:cNvPr>
          <p:cNvGrpSpPr/>
          <p:nvPr/>
        </p:nvGrpSpPr>
        <p:grpSpPr>
          <a:xfrm>
            <a:off x="8594131" y="3140970"/>
            <a:ext cx="216000" cy="216000"/>
            <a:chOff x="2144615" y="3954666"/>
            <a:chExt cx="216000" cy="216000"/>
          </a:xfrm>
        </p:grpSpPr>
        <p:sp>
          <p:nvSpPr>
            <p:cNvPr id="135" name="Oval 134">
              <a:extLst>
                <a:ext uri="{FF2B5EF4-FFF2-40B4-BE49-F238E27FC236}">
                  <a16:creationId xmlns:a16="http://schemas.microsoft.com/office/drawing/2014/main" id="{4CBF6341-BD75-9C4D-28AC-085864E050AD}"/>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E7E05FE9-B599-6410-203A-095EBAA35407}"/>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900" b="1">
                  <a:solidFill>
                    <a:schemeClr val="bg1"/>
                  </a:solidFill>
                  <a:latin typeface="Segoe UI" panose="020B0502040204020203" pitchFamily="34" charset="0"/>
                  <a:cs typeface="Segoe UI" panose="020B0502040204020203" pitchFamily="34" charset="0"/>
                </a:rPr>
                <a:t>9</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42" name="Group 141">
            <a:extLst>
              <a:ext uri="{FF2B5EF4-FFF2-40B4-BE49-F238E27FC236}">
                <a16:creationId xmlns:a16="http://schemas.microsoft.com/office/drawing/2014/main" id="{F5775C8E-4C00-97A2-0A85-FF5CDC301100}"/>
              </a:ext>
            </a:extLst>
          </p:cNvPr>
          <p:cNvGrpSpPr/>
          <p:nvPr/>
        </p:nvGrpSpPr>
        <p:grpSpPr>
          <a:xfrm>
            <a:off x="10314739" y="3140970"/>
            <a:ext cx="216000" cy="216000"/>
            <a:chOff x="2144615" y="3954666"/>
            <a:chExt cx="216000" cy="216000"/>
          </a:xfrm>
        </p:grpSpPr>
        <p:sp>
          <p:nvSpPr>
            <p:cNvPr id="143" name="Oval 142">
              <a:extLst>
                <a:ext uri="{FF2B5EF4-FFF2-40B4-BE49-F238E27FC236}">
                  <a16:creationId xmlns:a16="http://schemas.microsoft.com/office/drawing/2014/main" id="{4284F5DF-67BA-425A-3831-7475E67D8CA6}"/>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8B879A72-26B1-CF53-B72D-E663419FBEB9}"/>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10</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147" name="Group 146">
            <a:extLst>
              <a:ext uri="{FF2B5EF4-FFF2-40B4-BE49-F238E27FC236}">
                <a16:creationId xmlns:a16="http://schemas.microsoft.com/office/drawing/2014/main" id="{CDFC3057-6283-A591-0E4F-1C4FD738C31C}"/>
              </a:ext>
            </a:extLst>
          </p:cNvPr>
          <p:cNvGrpSpPr/>
          <p:nvPr/>
        </p:nvGrpSpPr>
        <p:grpSpPr>
          <a:xfrm>
            <a:off x="8430240" y="5330656"/>
            <a:ext cx="216000" cy="216000"/>
            <a:chOff x="2144615" y="3954666"/>
            <a:chExt cx="216000" cy="216000"/>
          </a:xfrm>
        </p:grpSpPr>
        <p:sp>
          <p:nvSpPr>
            <p:cNvPr id="148" name="Oval 147">
              <a:extLst>
                <a:ext uri="{FF2B5EF4-FFF2-40B4-BE49-F238E27FC236}">
                  <a16:creationId xmlns:a16="http://schemas.microsoft.com/office/drawing/2014/main" id="{3231B085-00B4-DC6E-EC57-09BF00E4C3A3}"/>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EDDC0B5C-BC65-16E4-6983-67717B0DC6F5}"/>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12</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cxnSp>
        <p:nvCxnSpPr>
          <p:cNvPr id="186" name="Straight Arrow Connector 157">
            <a:extLst>
              <a:ext uri="{FF2B5EF4-FFF2-40B4-BE49-F238E27FC236}">
                <a16:creationId xmlns:a16="http://schemas.microsoft.com/office/drawing/2014/main" id="{70A6777B-04E2-A047-62A3-041B2EEB4709}"/>
              </a:ext>
            </a:extLst>
          </p:cNvPr>
          <p:cNvCxnSpPr>
            <a:cxnSpLocks/>
          </p:cNvCxnSpPr>
          <p:nvPr/>
        </p:nvCxnSpPr>
        <p:spPr>
          <a:xfrm>
            <a:off x="5543474" y="3041868"/>
            <a:ext cx="3158657" cy="487592"/>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8" name="Straight Arrow Connector 157">
            <a:extLst>
              <a:ext uri="{FF2B5EF4-FFF2-40B4-BE49-F238E27FC236}">
                <a16:creationId xmlns:a16="http://schemas.microsoft.com/office/drawing/2014/main" id="{B011E142-AF30-763C-F157-7E92AFE88E24}"/>
              </a:ext>
            </a:extLst>
          </p:cNvPr>
          <p:cNvCxnSpPr>
            <a:cxnSpLocks/>
          </p:cNvCxnSpPr>
          <p:nvPr/>
        </p:nvCxnSpPr>
        <p:spPr>
          <a:xfrm rot="16200000" flipH="1">
            <a:off x="9080864" y="4599852"/>
            <a:ext cx="152323" cy="508105"/>
          </a:xfrm>
          <a:prstGeom prst="bentConnector2">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4" name="Straight Arrow Connector 157">
            <a:extLst>
              <a:ext uri="{FF2B5EF4-FFF2-40B4-BE49-F238E27FC236}">
                <a16:creationId xmlns:a16="http://schemas.microsoft.com/office/drawing/2014/main" id="{28352993-D40E-52EF-946C-B66446FD9CA2}"/>
              </a:ext>
            </a:extLst>
          </p:cNvPr>
          <p:cNvCxnSpPr>
            <a:cxnSpLocks/>
          </p:cNvCxnSpPr>
          <p:nvPr/>
        </p:nvCxnSpPr>
        <p:spPr>
          <a:xfrm flipV="1">
            <a:off x="5677791" y="5568764"/>
            <a:ext cx="3733287" cy="129101"/>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157">
            <a:extLst>
              <a:ext uri="{FF2B5EF4-FFF2-40B4-BE49-F238E27FC236}">
                <a16:creationId xmlns:a16="http://schemas.microsoft.com/office/drawing/2014/main" id="{FBBC3839-7800-5F8C-368E-DD37FDE21949}"/>
              </a:ext>
            </a:extLst>
          </p:cNvPr>
          <p:cNvCxnSpPr>
            <a:cxnSpLocks/>
            <a:stCxn id="43" idx="3"/>
          </p:cNvCxnSpPr>
          <p:nvPr/>
        </p:nvCxnSpPr>
        <p:spPr>
          <a:xfrm>
            <a:off x="5543474" y="5697865"/>
            <a:ext cx="3051206" cy="233059"/>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157">
            <a:extLst>
              <a:ext uri="{FF2B5EF4-FFF2-40B4-BE49-F238E27FC236}">
                <a16:creationId xmlns:a16="http://schemas.microsoft.com/office/drawing/2014/main" id="{4048CF2C-C95B-48FB-0E16-F07D0EC9FD4D}"/>
              </a:ext>
            </a:extLst>
          </p:cNvPr>
          <p:cNvCxnSpPr>
            <a:cxnSpLocks/>
          </p:cNvCxnSpPr>
          <p:nvPr/>
        </p:nvCxnSpPr>
        <p:spPr>
          <a:xfrm>
            <a:off x="5543474" y="3041868"/>
            <a:ext cx="5157349" cy="189982"/>
          </a:xfrm>
          <a:prstGeom prst="bentConnector2">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11" name="Group 210">
            <a:extLst>
              <a:ext uri="{FF2B5EF4-FFF2-40B4-BE49-F238E27FC236}">
                <a16:creationId xmlns:a16="http://schemas.microsoft.com/office/drawing/2014/main" id="{F2F1966E-C10A-ED63-E9DE-C6E1171E3FFB}"/>
              </a:ext>
            </a:extLst>
          </p:cNvPr>
          <p:cNvGrpSpPr/>
          <p:nvPr/>
        </p:nvGrpSpPr>
        <p:grpSpPr>
          <a:xfrm>
            <a:off x="1598645" y="5400255"/>
            <a:ext cx="616586" cy="595220"/>
            <a:chOff x="2401427" y="4682438"/>
            <a:chExt cx="727200" cy="702000"/>
          </a:xfrm>
        </p:grpSpPr>
        <p:grpSp>
          <p:nvGrpSpPr>
            <p:cNvPr id="212" name="Group 211">
              <a:extLst>
                <a:ext uri="{FF2B5EF4-FFF2-40B4-BE49-F238E27FC236}">
                  <a16:creationId xmlns:a16="http://schemas.microsoft.com/office/drawing/2014/main" id="{994BB44E-FE86-D622-AA89-FA1CA7A0DD37}"/>
                </a:ext>
              </a:extLst>
            </p:cNvPr>
            <p:cNvGrpSpPr/>
            <p:nvPr/>
          </p:nvGrpSpPr>
          <p:grpSpPr>
            <a:xfrm>
              <a:off x="2401427" y="4682438"/>
              <a:ext cx="727200" cy="702000"/>
              <a:chOff x="1859073" y="4573031"/>
              <a:chExt cx="727200" cy="702000"/>
            </a:xfrm>
          </p:grpSpPr>
          <p:sp>
            <p:nvSpPr>
              <p:cNvPr id="214" name="Rectangle: Rounded Corners 6">
                <a:extLst>
                  <a:ext uri="{FF2B5EF4-FFF2-40B4-BE49-F238E27FC236}">
                    <a16:creationId xmlns:a16="http://schemas.microsoft.com/office/drawing/2014/main" id="{88D7FC36-A614-C628-9A44-A5CCB0935B81}"/>
                  </a:ext>
                </a:extLst>
              </p:cNvPr>
              <p:cNvSpPr/>
              <p:nvPr/>
            </p:nvSpPr>
            <p:spPr>
              <a:xfrm>
                <a:off x="1859073" y="4573031"/>
                <a:ext cx="727200" cy="702000"/>
              </a:xfrm>
              <a:prstGeom prst="roundRect">
                <a:avLst>
                  <a:gd name="adj" fmla="val 135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MX" sz="2000">
                  <a:latin typeface="Segoe Sans Text"/>
                  <a:cs typeface="Segoe UI" panose="020B0502040204020203" pitchFamily="34" charset="0"/>
                </a:endParaRPr>
              </a:p>
            </p:txBody>
          </p:sp>
          <p:sp>
            <p:nvSpPr>
              <p:cNvPr id="215" name="Text Placeholder 2">
                <a:extLst>
                  <a:ext uri="{FF2B5EF4-FFF2-40B4-BE49-F238E27FC236}">
                    <a16:creationId xmlns:a16="http://schemas.microsoft.com/office/drawing/2014/main" id="{C507B528-6FBD-A957-F228-F84979DCAD3D}"/>
                  </a:ext>
                </a:extLst>
              </p:cNvPr>
              <p:cNvSpPr txBox="1">
                <a:spLocks/>
              </p:cNvSpPr>
              <p:nvPr/>
            </p:nvSpPr>
            <p:spPr>
              <a:xfrm>
                <a:off x="1971227" y="5078357"/>
                <a:ext cx="502894" cy="14519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spcAft>
                    <a:spcPts val="600"/>
                  </a:spcAft>
                  <a:buSzTx/>
                  <a:buNone/>
                  <a:defRPr/>
                </a:pPr>
                <a:r>
                  <a:rPr lang="en-US" sz="800">
                    <a:latin typeface="Segoe UI" panose="020B0502040204020203" pitchFamily="34" charset="0"/>
                  </a:rPr>
                  <a:t>Inventory</a:t>
                </a:r>
              </a:p>
            </p:txBody>
          </p:sp>
        </p:grpSp>
        <p:pic>
          <p:nvPicPr>
            <p:cNvPr id="213" name="Graphic 212">
              <a:extLst>
                <a:ext uri="{FF2B5EF4-FFF2-40B4-BE49-F238E27FC236}">
                  <a16:creationId xmlns:a16="http://schemas.microsoft.com/office/drawing/2014/main" id="{F7DEE0A8-33CF-216B-6045-DEE47A13F51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4534" y="4741541"/>
              <a:ext cx="440986" cy="440986"/>
            </a:xfrm>
            <a:prstGeom prst="rect">
              <a:avLst/>
            </a:prstGeom>
          </p:spPr>
        </p:pic>
      </p:grpSp>
      <p:cxnSp>
        <p:nvCxnSpPr>
          <p:cNvPr id="23" name="Straight Arrow Connector 157">
            <a:extLst>
              <a:ext uri="{FF2B5EF4-FFF2-40B4-BE49-F238E27FC236}">
                <a16:creationId xmlns:a16="http://schemas.microsoft.com/office/drawing/2014/main" id="{C3C5AA8A-CD3F-1B36-AFAA-3D4C57941FAA}"/>
              </a:ext>
            </a:extLst>
          </p:cNvPr>
          <p:cNvCxnSpPr>
            <a:cxnSpLocks/>
          </p:cNvCxnSpPr>
          <p:nvPr/>
        </p:nvCxnSpPr>
        <p:spPr>
          <a:xfrm>
            <a:off x="4203765" y="2872547"/>
            <a:ext cx="723123" cy="169321"/>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57">
            <a:extLst>
              <a:ext uri="{FF2B5EF4-FFF2-40B4-BE49-F238E27FC236}">
                <a16:creationId xmlns:a16="http://schemas.microsoft.com/office/drawing/2014/main" id="{121D1594-4F8A-9B28-25F3-8A93B3928AB5}"/>
              </a:ext>
            </a:extLst>
          </p:cNvPr>
          <p:cNvCxnSpPr>
            <a:cxnSpLocks/>
          </p:cNvCxnSpPr>
          <p:nvPr/>
        </p:nvCxnSpPr>
        <p:spPr>
          <a:xfrm flipV="1">
            <a:off x="4203763" y="3041868"/>
            <a:ext cx="723125" cy="500737"/>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34" name="Slide Number Placeholder 5">
            <a:extLst>
              <a:ext uri="{FF2B5EF4-FFF2-40B4-BE49-F238E27FC236}">
                <a16:creationId xmlns:a16="http://schemas.microsoft.com/office/drawing/2014/main" id="{4B76B2A3-3727-6C16-DB25-35830D715552}"/>
              </a:ext>
            </a:extLst>
          </p:cNvPr>
          <p:cNvSpPr txBox="1">
            <a:spLocks noGrp="1" noRot="1" noMove="1" noResize="1" noEditPoints="1" noAdjustHandles="1" noChangeArrowheads="1" noChangeShapeType="1"/>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mtClean="0"/>
              <a:pPr/>
              <a:t>11</a:t>
            </a:fld>
            <a:endParaRPr lang="en-US"/>
          </a:p>
        </p:txBody>
      </p:sp>
      <p:cxnSp>
        <p:nvCxnSpPr>
          <p:cNvPr id="346" name="Straight Arrow Connector 345">
            <a:extLst>
              <a:ext uri="{FF2B5EF4-FFF2-40B4-BE49-F238E27FC236}">
                <a16:creationId xmlns:a16="http://schemas.microsoft.com/office/drawing/2014/main" id="{3B2141F7-143A-2BDA-03A9-D8567714FFB6}"/>
              </a:ext>
            </a:extLst>
          </p:cNvPr>
          <p:cNvCxnSpPr>
            <a:cxnSpLocks/>
            <a:stCxn id="107" idx="3"/>
          </p:cNvCxnSpPr>
          <p:nvPr/>
        </p:nvCxnSpPr>
        <p:spPr>
          <a:xfrm>
            <a:off x="2190647" y="3542605"/>
            <a:ext cx="1396531"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DB07CE22-F5EB-6CC4-D399-7DDAA943964A}"/>
              </a:ext>
            </a:extLst>
          </p:cNvPr>
          <p:cNvCxnSpPr>
            <a:cxnSpLocks/>
          </p:cNvCxnSpPr>
          <p:nvPr/>
        </p:nvCxnSpPr>
        <p:spPr>
          <a:xfrm>
            <a:off x="2220443" y="2872547"/>
            <a:ext cx="1366734"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A639A48F-0A47-5A92-73D3-83126A672B7B}"/>
              </a:ext>
            </a:extLst>
          </p:cNvPr>
          <p:cNvGrpSpPr/>
          <p:nvPr/>
        </p:nvGrpSpPr>
        <p:grpSpPr>
          <a:xfrm>
            <a:off x="1472403" y="2493758"/>
            <a:ext cx="216000" cy="216000"/>
            <a:chOff x="2144615" y="3954666"/>
            <a:chExt cx="216000" cy="216000"/>
          </a:xfrm>
        </p:grpSpPr>
        <p:sp>
          <p:nvSpPr>
            <p:cNvPr id="141" name="Oval 140">
              <a:extLst>
                <a:ext uri="{FF2B5EF4-FFF2-40B4-BE49-F238E27FC236}">
                  <a16:creationId xmlns:a16="http://schemas.microsoft.com/office/drawing/2014/main" id="{7AA2274B-ACE0-0CF5-C5A7-6EF4F8FF4871}"/>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FCA968A4-1FCF-F09D-8599-2726EBA350DC}"/>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1</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cxnSp>
        <p:nvCxnSpPr>
          <p:cNvPr id="352" name="Straight Arrow Connector 351">
            <a:extLst>
              <a:ext uri="{FF2B5EF4-FFF2-40B4-BE49-F238E27FC236}">
                <a16:creationId xmlns:a16="http://schemas.microsoft.com/office/drawing/2014/main" id="{2F00C4E4-DA0F-539E-6C85-35DAB6C24E79}"/>
              </a:ext>
            </a:extLst>
          </p:cNvPr>
          <p:cNvCxnSpPr>
            <a:cxnSpLocks/>
            <a:stCxn id="36" idx="3"/>
          </p:cNvCxnSpPr>
          <p:nvPr/>
        </p:nvCxnSpPr>
        <p:spPr>
          <a:xfrm>
            <a:off x="2215231" y="4643646"/>
            <a:ext cx="728342"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F464DA1F-7340-603E-3436-01B02C78C0C6}"/>
              </a:ext>
            </a:extLst>
          </p:cNvPr>
          <p:cNvCxnSpPr>
            <a:cxnSpLocks/>
            <a:endCxn id="140" idx="1"/>
          </p:cNvCxnSpPr>
          <p:nvPr/>
        </p:nvCxnSpPr>
        <p:spPr>
          <a:xfrm>
            <a:off x="3560159" y="4643646"/>
            <a:ext cx="1366729"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CA02D5B1-33F2-9EAB-0A42-9ACF265F4904}"/>
              </a:ext>
            </a:extLst>
          </p:cNvPr>
          <p:cNvCxnSpPr>
            <a:cxnSpLocks/>
            <a:stCxn id="140" idx="3"/>
          </p:cNvCxnSpPr>
          <p:nvPr/>
        </p:nvCxnSpPr>
        <p:spPr>
          <a:xfrm>
            <a:off x="5543474" y="4643646"/>
            <a:ext cx="706515"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13972CBC-2F4F-12DA-9A0F-0CADF49561F7}"/>
              </a:ext>
            </a:extLst>
          </p:cNvPr>
          <p:cNvCxnSpPr>
            <a:cxnSpLocks/>
            <a:endCxn id="54" idx="1"/>
          </p:cNvCxnSpPr>
          <p:nvPr/>
        </p:nvCxnSpPr>
        <p:spPr>
          <a:xfrm>
            <a:off x="2215231" y="5697865"/>
            <a:ext cx="677024"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9255AA8F-526D-03CB-431E-D64D51382DCE}"/>
              </a:ext>
            </a:extLst>
          </p:cNvPr>
          <p:cNvCxnSpPr>
            <a:cxnSpLocks/>
            <a:stCxn id="54" idx="3"/>
          </p:cNvCxnSpPr>
          <p:nvPr/>
        </p:nvCxnSpPr>
        <p:spPr>
          <a:xfrm>
            <a:off x="3508841" y="5697865"/>
            <a:ext cx="1418047" cy="0"/>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2C28C1B-51E8-DC8D-6041-E43D80A73B82}"/>
              </a:ext>
            </a:extLst>
          </p:cNvPr>
          <p:cNvGrpSpPr/>
          <p:nvPr/>
        </p:nvGrpSpPr>
        <p:grpSpPr>
          <a:xfrm>
            <a:off x="1472403" y="5330656"/>
            <a:ext cx="216000" cy="216000"/>
            <a:chOff x="2144615" y="3954666"/>
            <a:chExt cx="216000" cy="216000"/>
          </a:xfrm>
        </p:grpSpPr>
        <p:sp>
          <p:nvSpPr>
            <p:cNvPr id="50" name="Oval 49">
              <a:extLst>
                <a:ext uri="{FF2B5EF4-FFF2-40B4-BE49-F238E27FC236}">
                  <a16:creationId xmlns:a16="http://schemas.microsoft.com/office/drawing/2014/main" id="{399462B8-521D-646A-06D7-B98BDF37320B}"/>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FD0D260B-4D52-EE4E-0962-8F24603F8A48}"/>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4</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377" name="Group 376">
            <a:extLst>
              <a:ext uri="{FF2B5EF4-FFF2-40B4-BE49-F238E27FC236}">
                <a16:creationId xmlns:a16="http://schemas.microsoft.com/office/drawing/2014/main" id="{EFC37335-DA7B-90AF-A022-AEA35C0DEF60}"/>
              </a:ext>
            </a:extLst>
          </p:cNvPr>
          <p:cNvGrpSpPr/>
          <p:nvPr/>
        </p:nvGrpSpPr>
        <p:grpSpPr>
          <a:xfrm>
            <a:off x="4723314" y="3976551"/>
            <a:ext cx="3379792" cy="1304892"/>
            <a:chOff x="3616053" y="3973367"/>
            <a:chExt cx="3843456" cy="1304892"/>
          </a:xfrm>
        </p:grpSpPr>
        <p:cxnSp>
          <p:nvCxnSpPr>
            <p:cNvPr id="371" name="Straight Connector 370">
              <a:extLst>
                <a:ext uri="{FF2B5EF4-FFF2-40B4-BE49-F238E27FC236}">
                  <a16:creationId xmlns:a16="http://schemas.microsoft.com/office/drawing/2014/main" id="{5D6D08FE-C7F2-EDD1-849A-F75640F9F38C}"/>
                </a:ext>
              </a:extLst>
            </p:cNvPr>
            <p:cNvCxnSpPr>
              <a:cxnSpLocks/>
            </p:cNvCxnSpPr>
            <p:nvPr/>
          </p:nvCxnSpPr>
          <p:spPr>
            <a:xfrm flipV="1">
              <a:off x="3616053" y="3973367"/>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390BCD70-E9D7-27BF-92BC-7BEBE10E1161}"/>
                </a:ext>
              </a:extLst>
            </p:cNvPr>
            <p:cNvCxnSpPr>
              <a:cxnSpLocks/>
            </p:cNvCxnSpPr>
            <p:nvPr/>
          </p:nvCxnSpPr>
          <p:spPr>
            <a:xfrm>
              <a:off x="3616053" y="5278259"/>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376" name="Group 375">
            <a:extLst>
              <a:ext uri="{FF2B5EF4-FFF2-40B4-BE49-F238E27FC236}">
                <a16:creationId xmlns:a16="http://schemas.microsoft.com/office/drawing/2014/main" id="{3A78ACCD-07D1-59DD-066D-E173BE04BA84}"/>
              </a:ext>
            </a:extLst>
          </p:cNvPr>
          <p:cNvGrpSpPr/>
          <p:nvPr/>
        </p:nvGrpSpPr>
        <p:grpSpPr>
          <a:xfrm>
            <a:off x="8248329" y="3976551"/>
            <a:ext cx="3379792" cy="1304892"/>
            <a:chOff x="7784665" y="3973367"/>
            <a:chExt cx="3843456" cy="1304892"/>
          </a:xfrm>
        </p:grpSpPr>
        <p:cxnSp>
          <p:nvCxnSpPr>
            <p:cNvPr id="374" name="Straight Connector 373">
              <a:extLst>
                <a:ext uri="{FF2B5EF4-FFF2-40B4-BE49-F238E27FC236}">
                  <a16:creationId xmlns:a16="http://schemas.microsoft.com/office/drawing/2014/main" id="{C07AAC0E-547D-3927-914C-5DF24D1DC8F6}"/>
                </a:ext>
              </a:extLst>
            </p:cNvPr>
            <p:cNvCxnSpPr>
              <a:cxnSpLocks/>
            </p:cNvCxnSpPr>
            <p:nvPr/>
          </p:nvCxnSpPr>
          <p:spPr>
            <a:xfrm flipV="1">
              <a:off x="7784665" y="3973367"/>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18E58D0-97CE-99ED-6FF5-A1556682E37D}"/>
                </a:ext>
              </a:extLst>
            </p:cNvPr>
            <p:cNvCxnSpPr>
              <a:cxnSpLocks/>
            </p:cNvCxnSpPr>
            <p:nvPr/>
          </p:nvCxnSpPr>
          <p:spPr>
            <a:xfrm>
              <a:off x="7784665" y="5278259"/>
              <a:ext cx="3843456"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D5F3DE8-4E61-3300-6E6A-945DE5C7707F}"/>
              </a:ext>
            </a:extLst>
          </p:cNvPr>
          <p:cNvGrpSpPr/>
          <p:nvPr/>
        </p:nvGrpSpPr>
        <p:grpSpPr>
          <a:xfrm>
            <a:off x="1472403" y="4262248"/>
            <a:ext cx="216000" cy="216000"/>
            <a:chOff x="2144615" y="3954666"/>
            <a:chExt cx="216000" cy="216000"/>
          </a:xfrm>
        </p:grpSpPr>
        <p:sp>
          <p:nvSpPr>
            <p:cNvPr id="99" name="Oval 98">
              <a:extLst>
                <a:ext uri="{FF2B5EF4-FFF2-40B4-BE49-F238E27FC236}">
                  <a16:creationId xmlns:a16="http://schemas.microsoft.com/office/drawing/2014/main" id="{ED239FBF-1514-ED73-7CD8-6A89627D663A}"/>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14B425BD-28B6-E407-E35B-FC2D2F912DE3}"/>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2</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grpSp>
        <p:nvGrpSpPr>
          <p:cNvPr id="221" name="Group 220">
            <a:extLst>
              <a:ext uri="{FF2B5EF4-FFF2-40B4-BE49-F238E27FC236}">
                <a16:creationId xmlns:a16="http://schemas.microsoft.com/office/drawing/2014/main" id="{1A710D54-47FE-8E3C-5B73-EBEF0E893D70}"/>
              </a:ext>
            </a:extLst>
          </p:cNvPr>
          <p:cNvGrpSpPr/>
          <p:nvPr/>
        </p:nvGrpSpPr>
        <p:grpSpPr>
          <a:xfrm>
            <a:off x="4859256" y="4262248"/>
            <a:ext cx="216000" cy="216000"/>
            <a:chOff x="2144615" y="3954666"/>
            <a:chExt cx="216000" cy="216000"/>
          </a:xfrm>
        </p:grpSpPr>
        <p:sp>
          <p:nvSpPr>
            <p:cNvPr id="222" name="Oval 221">
              <a:extLst>
                <a:ext uri="{FF2B5EF4-FFF2-40B4-BE49-F238E27FC236}">
                  <a16:creationId xmlns:a16="http://schemas.microsoft.com/office/drawing/2014/main" id="{94CB8AF0-8169-1444-9FC6-B7C851C07D47}"/>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3" name="TextBox 222">
              <a:extLst>
                <a:ext uri="{FF2B5EF4-FFF2-40B4-BE49-F238E27FC236}">
                  <a16:creationId xmlns:a16="http://schemas.microsoft.com/office/drawing/2014/main" id="{9B91799E-F296-3FD2-6D3E-6FF46E89ACF5}"/>
                </a:ext>
              </a:extLst>
            </p:cNvPr>
            <p:cNvSpPr txBox="1"/>
            <p:nvPr/>
          </p:nvSpPr>
          <p:spPr>
            <a:xfrm>
              <a:off x="2180615" y="3985723"/>
              <a:ext cx="144000" cy="153888"/>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000" b="1">
                  <a:solidFill>
                    <a:schemeClr val="bg1"/>
                  </a:solidFill>
                  <a:latin typeface="Segoe UI" panose="020B0502040204020203" pitchFamily="34" charset="0"/>
                  <a:cs typeface="Segoe UI" panose="020B0502040204020203" pitchFamily="34" charset="0"/>
                </a:rPr>
                <a:t>6</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cxnSp>
        <p:nvCxnSpPr>
          <p:cNvPr id="383" name="Straight Arrow Connector 382">
            <a:extLst>
              <a:ext uri="{FF2B5EF4-FFF2-40B4-BE49-F238E27FC236}">
                <a16:creationId xmlns:a16="http://schemas.microsoft.com/office/drawing/2014/main" id="{6A60EE3A-6761-AC6E-5934-CD595355BFCE}"/>
              </a:ext>
            </a:extLst>
          </p:cNvPr>
          <p:cNvCxnSpPr>
            <a:cxnSpLocks/>
            <a:stCxn id="60" idx="2"/>
            <a:endCxn id="140" idx="0"/>
          </p:cNvCxnSpPr>
          <p:nvPr/>
        </p:nvCxnSpPr>
        <p:spPr>
          <a:xfrm>
            <a:off x="5235181" y="3339478"/>
            <a:ext cx="0" cy="1006558"/>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6" name="Straight Arrow Connector 157">
            <a:extLst>
              <a:ext uri="{FF2B5EF4-FFF2-40B4-BE49-F238E27FC236}">
                <a16:creationId xmlns:a16="http://schemas.microsoft.com/office/drawing/2014/main" id="{ED03ED1F-A355-56DB-66C6-4CD5152F2F63}"/>
              </a:ext>
            </a:extLst>
          </p:cNvPr>
          <p:cNvCxnSpPr>
            <a:cxnSpLocks/>
            <a:endCxn id="65" idx="1"/>
          </p:cNvCxnSpPr>
          <p:nvPr/>
        </p:nvCxnSpPr>
        <p:spPr>
          <a:xfrm flipV="1">
            <a:off x="6866575" y="4480134"/>
            <a:ext cx="1728105" cy="163512"/>
          </a:xfrm>
          <a:prstGeom prst="bentConnector3">
            <a:avLst>
              <a:gd name="adj1" fmla="val 50000"/>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9783177C-97C7-4345-3801-08B6560910AE}"/>
              </a:ext>
            </a:extLst>
          </p:cNvPr>
          <p:cNvGrpSpPr/>
          <p:nvPr/>
        </p:nvGrpSpPr>
        <p:grpSpPr>
          <a:xfrm>
            <a:off x="4859256" y="5330656"/>
            <a:ext cx="216000" cy="216000"/>
            <a:chOff x="2144615" y="3954666"/>
            <a:chExt cx="216000" cy="216000"/>
          </a:xfrm>
        </p:grpSpPr>
        <p:sp>
          <p:nvSpPr>
            <p:cNvPr id="228" name="Oval 227">
              <a:extLst>
                <a:ext uri="{FF2B5EF4-FFF2-40B4-BE49-F238E27FC236}">
                  <a16:creationId xmlns:a16="http://schemas.microsoft.com/office/drawing/2014/main" id="{6796A055-698E-9B6B-C0E7-4E390A025DE1}"/>
                </a:ext>
              </a:extLst>
            </p:cNvPr>
            <p:cNvSpPr/>
            <p:nvPr/>
          </p:nvSpPr>
          <p:spPr>
            <a:xfrm>
              <a:off x="2144615" y="3954666"/>
              <a:ext cx="216000" cy="21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229" name="TextBox 228">
              <a:extLst>
                <a:ext uri="{FF2B5EF4-FFF2-40B4-BE49-F238E27FC236}">
                  <a16:creationId xmlns:a16="http://schemas.microsoft.com/office/drawing/2014/main" id="{E461F010-DD1B-1943-5EF6-147B6E5D39DD}"/>
                </a:ext>
              </a:extLst>
            </p:cNvPr>
            <p:cNvSpPr txBox="1"/>
            <p:nvPr/>
          </p:nvSpPr>
          <p:spPr>
            <a:xfrm>
              <a:off x="2180615" y="3993417"/>
              <a:ext cx="144000" cy="138499"/>
            </a:xfrm>
            <a:prstGeom prst="rect">
              <a:avLst/>
            </a:prstGeom>
            <a:noFill/>
            <a:ln cap="rnd">
              <a:noFill/>
              <a:bevel/>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900" b="1">
                  <a:solidFill>
                    <a:schemeClr val="bg1"/>
                  </a:solidFill>
                  <a:latin typeface="Segoe UI" panose="020B0502040204020203" pitchFamily="34" charset="0"/>
                  <a:cs typeface="Segoe UI" panose="020B0502040204020203" pitchFamily="34" charset="0"/>
                </a:rPr>
                <a:t>7</a:t>
              </a:r>
              <a:endPar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3" name="Slide Number Placeholder 2">
            <a:extLst>
              <a:ext uri="{FF2B5EF4-FFF2-40B4-BE49-F238E27FC236}">
                <a16:creationId xmlns:a16="http://schemas.microsoft.com/office/drawing/2014/main" id="{E465ACAE-FE6E-848B-957F-6714B43E7AA3}"/>
              </a:ext>
            </a:extLst>
          </p:cNvPr>
          <p:cNvSpPr>
            <a:spLocks noGrp="1"/>
          </p:cNvSpPr>
          <p:nvPr>
            <p:ph type="sldNum" sz="quarter" idx="11"/>
          </p:nvPr>
        </p:nvSpPr>
        <p:spPr/>
        <p:txBody>
          <a:bodyPr/>
          <a:lstStyle/>
          <a:p>
            <a:fld id="{B1356FBF-028C-F74E-A7B4-9B8ED246DD1B}" type="slidenum">
              <a:rPr lang="en-US" smtClean="0"/>
              <a:pPr/>
              <a:t>11</a:t>
            </a:fld>
            <a:endParaRPr lang="en-US"/>
          </a:p>
        </p:txBody>
      </p:sp>
    </p:spTree>
    <p:extLst>
      <p:ext uri="{BB962C8B-B14F-4D97-AF65-F5344CB8AC3E}">
        <p14:creationId xmlns:p14="http://schemas.microsoft.com/office/powerpoint/2010/main" val="296124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8DB1D-77D9-7352-2A13-5C5ABCCD247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E34C14CD-F54B-11FF-C2D5-FEB7A5F4665F}"/>
              </a:ext>
            </a:extLst>
          </p:cNvPr>
          <p:cNvSpPr>
            <a:spLocks noGrp="1"/>
          </p:cNvSpPr>
          <p:nvPr>
            <p:ph type="title"/>
          </p:nvPr>
        </p:nvSpPr>
        <p:spPr>
          <a:xfrm>
            <a:off x="530961" y="503396"/>
            <a:ext cx="11064240" cy="724535"/>
          </a:xfrm>
        </p:spPr>
        <p:txBody>
          <a:bodyPr>
            <a:normAutofit/>
          </a:bodyPr>
          <a:lstStyle/>
          <a:p>
            <a:r>
              <a:rPr lang="en-US"/>
              <a:t>Pub-Sub Stream Processor</a:t>
            </a:r>
            <a:endParaRPr lang="en-US">
              <a:gradFill>
                <a:gsLst>
                  <a:gs pos="77000">
                    <a:srgbClr val="286BD1"/>
                  </a:gs>
                  <a:gs pos="6000">
                    <a:srgbClr val="BA3FC4"/>
                  </a:gs>
                </a:gsLst>
                <a:lin ang="10800000" scaled="1"/>
              </a:gradFill>
            </a:endParaRPr>
          </a:p>
        </p:txBody>
      </p:sp>
      <p:sp>
        <p:nvSpPr>
          <p:cNvPr id="35" name="Rounded Rectangle 33">
            <a:extLst>
              <a:ext uri="{FF2B5EF4-FFF2-40B4-BE49-F238E27FC236}">
                <a16:creationId xmlns:a16="http://schemas.microsoft.com/office/drawing/2014/main" id="{9BB2115D-290E-5DB8-EF28-CF31E4C15810}"/>
              </a:ext>
              <a:ext uri="{C183D7F6-B498-43B3-948B-1728B52AA6E4}">
                <adec:decorative xmlns:adec="http://schemas.microsoft.com/office/drawing/2017/decorative" val="1"/>
              </a:ext>
            </a:extLst>
          </p:cNvPr>
          <p:cNvSpPr/>
          <p:nvPr/>
        </p:nvSpPr>
        <p:spPr bwMode="auto">
          <a:xfrm>
            <a:off x="563563" y="1341438"/>
            <a:ext cx="10689021" cy="4823837"/>
          </a:xfrm>
          <a:prstGeom prst="roundRect">
            <a:avLst>
              <a:gd name="adj" fmla="val 3660"/>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solidFill>
                <a:srgbClr val="FFFFFF"/>
              </a:solidFill>
              <a:latin typeface="Segoe Sans Text" pitchFamily="2" charset="0"/>
              <a:cs typeface="Segoe Sans Text" pitchFamily="2" charset="0"/>
            </a:endParaRPr>
          </a:p>
        </p:txBody>
      </p:sp>
      <p:grpSp>
        <p:nvGrpSpPr>
          <p:cNvPr id="24" name="Group 23">
            <a:extLst>
              <a:ext uri="{FF2B5EF4-FFF2-40B4-BE49-F238E27FC236}">
                <a16:creationId xmlns:a16="http://schemas.microsoft.com/office/drawing/2014/main" id="{46F6B19B-C0F8-BA85-B46E-03606ECA8D15}"/>
              </a:ext>
            </a:extLst>
          </p:cNvPr>
          <p:cNvGrpSpPr/>
          <p:nvPr/>
        </p:nvGrpSpPr>
        <p:grpSpPr>
          <a:xfrm>
            <a:off x="5498296" y="5164951"/>
            <a:ext cx="1361454" cy="800910"/>
            <a:chOff x="6608749" y="5146775"/>
            <a:chExt cx="1361454" cy="800910"/>
          </a:xfrm>
        </p:grpSpPr>
        <p:pic>
          <p:nvPicPr>
            <p:cNvPr id="25" name="Graphic 24">
              <a:extLst>
                <a:ext uri="{FF2B5EF4-FFF2-40B4-BE49-F238E27FC236}">
                  <a16:creationId xmlns:a16="http://schemas.microsoft.com/office/drawing/2014/main" id="{3372B9F7-D06E-2632-44E2-6B56B0014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676" y="5146775"/>
              <a:ext cx="609600" cy="609600"/>
            </a:xfrm>
            <a:prstGeom prst="rect">
              <a:avLst/>
            </a:prstGeom>
          </p:spPr>
        </p:pic>
        <p:sp>
          <p:nvSpPr>
            <p:cNvPr id="26" name="TextBox 25">
              <a:extLst>
                <a:ext uri="{FF2B5EF4-FFF2-40B4-BE49-F238E27FC236}">
                  <a16:creationId xmlns:a16="http://schemas.microsoft.com/office/drawing/2014/main" id="{71E767C0-59A5-12BD-D9C8-85A7F0EF330E}"/>
                </a:ext>
              </a:extLst>
            </p:cNvPr>
            <p:cNvSpPr txBox="1"/>
            <p:nvPr/>
          </p:nvSpPr>
          <p:spPr>
            <a:xfrm>
              <a:off x="6608749" y="579379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Kusto Query</a:t>
              </a:r>
            </a:p>
          </p:txBody>
        </p:sp>
      </p:grpSp>
      <p:cxnSp>
        <p:nvCxnSpPr>
          <p:cNvPr id="19" name="Connector: Elbow 7">
            <a:extLst>
              <a:ext uri="{FF2B5EF4-FFF2-40B4-BE49-F238E27FC236}">
                <a16:creationId xmlns:a16="http://schemas.microsoft.com/office/drawing/2014/main" id="{A64DA54A-02EB-803F-CA5E-451D6866CE9D}"/>
              </a:ext>
            </a:extLst>
          </p:cNvPr>
          <p:cNvCxnSpPr>
            <a:cxnSpLocks/>
            <a:endCxn id="52" idx="1"/>
          </p:cNvCxnSpPr>
          <p:nvPr/>
        </p:nvCxnSpPr>
        <p:spPr>
          <a:xfrm flipV="1">
            <a:off x="3451786" y="3571335"/>
            <a:ext cx="1102324" cy="1138"/>
          </a:xfrm>
          <a:prstGeom prst="straightConnector1">
            <a:avLst/>
          </a:prstGeom>
          <a:noFill/>
          <a:ln w="6350" cap="flat" cmpd="sng" algn="ctr">
            <a:solidFill>
              <a:schemeClr val="tx1"/>
            </a:solidFill>
            <a:prstDash val="solid"/>
            <a:miter lim="800000"/>
            <a:tailEnd type="triangle"/>
          </a:ln>
          <a:effectLst/>
        </p:spPr>
      </p:cxnSp>
      <p:cxnSp>
        <p:nvCxnSpPr>
          <p:cNvPr id="20" name="Connector: Elbow 13">
            <a:extLst>
              <a:ext uri="{FF2B5EF4-FFF2-40B4-BE49-F238E27FC236}">
                <a16:creationId xmlns:a16="http://schemas.microsoft.com/office/drawing/2014/main" id="{ED39C3A1-7CEB-A3CB-1C47-B1DA34D75A85}"/>
              </a:ext>
            </a:extLst>
          </p:cNvPr>
          <p:cNvCxnSpPr>
            <a:cxnSpLocks/>
            <a:endCxn id="38" idx="1"/>
          </p:cNvCxnSpPr>
          <p:nvPr/>
        </p:nvCxnSpPr>
        <p:spPr>
          <a:xfrm rot="5400000" flipH="1" flipV="1">
            <a:off x="2698286" y="2249995"/>
            <a:ext cx="1466379" cy="568979"/>
          </a:xfrm>
          <a:prstGeom prst="bentConnector2">
            <a:avLst/>
          </a:prstGeom>
          <a:noFill/>
          <a:ln w="6350" cap="flat" cmpd="sng" algn="ctr">
            <a:solidFill>
              <a:schemeClr val="tx1"/>
            </a:solidFill>
            <a:prstDash val="solid"/>
            <a:miter lim="800000"/>
            <a:tailEnd type="triangle"/>
          </a:ln>
          <a:effectLst/>
        </p:spPr>
      </p:cxnSp>
      <p:grpSp>
        <p:nvGrpSpPr>
          <p:cNvPr id="21" name="Group 20">
            <a:extLst>
              <a:ext uri="{FF2B5EF4-FFF2-40B4-BE49-F238E27FC236}">
                <a16:creationId xmlns:a16="http://schemas.microsoft.com/office/drawing/2014/main" id="{0B6C7185-3DD3-AFA9-7626-32CDBEE251B5}"/>
              </a:ext>
            </a:extLst>
          </p:cNvPr>
          <p:cNvGrpSpPr/>
          <p:nvPr/>
        </p:nvGrpSpPr>
        <p:grpSpPr>
          <a:xfrm>
            <a:off x="2466259" y="3267673"/>
            <a:ext cx="1361454" cy="797572"/>
            <a:chOff x="3469692" y="2734119"/>
            <a:chExt cx="1361454" cy="797572"/>
          </a:xfrm>
        </p:grpSpPr>
        <p:sp>
          <p:nvSpPr>
            <p:cNvPr id="22" name="TextBox 21">
              <a:extLst>
                <a:ext uri="{FF2B5EF4-FFF2-40B4-BE49-F238E27FC236}">
                  <a16:creationId xmlns:a16="http://schemas.microsoft.com/office/drawing/2014/main" id="{850CB321-1FEE-233C-8A24-3CF326BFCCF1}"/>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err="1">
                  <a:ln>
                    <a:noFill/>
                  </a:ln>
                  <a:effectLst/>
                  <a:uLnTx/>
                  <a:uFillTx/>
                  <a:latin typeface="Segoe Sans Text" pitchFamily="2" charset="0"/>
                  <a:cs typeface="Segoe Sans Text" pitchFamily="2" charset="0"/>
                </a:rPr>
                <a:t>Eventstream</a:t>
              </a:r>
              <a:endParaRPr kumimoji="0" lang="en-US" sz="1000" u="none" strike="noStrike" kern="0" cap="none" spc="0" normalizeH="0" baseline="0" noProof="0">
                <a:ln>
                  <a:noFill/>
                </a:ln>
                <a:effectLst/>
                <a:uLnTx/>
                <a:uFillTx/>
                <a:latin typeface="Segoe Sans Text" pitchFamily="2" charset="0"/>
                <a:cs typeface="Segoe Sans Text" pitchFamily="2" charset="0"/>
              </a:endParaRPr>
            </a:p>
          </p:txBody>
        </p:sp>
        <p:pic>
          <p:nvPicPr>
            <p:cNvPr id="23" name="Graphic 22">
              <a:extLst>
                <a:ext uri="{FF2B5EF4-FFF2-40B4-BE49-F238E27FC236}">
                  <a16:creationId xmlns:a16="http://schemas.microsoft.com/office/drawing/2014/main" id="{EB7676CC-7811-BF79-C7AE-5DB15B9ADD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5619" y="2734119"/>
              <a:ext cx="609600" cy="609600"/>
            </a:xfrm>
            <a:prstGeom prst="rect">
              <a:avLst/>
            </a:prstGeom>
          </p:spPr>
        </p:pic>
      </p:grpSp>
      <p:grpSp>
        <p:nvGrpSpPr>
          <p:cNvPr id="27" name="Group 26">
            <a:extLst>
              <a:ext uri="{FF2B5EF4-FFF2-40B4-BE49-F238E27FC236}">
                <a16:creationId xmlns:a16="http://schemas.microsoft.com/office/drawing/2014/main" id="{CCD7AF02-9A21-B21C-CF0E-35ECC2B31FA2}"/>
              </a:ext>
            </a:extLst>
          </p:cNvPr>
          <p:cNvGrpSpPr/>
          <p:nvPr/>
        </p:nvGrpSpPr>
        <p:grpSpPr>
          <a:xfrm>
            <a:off x="8107656" y="1499907"/>
            <a:ext cx="1361454" cy="850374"/>
            <a:chOff x="7846537" y="3906591"/>
            <a:chExt cx="1361454" cy="850374"/>
          </a:xfrm>
        </p:grpSpPr>
        <p:pic>
          <p:nvPicPr>
            <p:cNvPr id="28" name="Graphic 27">
              <a:extLst>
                <a:ext uri="{FF2B5EF4-FFF2-40B4-BE49-F238E27FC236}">
                  <a16:creationId xmlns:a16="http://schemas.microsoft.com/office/drawing/2014/main" id="{09A6E206-608D-A869-F4B7-28D3E6F382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2464" y="3906591"/>
              <a:ext cx="609600" cy="609600"/>
            </a:xfrm>
            <a:prstGeom prst="rect">
              <a:avLst/>
            </a:prstGeom>
          </p:spPr>
        </p:pic>
        <p:sp>
          <p:nvSpPr>
            <p:cNvPr id="29" name="TextBox 28">
              <a:extLst>
                <a:ext uri="{FF2B5EF4-FFF2-40B4-BE49-F238E27FC236}">
                  <a16:creationId xmlns:a16="http://schemas.microsoft.com/office/drawing/2014/main" id="{1F38E02D-A022-6B35-7262-9E1C0004D371}"/>
                </a:ext>
              </a:extLst>
            </p:cNvPr>
            <p:cNvSpPr txBox="1"/>
            <p:nvPr/>
          </p:nvSpPr>
          <p:spPr>
            <a:xfrm>
              <a:off x="7846537" y="460307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Real-Time Dashboard</a:t>
              </a:r>
            </a:p>
          </p:txBody>
        </p:sp>
      </p:grpSp>
      <p:cxnSp>
        <p:nvCxnSpPr>
          <p:cNvPr id="30" name="Connector: Elbow 53">
            <a:extLst>
              <a:ext uri="{FF2B5EF4-FFF2-40B4-BE49-F238E27FC236}">
                <a16:creationId xmlns:a16="http://schemas.microsoft.com/office/drawing/2014/main" id="{B4A9EBB3-847E-97CF-B42F-4A681DEE64DB}"/>
              </a:ext>
            </a:extLst>
          </p:cNvPr>
          <p:cNvCxnSpPr>
            <a:cxnSpLocks/>
            <a:stCxn id="52" idx="0"/>
          </p:cNvCxnSpPr>
          <p:nvPr/>
        </p:nvCxnSpPr>
        <p:spPr>
          <a:xfrm rot="5400000" flipH="1" flipV="1">
            <a:off x="6574517" y="900710"/>
            <a:ext cx="1005069" cy="2813064"/>
          </a:xfrm>
          <a:prstGeom prst="bentConnector2">
            <a:avLst/>
          </a:prstGeom>
          <a:noFill/>
          <a:ln w="6350" cap="flat" cmpd="sng" algn="ctr">
            <a:solidFill>
              <a:schemeClr val="tx1"/>
            </a:solidFill>
            <a:prstDash val="solid"/>
            <a:miter lim="800000"/>
            <a:tailEnd type="triangle"/>
          </a:ln>
          <a:effectLst/>
        </p:spPr>
      </p:cxnSp>
      <p:cxnSp>
        <p:nvCxnSpPr>
          <p:cNvPr id="31" name="Connector: Elbow 54">
            <a:extLst>
              <a:ext uri="{FF2B5EF4-FFF2-40B4-BE49-F238E27FC236}">
                <a16:creationId xmlns:a16="http://schemas.microsoft.com/office/drawing/2014/main" id="{C4ECD876-3C88-79D6-A1F6-F5A4AD6098D9}"/>
              </a:ext>
            </a:extLst>
          </p:cNvPr>
          <p:cNvCxnSpPr>
            <a:cxnSpLocks/>
            <a:stCxn id="52" idx="2"/>
          </p:cNvCxnSpPr>
          <p:nvPr/>
        </p:nvCxnSpPr>
        <p:spPr>
          <a:xfrm rot="16200000" flipH="1">
            <a:off x="5203942" y="4799470"/>
            <a:ext cx="1136858" cy="203704"/>
          </a:xfrm>
          <a:prstGeom prst="bentConnector2">
            <a:avLst/>
          </a:prstGeom>
          <a:noFill/>
          <a:ln w="6350" cap="flat" cmpd="sng" algn="ctr">
            <a:solidFill>
              <a:schemeClr val="tx1"/>
            </a:solidFill>
            <a:prstDash val="solid"/>
            <a:miter lim="800000"/>
            <a:tailEnd type="triangle"/>
          </a:ln>
          <a:effectLst/>
        </p:spPr>
      </p:cxnSp>
      <p:cxnSp>
        <p:nvCxnSpPr>
          <p:cNvPr id="32" name="Connector: Elbow 55">
            <a:extLst>
              <a:ext uri="{FF2B5EF4-FFF2-40B4-BE49-F238E27FC236}">
                <a16:creationId xmlns:a16="http://schemas.microsoft.com/office/drawing/2014/main" id="{A52CFEA0-9DCD-63B6-BE5E-907C30EFB370}"/>
              </a:ext>
            </a:extLst>
          </p:cNvPr>
          <p:cNvCxnSpPr>
            <a:cxnSpLocks/>
          </p:cNvCxnSpPr>
          <p:nvPr/>
        </p:nvCxnSpPr>
        <p:spPr>
          <a:xfrm>
            <a:off x="6483823" y="5469751"/>
            <a:ext cx="926199" cy="1166"/>
          </a:xfrm>
          <a:prstGeom prst="straightConnector1">
            <a:avLst/>
          </a:prstGeom>
          <a:noFill/>
          <a:ln w="6350" cap="flat" cmpd="sng" algn="ctr">
            <a:solidFill>
              <a:schemeClr val="tx1"/>
            </a:solidFill>
            <a:prstDash val="solid"/>
            <a:miter lim="800000"/>
            <a:tailEnd type="triangle"/>
          </a:ln>
          <a:effectLst/>
        </p:spPr>
      </p:cxnSp>
      <p:cxnSp>
        <p:nvCxnSpPr>
          <p:cNvPr id="33" name="Connector: Elbow 56">
            <a:extLst>
              <a:ext uri="{FF2B5EF4-FFF2-40B4-BE49-F238E27FC236}">
                <a16:creationId xmlns:a16="http://schemas.microsoft.com/office/drawing/2014/main" id="{3E21CED9-F528-851B-7D69-73CD13DB3685}"/>
              </a:ext>
            </a:extLst>
          </p:cNvPr>
          <p:cNvCxnSpPr>
            <a:cxnSpLocks/>
            <a:stCxn id="41" idx="3"/>
            <a:endCxn id="43" idx="1"/>
          </p:cNvCxnSpPr>
          <p:nvPr/>
        </p:nvCxnSpPr>
        <p:spPr>
          <a:xfrm>
            <a:off x="7904014" y="5456683"/>
            <a:ext cx="790258" cy="5195"/>
          </a:xfrm>
          <a:prstGeom prst="straightConnector1">
            <a:avLst/>
          </a:prstGeom>
          <a:noFill/>
          <a:ln w="6350" cap="flat" cmpd="sng" algn="ctr">
            <a:solidFill>
              <a:schemeClr val="tx1"/>
            </a:solidFill>
            <a:prstDash val="solid"/>
            <a:miter lim="800000"/>
            <a:tailEnd type="triangle"/>
          </a:ln>
          <a:effectLst/>
        </p:spPr>
      </p:cxnSp>
      <p:cxnSp>
        <p:nvCxnSpPr>
          <p:cNvPr id="34" name="Connector: Elbow 62">
            <a:extLst>
              <a:ext uri="{FF2B5EF4-FFF2-40B4-BE49-F238E27FC236}">
                <a16:creationId xmlns:a16="http://schemas.microsoft.com/office/drawing/2014/main" id="{B181F73E-03F7-136F-D7DC-8E17A4879575}"/>
              </a:ext>
            </a:extLst>
          </p:cNvPr>
          <p:cNvCxnSpPr>
            <a:cxnSpLocks/>
          </p:cNvCxnSpPr>
          <p:nvPr/>
        </p:nvCxnSpPr>
        <p:spPr>
          <a:xfrm flipV="1">
            <a:off x="1954548" y="3572473"/>
            <a:ext cx="887638" cy="1127"/>
          </a:xfrm>
          <a:prstGeom prst="straightConnector1">
            <a:avLst/>
          </a:prstGeom>
          <a:noFill/>
          <a:ln w="6350" cap="flat" cmpd="sng" algn="ctr">
            <a:solidFill>
              <a:schemeClr val="tx1"/>
            </a:solidFill>
            <a:prstDash val="solid"/>
            <a:miter lim="800000"/>
            <a:tailEnd type="triangle"/>
          </a:ln>
          <a:effectLst/>
        </p:spPr>
      </p:cxnSp>
      <p:grpSp>
        <p:nvGrpSpPr>
          <p:cNvPr id="36" name="Group 35">
            <a:extLst>
              <a:ext uri="{FF2B5EF4-FFF2-40B4-BE49-F238E27FC236}">
                <a16:creationId xmlns:a16="http://schemas.microsoft.com/office/drawing/2014/main" id="{E26EAFF3-5DCB-1AC4-1745-7EBADEFD7F80}"/>
              </a:ext>
            </a:extLst>
          </p:cNvPr>
          <p:cNvGrpSpPr/>
          <p:nvPr/>
        </p:nvGrpSpPr>
        <p:grpSpPr>
          <a:xfrm>
            <a:off x="3326969" y="1509562"/>
            <a:ext cx="1361454" cy="720613"/>
            <a:chOff x="5028081" y="1564255"/>
            <a:chExt cx="1361454" cy="720613"/>
          </a:xfrm>
        </p:grpSpPr>
        <p:sp>
          <p:nvSpPr>
            <p:cNvPr id="37" name="TextBox 36">
              <a:extLst>
                <a:ext uri="{FF2B5EF4-FFF2-40B4-BE49-F238E27FC236}">
                  <a16:creationId xmlns:a16="http://schemas.microsoft.com/office/drawing/2014/main" id="{A7A20A3A-69A7-2A9D-2B97-F4587A2CE5F3}"/>
                </a:ext>
              </a:extLst>
            </p:cNvPr>
            <p:cNvSpPr txBox="1"/>
            <p:nvPr/>
          </p:nvSpPr>
          <p:spPr>
            <a:xfrm>
              <a:off x="5028081" y="213098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Activator</a:t>
              </a:r>
            </a:p>
          </p:txBody>
        </p:sp>
        <p:pic>
          <p:nvPicPr>
            <p:cNvPr id="38" name="Picture 37">
              <a:extLst>
                <a:ext uri="{FF2B5EF4-FFF2-40B4-BE49-F238E27FC236}">
                  <a16:creationId xmlns:a16="http://schemas.microsoft.com/office/drawing/2014/main" id="{7774F7CA-D692-4A1A-BF34-50AE4AC29F0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7077" y="1564255"/>
              <a:ext cx="583463" cy="583463"/>
            </a:xfrm>
            <a:prstGeom prst="rect">
              <a:avLst/>
            </a:prstGeom>
          </p:spPr>
        </p:pic>
      </p:grpSp>
      <p:grpSp>
        <p:nvGrpSpPr>
          <p:cNvPr id="39" name="Group 38">
            <a:extLst>
              <a:ext uri="{FF2B5EF4-FFF2-40B4-BE49-F238E27FC236}">
                <a16:creationId xmlns:a16="http://schemas.microsoft.com/office/drawing/2014/main" id="{D4351CA7-E31C-9DD6-2DEE-E38F9203151B}"/>
              </a:ext>
            </a:extLst>
          </p:cNvPr>
          <p:cNvGrpSpPr/>
          <p:nvPr/>
        </p:nvGrpSpPr>
        <p:grpSpPr>
          <a:xfrm>
            <a:off x="6931555" y="5164951"/>
            <a:ext cx="1361454" cy="726731"/>
            <a:chOff x="8202888" y="5146775"/>
            <a:chExt cx="1361454" cy="726731"/>
          </a:xfrm>
        </p:grpSpPr>
        <p:sp>
          <p:nvSpPr>
            <p:cNvPr id="40" name="TextBox 39">
              <a:extLst>
                <a:ext uri="{FF2B5EF4-FFF2-40B4-BE49-F238E27FC236}">
                  <a16:creationId xmlns:a16="http://schemas.microsoft.com/office/drawing/2014/main" id="{BF1EEB0F-6434-DDD8-BC79-AF44A4E4DF00}"/>
                </a:ext>
              </a:extLst>
            </p:cNvPr>
            <p:cNvSpPr txBox="1"/>
            <p:nvPr/>
          </p:nvSpPr>
          <p:spPr>
            <a:xfrm>
              <a:off x="8202888" y="5719618"/>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Activator</a:t>
              </a:r>
            </a:p>
          </p:txBody>
        </p:sp>
        <p:pic>
          <p:nvPicPr>
            <p:cNvPr id="41" name="Picture 40">
              <a:extLst>
                <a:ext uri="{FF2B5EF4-FFF2-40B4-BE49-F238E27FC236}">
                  <a16:creationId xmlns:a16="http://schemas.microsoft.com/office/drawing/2014/main" id="{E82AEDAA-26A8-0A6C-D240-3DF147DE6BD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91884" y="5146775"/>
              <a:ext cx="583463" cy="583463"/>
            </a:xfrm>
            <a:prstGeom prst="rect">
              <a:avLst/>
            </a:prstGeom>
          </p:spPr>
        </p:pic>
      </p:grpSp>
      <p:grpSp>
        <p:nvGrpSpPr>
          <p:cNvPr id="42" name="Group 41">
            <a:extLst>
              <a:ext uri="{FF2B5EF4-FFF2-40B4-BE49-F238E27FC236}">
                <a16:creationId xmlns:a16="http://schemas.microsoft.com/office/drawing/2014/main" id="{FFDEFF69-3540-664F-C761-759C6FD363C8}"/>
              </a:ext>
            </a:extLst>
          </p:cNvPr>
          <p:cNvGrpSpPr/>
          <p:nvPr/>
        </p:nvGrpSpPr>
        <p:grpSpPr>
          <a:xfrm>
            <a:off x="8289164" y="5229051"/>
            <a:ext cx="1361454" cy="637222"/>
            <a:chOff x="7846537" y="1631212"/>
            <a:chExt cx="1361454" cy="637222"/>
          </a:xfrm>
        </p:grpSpPr>
        <p:pic>
          <p:nvPicPr>
            <p:cNvPr id="43" name="Picture 4" descr="Setup a Microsoft Teams Meeting with External Users">
              <a:extLst>
                <a:ext uri="{FF2B5EF4-FFF2-40B4-BE49-F238E27FC236}">
                  <a16:creationId xmlns:a16="http://schemas.microsoft.com/office/drawing/2014/main" id="{A56E16AD-4AF2-06CE-0197-CCFAF69CE16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1645"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0804577C-E161-028A-28C2-707E64298F61}"/>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Teams</a:t>
              </a:r>
            </a:p>
          </p:txBody>
        </p:sp>
      </p:grpSp>
      <p:grpSp>
        <p:nvGrpSpPr>
          <p:cNvPr id="45" name="Group 44">
            <a:extLst>
              <a:ext uri="{FF2B5EF4-FFF2-40B4-BE49-F238E27FC236}">
                <a16:creationId xmlns:a16="http://schemas.microsoft.com/office/drawing/2014/main" id="{0789F22D-1DBB-D05B-3824-F30E859D4810}"/>
              </a:ext>
            </a:extLst>
          </p:cNvPr>
          <p:cNvGrpSpPr/>
          <p:nvPr/>
        </p:nvGrpSpPr>
        <p:grpSpPr>
          <a:xfrm>
            <a:off x="782875" y="2612152"/>
            <a:ext cx="1171673" cy="1922896"/>
            <a:chOff x="1001759" y="4055567"/>
            <a:chExt cx="1171673" cy="1922896"/>
          </a:xfrm>
        </p:grpSpPr>
        <p:sp>
          <p:nvSpPr>
            <p:cNvPr id="47" name="Rounded Rectangle 34">
              <a:extLst>
                <a:ext uri="{FF2B5EF4-FFF2-40B4-BE49-F238E27FC236}">
                  <a16:creationId xmlns:a16="http://schemas.microsoft.com/office/drawing/2014/main" id="{DD5BB985-FCD4-0D71-C7F2-DD3237903078}"/>
                </a:ext>
                <a:ext uri="{C183D7F6-B498-43B3-948B-1728B52AA6E4}">
                  <adec:decorative xmlns:adec="http://schemas.microsoft.com/office/drawing/2017/decorative" val="1"/>
                </a:ext>
              </a:extLst>
            </p:cNvPr>
            <p:cNvSpPr/>
            <p:nvPr/>
          </p:nvSpPr>
          <p:spPr bwMode="auto">
            <a:xfrm>
              <a:off x="1001759" y="4055567"/>
              <a:ext cx="1171673" cy="1922896"/>
            </a:xfrm>
            <a:prstGeom prst="roundRect">
              <a:avLst>
                <a:gd name="adj" fmla="val 9111"/>
              </a:avLst>
            </a:prstGeom>
            <a:solidFill>
              <a:schemeClr val="bg1"/>
            </a:solidFill>
            <a:ln w="12700"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pic>
          <p:nvPicPr>
            <p:cNvPr id="46" name="Graphic 45" descr="Database with solid fill">
              <a:extLst>
                <a:ext uri="{FF2B5EF4-FFF2-40B4-BE49-F238E27FC236}">
                  <a16:creationId xmlns:a16="http://schemas.microsoft.com/office/drawing/2014/main" id="{F3C02F38-7130-0EA9-64FD-726B23ACB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5822" y="4417094"/>
              <a:ext cx="663546" cy="663546"/>
            </a:xfrm>
            <a:prstGeom prst="rect">
              <a:avLst/>
            </a:prstGeom>
          </p:spPr>
        </p:pic>
        <p:sp>
          <p:nvSpPr>
            <p:cNvPr id="48" name="TextBox 47">
              <a:extLst>
                <a:ext uri="{FF2B5EF4-FFF2-40B4-BE49-F238E27FC236}">
                  <a16:creationId xmlns:a16="http://schemas.microsoft.com/office/drawing/2014/main" id="{ECF8ADB1-5683-967C-0C22-09914AA4EEEC}"/>
                </a:ext>
              </a:extLst>
            </p:cNvPr>
            <p:cNvSpPr txBox="1"/>
            <p:nvPr/>
          </p:nvSpPr>
          <p:spPr>
            <a:xfrm>
              <a:off x="1001759" y="4134686"/>
              <a:ext cx="11716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latin typeface="Segoe Sans Text" pitchFamily="2" charset="0"/>
                  <a:cs typeface="Segoe Sans Text" pitchFamily="2" charset="0"/>
                </a:rPr>
                <a:t>Producer</a:t>
              </a:r>
            </a:p>
          </p:txBody>
        </p:sp>
        <p:pic>
          <p:nvPicPr>
            <p:cNvPr id="49" name="Graphic 48">
              <a:extLst>
                <a:ext uri="{FF2B5EF4-FFF2-40B4-BE49-F238E27FC236}">
                  <a16:creationId xmlns:a16="http://schemas.microsoft.com/office/drawing/2014/main" id="{1603CC85-0630-8607-5275-F5843FBD5B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8168" y="5242014"/>
              <a:ext cx="638855" cy="628727"/>
            </a:xfrm>
            <a:prstGeom prst="rect">
              <a:avLst/>
            </a:prstGeom>
          </p:spPr>
        </p:pic>
      </p:grpSp>
      <p:grpSp>
        <p:nvGrpSpPr>
          <p:cNvPr id="50" name="Group 49">
            <a:extLst>
              <a:ext uri="{FF2B5EF4-FFF2-40B4-BE49-F238E27FC236}">
                <a16:creationId xmlns:a16="http://schemas.microsoft.com/office/drawing/2014/main" id="{84D8E1FB-8FB6-8795-1BD1-9F0384E09692}"/>
              </a:ext>
            </a:extLst>
          </p:cNvPr>
          <p:cNvGrpSpPr/>
          <p:nvPr/>
        </p:nvGrpSpPr>
        <p:grpSpPr>
          <a:xfrm>
            <a:off x="4554110" y="2809776"/>
            <a:ext cx="2232817" cy="1523117"/>
            <a:chOff x="4817672" y="2581416"/>
            <a:chExt cx="2232817" cy="1523117"/>
          </a:xfrm>
        </p:grpSpPr>
        <p:sp>
          <p:nvSpPr>
            <p:cNvPr id="52" name="Rounded Rectangle 25">
              <a:extLst>
                <a:ext uri="{FF2B5EF4-FFF2-40B4-BE49-F238E27FC236}">
                  <a16:creationId xmlns:a16="http://schemas.microsoft.com/office/drawing/2014/main" id="{A1D13414-F008-7DB7-7FDF-B21B0BE5DC9D}"/>
                </a:ext>
                <a:ext uri="{C183D7F6-B498-43B3-948B-1728B52AA6E4}">
                  <adec:decorative xmlns:adec="http://schemas.microsoft.com/office/drawing/2017/decorative" val="1"/>
                </a:ext>
              </a:extLst>
            </p:cNvPr>
            <p:cNvSpPr/>
            <p:nvPr/>
          </p:nvSpPr>
          <p:spPr bwMode="auto">
            <a:xfrm>
              <a:off x="4817672" y="2581416"/>
              <a:ext cx="2232817" cy="1523117"/>
            </a:xfrm>
            <a:prstGeom prst="roundRect">
              <a:avLst>
                <a:gd name="adj" fmla="val 7583"/>
              </a:avLst>
            </a:prstGeom>
            <a:solidFill>
              <a:schemeClr val="bg1"/>
            </a:solidFill>
            <a:ln w="1270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rgbClr val="FFFFFF"/>
                  </a:solidFill>
                  <a:latin typeface="Segoe Sans Text" pitchFamily="2" charset="0"/>
                  <a:cs typeface="Segoe Sans Text" pitchFamily="2" charset="0"/>
                </a:rPr>
                <a:t>z</a:t>
              </a:r>
            </a:p>
          </p:txBody>
        </p:sp>
        <p:grpSp>
          <p:nvGrpSpPr>
            <p:cNvPr id="51" name="Group 50">
              <a:extLst>
                <a:ext uri="{FF2B5EF4-FFF2-40B4-BE49-F238E27FC236}">
                  <a16:creationId xmlns:a16="http://schemas.microsoft.com/office/drawing/2014/main" id="{4F13179A-5F38-681A-4BFF-7270EB8028CD}"/>
                </a:ext>
              </a:extLst>
            </p:cNvPr>
            <p:cNvGrpSpPr/>
            <p:nvPr/>
          </p:nvGrpSpPr>
          <p:grpSpPr>
            <a:xfrm>
              <a:off x="5253353" y="2656500"/>
              <a:ext cx="1361454" cy="731102"/>
              <a:chOff x="5099056" y="2786286"/>
              <a:chExt cx="1361454" cy="731102"/>
            </a:xfrm>
          </p:grpSpPr>
          <p:sp>
            <p:nvSpPr>
              <p:cNvPr id="56" name="TextBox 55">
                <a:extLst>
                  <a:ext uri="{FF2B5EF4-FFF2-40B4-BE49-F238E27FC236}">
                    <a16:creationId xmlns:a16="http://schemas.microsoft.com/office/drawing/2014/main" id="{349E78B3-8C99-54D6-EC3C-BB6D2BB3F25C}"/>
                  </a:ext>
                </a:extLst>
              </p:cNvPr>
              <p:cNvSpPr txBox="1"/>
              <p:nvPr/>
            </p:nvSpPr>
            <p:spPr>
              <a:xfrm>
                <a:off x="5099056" y="336350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err="1">
                    <a:ln>
                      <a:noFill/>
                    </a:ln>
                    <a:effectLst/>
                    <a:uLnTx/>
                    <a:uFillTx/>
                    <a:latin typeface="Segoe Sans Text" pitchFamily="2" charset="0"/>
                    <a:cs typeface="Segoe Sans Text" pitchFamily="2" charset="0"/>
                  </a:rPr>
                  <a:t>Eventhouse</a:t>
                </a:r>
                <a:endParaRPr kumimoji="0" lang="en-US" sz="1000" u="none" strike="noStrike" kern="0" cap="none" spc="0" normalizeH="0" baseline="0" noProof="0">
                  <a:ln>
                    <a:noFill/>
                  </a:ln>
                  <a:effectLst/>
                  <a:uLnTx/>
                  <a:uFillTx/>
                  <a:latin typeface="Segoe Sans Text" pitchFamily="2" charset="0"/>
                  <a:cs typeface="Segoe Sans Text" pitchFamily="2" charset="0"/>
                </a:endParaRPr>
              </a:p>
            </p:txBody>
          </p:sp>
          <p:grpSp>
            <p:nvGrpSpPr>
              <p:cNvPr id="57" name="Graphic 51">
                <a:extLst>
                  <a:ext uri="{FF2B5EF4-FFF2-40B4-BE49-F238E27FC236}">
                    <a16:creationId xmlns:a16="http://schemas.microsoft.com/office/drawing/2014/main" id="{EFEB56EA-5134-3D64-1D7D-48C85FEAA66B}"/>
                  </a:ext>
                </a:extLst>
              </p:cNvPr>
              <p:cNvGrpSpPr/>
              <p:nvPr/>
            </p:nvGrpSpPr>
            <p:grpSpPr>
              <a:xfrm>
                <a:off x="5532126" y="2786286"/>
                <a:ext cx="523800" cy="532596"/>
                <a:chOff x="1605952" y="3456789"/>
                <a:chExt cx="523800" cy="532596"/>
              </a:xfrm>
            </p:grpSpPr>
            <p:sp>
              <p:nvSpPr>
                <p:cNvPr id="58" name="Freeform: Shape 35">
                  <a:extLst>
                    <a:ext uri="{FF2B5EF4-FFF2-40B4-BE49-F238E27FC236}">
                      <a16:creationId xmlns:a16="http://schemas.microsoft.com/office/drawing/2014/main" id="{CF8CC646-C9A6-3F28-0B29-731668DBE863}"/>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gradFill>
                  <a:gsLst>
                    <a:gs pos="0">
                      <a:srgbClr val="FFFFFF"/>
                    </a:gs>
                    <a:gs pos="50000">
                      <a:srgbClr val="F5F5F5"/>
                    </a:gs>
                    <a:gs pos="100000">
                      <a:srgbClr val="EBEBEB"/>
                    </a:gs>
                  </a:gsLst>
                  <a:lin ang="4972497"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59" name="Freeform: Shape 36">
                  <a:extLst>
                    <a:ext uri="{FF2B5EF4-FFF2-40B4-BE49-F238E27FC236}">
                      <a16:creationId xmlns:a16="http://schemas.microsoft.com/office/drawing/2014/main" id="{03B84ADE-D522-641C-BB5D-7C63553A83C5}"/>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solidFill>
                  <a:srgbClr val="FFFFFF">
                    <a:alpha val="20000"/>
                  </a:srgbClr>
                </a:soli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0" name="Freeform: Shape 37">
                  <a:extLst>
                    <a:ext uri="{FF2B5EF4-FFF2-40B4-BE49-F238E27FC236}">
                      <a16:creationId xmlns:a16="http://schemas.microsoft.com/office/drawing/2014/main" id="{5C00845A-D435-B80E-F0E4-34F51ADCFFD3}"/>
                    </a:ext>
                  </a:extLst>
                </p:cNvPr>
                <p:cNvSpPr/>
                <p:nvPr/>
              </p:nvSpPr>
              <p:spPr>
                <a:xfrm>
                  <a:off x="1605952" y="3456789"/>
                  <a:ext cx="495314" cy="495261"/>
                </a:xfrm>
                <a:custGeom>
                  <a:avLst/>
                  <a:gdLst>
                    <a:gd name="connsiteX0" fmla="*/ 428638 w 495314"/>
                    <a:gd name="connsiteY0" fmla="*/ 9716 h 495261"/>
                    <a:gd name="connsiteX1" fmla="*/ 66677 w 495314"/>
                    <a:gd name="connsiteY1" fmla="*/ 9716 h 495261"/>
                    <a:gd name="connsiteX2" fmla="*/ 9525 w 495314"/>
                    <a:gd name="connsiteY2" fmla="*/ 66862 h 495261"/>
                    <a:gd name="connsiteX3" fmla="*/ 9525 w 495314"/>
                    <a:gd name="connsiteY3" fmla="*/ 428784 h 495261"/>
                    <a:gd name="connsiteX4" fmla="*/ 66677 w 495314"/>
                    <a:gd name="connsiteY4" fmla="*/ 485929 h 495261"/>
                    <a:gd name="connsiteX5" fmla="*/ 428638 w 495314"/>
                    <a:gd name="connsiteY5" fmla="*/ 485929 h 495261"/>
                    <a:gd name="connsiteX6" fmla="*/ 485790 w 495314"/>
                    <a:gd name="connsiteY6" fmla="*/ 428784 h 495261"/>
                    <a:gd name="connsiteX7" fmla="*/ 485790 w 495314"/>
                    <a:gd name="connsiteY7" fmla="*/ 66862 h 495261"/>
                    <a:gd name="connsiteX8" fmla="*/ 428638 w 495314"/>
                    <a:gd name="connsiteY8" fmla="*/ 9716 h 495261"/>
                    <a:gd name="connsiteX9" fmla="*/ 66677 w 495314"/>
                    <a:gd name="connsiteY9" fmla="*/ 192 h 495261"/>
                    <a:gd name="connsiteX10" fmla="*/ 0 w 495314"/>
                    <a:gd name="connsiteY10" fmla="*/ 66862 h 495261"/>
                    <a:gd name="connsiteX11" fmla="*/ 0 w 495314"/>
                    <a:gd name="connsiteY11" fmla="*/ 428784 h 495261"/>
                    <a:gd name="connsiteX12" fmla="*/ 66677 w 495314"/>
                    <a:gd name="connsiteY12" fmla="*/ 495454 h 495261"/>
                    <a:gd name="connsiteX13" fmla="*/ 428638 w 495314"/>
                    <a:gd name="connsiteY13" fmla="*/ 495454 h 495261"/>
                    <a:gd name="connsiteX14" fmla="*/ 495315 w 495314"/>
                    <a:gd name="connsiteY14" fmla="*/ 428784 h 495261"/>
                    <a:gd name="connsiteX15" fmla="*/ 495315 w 495314"/>
                    <a:gd name="connsiteY15" fmla="*/ 66862 h 495261"/>
                    <a:gd name="connsiteX16" fmla="*/ 428638 w 495314"/>
                    <a:gd name="connsiteY16" fmla="*/ 192 h 495261"/>
                    <a:gd name="connsiteX17" fmla="*/ 66677 w 495314"/>
                    <a:gd name="connsiteY17" fmla="*/ 19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314" h="495261">
                      <a:moveTo>
                        <a:pt x="428638" y="9716"/>
                      </a:moveTo>
                      <a:lnTo>
                        <a:pt x="66677" y="9716"/>
                      </a:lnTo>
                      <a:cubicBezTo>
                        <a:pt x="35113" y="9716"/>
                        <a:pt x="9525" y="35301"/>
                        <a:pt x="9525" y="66862"/>
                      </a:cubicBezTo>
                      <a:lnTo>
                        <a:pt x="9525" y="428784"/>
                      </a:lnTo>
                      <a:cubicBezTo>
                        <a:pt x="9525" y="460344"/>
                        <a:pt x="35113" y="485929"/>
                        <a:pt x="66677" y="485929"/>
                      </a:cubicBezTo>
                      <a:lnTo>
                        <a:pt x="428638" y="485929"/>
                      </a:lnTo>
                      <a:cubicBezTo>
                        <a:pt x="460202" y="485929"/>
                        <a:pt x="485790" y="460344"/>
                        <a:pt x="485790" y="428784"/>
                      </a:cubicBezTo>
                      <a:lnTo>
                        <a:pt x="485790" y="66862"/>
                      </a:lnTo>
                      <a:cubicBezTo>
                        <a:pt x="485790" y="35301"/>
                        <a:pt x="460202" y="9716"/>
                        <a:pt x="428638" y="9716"/>
                      </a:cubicBezTo>
                      <a:close/>
                      <a:moveTo>
                        <a:pt x="66677" y="192"/>
                      </a:moveTo>
                      <a:cubicBezTo>
                        <a:pt x="29852" y="192"/>
                        <a:pt x="0" y="30041"/>
                        <a:pt x="0" y="66862"/>
                      </a:cubicBezTo>
                      <a:lnTo>
                        <a:pt x="0" y="428784"/>
                      </a:lnTo>
                      <a:cubicBezTo>
                        <a:pt x="0" y="465605"/>
                        <a:pt x="29852" y="495454"/>
                        <a:pt x="66677" y="495454"/>
                      </a:cubicBezTo>
                      <a:lnTo>
                        <a:pt x="428638" y="495454"/>
                      </a:lnTo>
                      <a:cubicBezTo>
                        <a:pt x="465463" y="495454"/>
                        <a:pt x="495315" y="465605"/>
                        <a:pt x="495315" y="428784"/>
                      </a:cubicBezTo>
                      <a:lnTo>
                        <a:pt x="495315" y="66862"/>
                      </a:lnTo>
                      <a:cubicBezTo>
                        <a:pt x="495315" y="30041"/>
                        <a:pt x="465463" y="192"/>
                        <a:pt x="428638" y="192"/>
                      </a:cubicBezTo>
                      <a:lnTo>
                        <a:pt x="66677" y="192"/>
                      </a:lnTo>
                      <a:close/>
                    </a:path>
                  </a:pathLst>
                </a:custGeom>
                <a:gradFill>
                  <a:gsLst>
                    <a:gs pos="0">
                      <a:srgbClr val="BBBBBB"/>
                    </a:gs>
                    <a:gs pos="50000">
                      <a:srgbClr val="A1A1A1"/>
                    </a:gs>
                    <a:gs pos="100000">
                      <a:srgbClr val="888888"/>
                    </a:gs>
                  </a:gsLst>
                  <a:lin ang="4944325"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1" name="Freeform: Shape 38">
                  <a:extLst>
                    <a:ext uri="{FF2B5EF4-FFF2-40B4-BE49-F238E27FC236}">
                      <a16:creationId xmlns:a16="http://schemas.microsoft.com/office/drawing/2014/main" id="{10C1CC4E-8436-5293-C675-68CC35AFEBEB}"/>
                    </a:ext>
                  </a:extLst>
                </p:cNvPr>
                <p:cNvSpPr/>
                <p:nvPr/>
              </p:nvSpPr>
              <p:spPr>
                <a:xfrm>
                  <a:off x="1989159" y="3847284"/>
                  <a:ext cx="140593" cy="142101"/>
                </a:xfrm>
                <a:custGeom>
                  <a:avLst/>
                  <a:gdLst>
                    <a:gd name="connsiteX0" fmla="*/ 24385 w 140593"/>
                    <a:gd name="connsiteY0" fmla="*/ 97720 h 142101"/>
                    <a:gd name="connsiteX1" fmla="*/ 14288 w 140593"/>
                    <a:gd name="connsiteY1" fmla="*/ 101911 h 142101"/>
                    <a:gd name="connsiteX2" fmla="*/ 4191 w 140593"/>
                    <a:gd name="connsiteY2" fmla="*/ 97720 h 142101"/>
                    <a:gd name="connsiteX3" fmla="*/ 0 w 140593"/>
                    <a:gd name="connsiteY3" fmla="*/ 87625 h 142101"/>
                    <a:gd name="connsiteX4" fmla="*/ 4191 w 140593"/>
                    <a:gd name="connsiteY4" fmla="*/ 77529 h 142101"/>
                    <a:gd name="connsiteX5" fmla="*/ 31148 w 140593"/>
                    <a:gd name="connsiteY5" fmla="*/ 50575 h 142101"/>
                    <a:gd name="connsiteX6" fmla="*/ 36196 w 140593"/>
                    <a:gd name="connsiteY6" fmla="*/ 47337 h 142101"/>
                    <a:gd name="connsiteX7" fmla="*/ 13431 w 140593"/>
                    <a:gd name="connsiteY7" fmla="*/ 24574 h 142101"/>
                    <a:gd name="connsiteX8" fmla="*/ 10383 w 140593"/>
                    <a:gd name="connsiteY8" fmla="*/ 8954 h 142101"/>
                    <a:gd name="connsiteX9" fmla="*/ 23527 w 140593"/>
                    <a:gd name="connsiteY9" fmla="*/ 192 h 142101"/>
                    <a:gd name="connsiteX10" fmla="*/ 126305 w 140593"/>
                    <a:gd name="connsiteY10" fmla="*/ 192 h 142101"/>
                    <a:gd name="connsiteX11" fmla="*/ 140593 w 140593"/>
                    <a:gd name="connsiteY11" fmla="*/ 14478 h 142101"/>
                    <a:gd name="connsiteX12" fmla="*/ 140593 w 140593"/>
                    <a:gd name="connsiteY12" fmla="*/ 117245 h 142101"/>
                    <a:gd name="connsiteX13" fmla="*/ 136116 w 140593"/>
                    <a:gd name="connsiteY13" fmla="*/ 127627 h 142101"/>
                    <a:gd name="connsiteX14" fmla="*/ 126305 w 140593"/>
                    <a:gd name="connsiteY14" fmla="*/ 131532 h 142101"/>
                    <a:gd name="connsiteX15" fmla="*/ 116209 w 140593"/>
                    <a:gd name="connsiteY15" fmla="*/ 127341 h 142101"/>
                    <a:gd name="connsiteX16" fmla="*/ 94967 w 140593"/>
                    <a:gd name="connsiteY16" fmla="*/ 106102 h 142101"/>
                    <a:gd name="connsiteX17" fmla="*/ 91729 w 140593"/>
                    <a:gd name="connsiteY17" fmla="*/ 111150 h 142101"/>
                    <a:gd name="connsiteX18" fmla="*/ 64772 w 140593"/>
                    <a:gd name="connsiteY18" fmla="*/ 138103 h 142101"/>
                    <a:gd name="connsiteX19" fmla="*/ 54675 w 140593"/>
                    <a:gd name="connsiteY19" fmla="*/ 142294 h 142101"/>
                    <a:gd name="connsiteX20" fmla="*/ 44578 w 140593"/>
                    <a:gd name="connsiteY20" fmla="*/ 138103 h 142101"/>
                    <a:gd name="connsiteX21" fmla="*/ 44293 w 140593"/>
                    <a:gd name="connsiteY21" fmla="*/ 118198 h 142101"/>
                    <a:gd name="connsiteX22" fmla="*/ 24385 w 140593"/>
                    <a:gd name="connsiteY22" fmla="*/ 138103 h 142101"/>
                    <a:gd name="connsiteX23" fmla="*/ 14288 w 140593"/>
                    <a:gd name="connsiteY23" fmla="*/ 142294 h 142101"/>
                    <a:gd name="connsiteX24" fmla="*/ 4191 w 140593"/>
                    <a:gd name="connsiteY24" fmla="*/ 138103 h 142101"/>
                    <a:gd name="connsiteX25" fmla="*/ 4191 w 140593"/>
                    <a:gd name="connsiteY25" fmla="*/ 117912 h 14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593" h="142101">
                      <a:moveTo>
                        <a:pt x="24385" y="97720"/>
                      </a:moveTo>
                      <a:cubicBezTo>
                        <a:pt x="21718" y="100387"/>
                        <a:pt x="18098" y="101911"/>
                        <a:pt x="14288" y="101911"/>
                      </a:cubicBezTo>
                      <a:cubicBezTo>
                        <a:pt x="10478" y="101911"/>
                        <a:pt x="6858" y="100387"/>
                        <a:pt x="4191" y="97720"/>
                      </a:cubicBezTo>
                      <a:cubicBezTo>
                        <a:pt x="1524" y="95054"/>
                        <a:pt x="0" y="91434"/>
                        <a:pt x="0" y="87625"/>
                      </a:cubicBezTo>
                      <a:cubicBezTo>
                        <a:pt x="0" y="83815"/>
                        <a:pt x="1524" y="80196"/>
                        <a:pt x="4191" y="77529"/>
                      </a:cubicBezTo>
                      <a:lnTo>
                        <a:pt x="31148" y="50575"/>
                      </a:lnTo>
                      <a:cubicBezTo>
                        <a:pt x="32577" y="49147"/>
                        <a:pt x="34291" y="48004"/>
                        <a:pt x="36196" y="47337"/>
                      </a:cubicBezTo>
                      <a:lnTo>
                        <a:pt x="13431" y="24574"/>
                      </a:lnTo>
                      <a:cubicBezTo>
                        <a:pt x="9335" y="20479"/>
                        <a:pt x="8097" y="14383"/>
                        <a:pt x="10383" y="8954"/>
                      </a:cubicBezTo>
                      <a:cubicBezTo>
                        <a:pt x="12573" y="3621"/>
                        <a:pt x="17812" y="192"/>
                        <a:pt x="23527" y="192"/>
                      </a:cubicBezTo>
                      <a:lnTo>
                        <a:pt x="126305" y="192"/>
                      </a:lnTo>
                      <a:cubicBezTo>
                        <a:pt x="134211" y="192"/>
                        <a:pt x="140593" y="6573"/>
                        <a:pt x="140593" y="14478"/>
                      </a:cubicBezTo>
                      <a:lnTo>
                        <a:pt x="140593" y="117245"/>
                      </a:lnTo>
                      <a:cubicBezTo>
                        <a:pt x="140593" y="121245"/>
                        <a:pt x="138974" y="124960"/>
                        <a:pt x="136116" y="127627"/>
                      </a:cubicBezTo>
                      <a:cubicBezTo>
                        <a:pt x="133449" y="130103"/>
                        <a:pt x="129925" y="131532"/>
                        <a:pt x="126305" y="131532"/>
                      </a:cubicBezTo>
                      <a:cubicBezTo>
                        <a:pt x="122495" y="131532"/>
                        <a:pt x="118971" y="130008"/>
                        <a:pt x="116209" y="127341"/>
                      </a:cubicBezTo>
                      <a:lnTo>
                        <a:pt x="94967" y="106102"/>
                      </a:lnTo>
                      <a:cubicBezTo>
                        <a:pt x="94300" y="107911"/>
                        <a:pt x="93157" y="109721"/>
                        <a:pt x="91729" y="111150"/>
                      </a:cubicBezTo>
                      <a:lnTo>
                        <a:pt x="64772" y="138103"/>
                      </a:lnTo>
                      <a:cubicBezTo>
                        <a:pt x="62105" y="140770"/>
                        <a:pt x="58485" y="142294"/>
                        <a:pt x="54675" y="142294"/>
                      </a:cubicBezTo>
                      <a:cubicBezTo>
                        <a:pt x="50865" y="142294"/>
                        <a:pt x="47245" y="140770"/>
                        <a:pt x="44578" y="138103"/>
                      </a:cubicBezTo>
                      <a:cubicBezTo>
                        <a:pt x="39054" y="132579"/>
                        <a:pt x="39054" y="123722"/>
                        <a:pt x="44293" y="118198"/>
                      </a:cubicBezTo>
                      <a:lnTo>
                        <a:pt x="24385" y="138103"/>
                      </a:lnTo>
                      <a:cubicBezTo>
                        <a:pt x="21718" y="140770"/>
                        <a:pt x="18098" y="142294"/>
                        <a:pt x="14288" y="142294"/>
                      </a:cubicBezTo>
                      <a:cubicBezTo>
                        <a:pt x="10478" y="142294"/>
                        <a:pt x="6858" y="140770"/>
                        <a:pt x="4191" y="138103"/>
                      </a:cubicBezTo>
                      <a:cubicBezTo>
                        <a:pt x="-1334" y="132579"/>
                        <a:pt x="-1334" y="123436"/>
                        <a:pt x="4191" y="117912"/>
                      </a:cubicBezTo>
                    </a:path>
                  </a:pathLst>
                </a:custGeom>
                <a:solidFill>
                  <a:srgbClr val="F5F5F5"/>
                </a:soli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2" name="Freeform: Shape 39">
                  <a:extLst>
                    <a:ext uri="{FF2B5EF4-FFF2-40B4-BE49-F238E27FC236}">
                      <a16:creationId xmlns:a16="http://schemas.microsoft.com/office/drawing/2014/main" id="{646703AE-6FBA-91F1-C08B-DD82D9FD64A0}"/>
                    </a:ext>
                  </a:extLst>
                </p:cNvPr>
                <p:cNvSpPr/>
                <p:nvPr/>
              </p:nvSpPr>
              <p:spPr>
                <a:xfrm>
                  <a:off x="1998685" y="3856808"/>
                  <a:ext cx="121637" cy="123148"/>
                </a:xfrm>
                <a:custGeom>
                  <a:avLst/>
                  <a:gdLst>
                    <a:gd name="connsiteX0" fmla="*/ 121638 w 121637"/>
                    <a:gd name="connsiteY0" fmla="*/ 4954 h 123148"/>
                    <a:gd name="connsiteX1" fmla="*/ 116875 w 121637"/>
                    <a:gd name="connsiteY1" fmla="*/ 192 h 123148"/>
                    <a:gd name="connsiteX2" fmla="*/ 14097 w 121637"/>
                    <a:gd name="connsiteY2" fmla="*/ 192 h 123148"/>
                    <a:gd name="connsiteX3" fmla="*/ 10764 w 121637"/>
                    <a:gd name="connsiteY3" fmla="*/ 8288 h 123148"/>
                    <a:gd name="connsiteX4" fmla="*/ 113541 w 121637"/>
                    <a:gd name="connsiteY4" fmla="*/ 111054 h 123148"/>
                    <a:gd name="connsiteX5" fmla="*/ 121638 w 121637"/>
                    <a:gd name="connsiteY5" fmla="*/ 107721 h 123148"/>
                    <a:gd name="connsiteX6" fmla="*/ 121638 w 121637"/>
                    <a:gd name="connsiteY6" fmla="*/ 4954 h 123148"/>
                    <a:gd name="connsiteX7" fmla="*/ 35148 w 121637"/>
                    <a:gd name="connsiteY7" fmla="*/ 54576 h 123148"/>
                    <a:gd name="connsiteX8" fmla="*/ 35148 w 121637"/>
                    <a:gd name="connsiteY8" fmla="*/ 47813 h 123148"/>
                    <a:gd name="connsiteX9" fmla="*/ 28385 w 121637"/>
                    <a:gd name="connsiteY9" fmla="*/ 47813 h 123148"/>
                    <a:gd name="connsiteX10" fmla="*/ 1429 w 121637"/>
                    <a:gd name="connsiteY10" fmla="*/ 74767 h 123148"/>
                    <a:gd name="connsiteX11" fmla="*/ 1429 w 121637"/>
                    <a:gd name="connsiteY11" fmla="*/ 81529 h 123148"/>
                    <a:gd name="connsiteX12" fmla="*/ 8192 w 121637"/>
                    <a:gd name="connsiteY12" fmla="*/ 81529 h 123148"/>
                    <a:gd name="connsiteX13" fmla="*/ 35148 w 121637"/>
                    <a:gd name="connsiteY13" fmla="*/ 54576 h 123148"/>
                    <a:gd name="connsiteX14" fmla="*/ 55342 w 121637"/>
                    <a:gd name="connsiteY14" fmla="*/ 68005 h 123148"/>
                    <a:gd name="connsiteX15" fmla="*/ 55342 w 121637"/>
                    <a:gd name="connsiteY15" fmla="*/ 74767 h 123148"/>
                    <a:gd name="connsiteX16" fmla="*/ 8192 w 121637"/>
                    <a:gd name="connsiteY16" fmla="*/ 121912 h 123148"/>
                    <a:gd name="connsiteX17" fmla="*/ 1429 w 121637"/>
                    <a:gd name="connsiteY17" fmla="*/ 121912 h 123148"/>
                    <a:gd name="connsiteX18" fmla="*/ 1429 w 121637"/>
                    <a:gd name="connsiteY18" fmla="*/ 115150 h 123148"/>
                    <a:gd name="connsiteX19" fmla="*/ 48579 w 121637"/>
                    <a:gd name="connsiteY19" fmla="*/ 68005 h 123148"/>
                    <a:gd name="connsiteX20" fmla="*/ 55342 w 121637"/>
                    <a:gd name="connsiteY20" fmla="*/ 68005 h 123148"/>
                    <a:gd name="connsiteX21" fmla="*/ 75536 w 121637"/>
                    <a:gd name="connsiteY21" fmla="*/ 94958 h 123148"/>
                    <a:gd name="connsiteX22" fmla="*/ 75536 w 121637"/>
                    <a:gd name="connsiteY22" fmla="*/ 88196 h 123148"/>
                    <a:gd name="connsiteX23" fmla="*/ 68773 w 121637"/>
                    <a:gd name="connsiteY23" fmla="*/ 88196 h 123148"/>
                    <a:gd name="connsiteX24" fmla="*/ 41816 w 121637"/>
                    <a:gd name="connsiteY24" fmla="*/ 115150 h 123148"/>
                    <a:gd name="connsiteX25" fmla="*/ 41816 w 121637"/>
                    <a:gd name="connsiteY25" fmla="*/ 121912 h 123148"/>
                    <a:gd name="connsiteX26" fmla="*/ 48579 w 121637"/>
                    <a:gd name="connsiteY26" fmla="*/ 121912 h 123148"/>
                    <a:gd name="connsiteX27" fmla="*/ 75536 w 121637"/>
                    <a:gd name="connsiteY27" fmla="*/ 94958 h 12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37" h="123148">
                      <a:moveTo>
                        <a:pt x="121638" y="4954"/>
                      </a:moveTo>
                      <a:cubicBezTo>
                        <a:pt x="121638" y="2287"/>
                        <a:pt x="119542" y="192"/>
                        <a:pt x="116875" y="192"/>
                      </a:cubicBezTo>
                      <a:lnTo>
                        <a:pt x="14097" y="192"/>
                      </a:lnTo>
                      <a:cubicBezTo>
                        <a:pt x="9811" y="192"/>
                        <a:pt x="7715" y="5335"/>
                        <a:pt x="10764" y="8288"/>
                      </a:cubicBezTo>
                      <a:lnTo>
                        <a:pt x="113541" y="111054"/>
                      </a:lnTo>
                      <a:cubicBezTo>
                        <a:pt x="116494" y="114007"/>
                        <a:pt x="121638" y="111912"/>
                        <a:pt x="121638" y="107721"/>
                      </a:cubicBezTo>
                      <a:lnTo>
                        <a:pt x="121638" y="4954"/>
                      </a:lnTo>
                      <a:close/>
                      <a:moveTo>
                        <a:pt x="35148" y="54576"/>
                      </a:moveTo>
                      <a:cubicBezTo>
                        <a:pt x="37053" y="52671"/>
                        <a:pt x="37053" y="49718"/>
                        <a:pt x="35148" y="47813"/>
                      </a:cubicBezTo>
                      <a:cubicBezTo>
                        <a:pt x="33243" y="45908"/>
                        <a:pt x="30290" y="45908"/>
                        <a:pt x="28385" y="47813"/>
                      </a:cubicBezTo>
                      <a:lnTo>
                        <a:pt x="1429" y="74767"/>
                      </a:lnTo>
                      <a:cubicBezTo>
                        <a:pt x="-476" y="76672"/>
                        <a:pt x="-476" y="79624"/>
                        <a:pt x="1429" y="81529"/>
                      </a:cubicBezTo>
                      <a:cubicBezTo>
                        <a:pt x="3334" y="83434"/>
                        <a:pt x="6287" y="83434"/>
                        <a:pt x="8192" y="81529"/>
                      </a:cubicBezTo>
                      <a:lnTo>
                        <a:pt x="35148" y="54576"/>
                      </a:lnTo>
                      <a:close/>
                      <a:moveTo>
                        <a:pt x="55342" y="68005"/>
                      </a:moveTo>
                      <a:cubicBezTo>
                        <a:pt x="57247" y="69910"/>
                        <a:pt x="57247" y="72862"/>
                        <a:pt x="55342" y="74767"/>
                      </a:cubicBezTo>
                      <a:lnTo>
                        <a:pt x="8192" y="121912"/>
                      </a:lnTo>
                      <a:cubicBezTo>
                        <a:pt x="6287" y="123817"/>
                        <a:pt x="3334" y="123817"/>
                        <a:pt x="1429" y="121912"/>
                      </a:cubicBezTo>
                      <a:cubicBezTo>
                        <a:pt x="-476" y="120007"/>
                        <a:pt x="-476" y="117055"/>
                        <a:pt x="1429" y="115150"/>
                      </a:cubicBezTo>
                      <a:lnTo>
                        <a:pt x="48579" y="68005"/>
                      </a:lnTo>
                      <a:cubicBezTo>
                        <a:pt x="50484" y="66100"/>
                        <a:pt x="53437" y="66100"/>
                        <a:pt x="55342" y="68005"/>
                      </a:cubicBezTo>
                      <a:close/>
                      <a:moveTo>
                        <a:pt x="75536" y="94958"/>
                      </a:moveTo>
                      <a:cubicBezTo>
                        <a:pt x="77441" y="93054"/>
                        <a:pt x="77441" y="90101"/>
                        <a:pt x="75536" y="88196"/>
                      </a:cubicBezTo>
                      <a:cubicBezTo>
                        <a:pt x="73630" y="86291"/>
                        <a:pt x="70678" y="86291"/>
                        <a:pt x="68773" y="88196"/>
                      </a:cubicBezTo>
                      <a:lnTo>
                        <a:pt x="41816" y="115150"/>
                      </a:lnTo>
                      <a:cubicBezTo>
                        <a:pt x="39911" y="117055"/>
                        <a:pt x="39911" y="120007"/>
                        <a:pt x="41816" y="121912"/>
                      </a:cubicBezTo>
                      <a:cubicBezTo>
                        <a:pt x="43721" y="123817"/>
                        <a:pt x="46674" y="123817"/>
                        <a:pt x="48579" y="121912"/>
                      </a:cubicBezTo>
                      <a:lnTo>
                        <a:pt x="75536" y="94958"/>
                      </a:lnTo>
                      <a:close/>
                    </a:path>
                  </a:pathLst>
                </a:custGeom>
                <a:gradFill>
                  <a:gsLst>
                    <a:gs pos="0">
                      <a:srgbClr val="008EE6"/>
                    </a:gs>
                    <a:gs pos="50000">
                      <a:srgbClr val="0077BD"/>
                    </a:gs>
                    <a:gs pos="100000">
                      <a:srgbClr val="006094"/>
                    </a:gs>
                  </a:gsLst>
                  <a:lin ang="2678596"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sp>
              <p:nvSpPr>
                <p:cNvPr id="63" name="Freeform: Shape 40">
                  <a:extLst>
                    <a:ext uri="{FF2B5EF4-FFF2-40B4-BE49-F238E27FC236}">
                      <a16:creationId xmlns:a16="http://schemas.microsoft.com/office/drawing/2014/main" id="{9646789E-CB5F-BCC4-D020-E1D146D2DF37}"/>
                    </a:ext>
                  </a:extLst>
                </p:cNvPr>
                <p:cNvSpPr/>
                <p:nvPr/>
              </p:nvSpPr>
              <p:spPr>
                <a:xfrm>
                  <a:off x="1729781" y="3580089"/>
                  <a:ext cx="247657" cy="257670"/>
                </a:xfrm>
                <a:custGeom>
                  <a:avLst/>
                  <a:gdLst>
                    <a:gd name="connsiteX0" fmla="*/ 113351 w 247657"/>
                    <a:gd name="connsiteY0" fmla="*/ 257862 h 257670"/>
                    <a:gd name="connsiteX1" fmla="*/ 228607 w 247657"/>
                    <a:gd name="connsiteY1" fmla="*/ 257862 h 257670"/>
                    <a:gd name="connsiteX2" fmla="*/ 247657 w 247657"/>
                    <a:gd name="connsiteY2" fmla="*/ 238814 h 257670"/>
                    <a:gd name="connsiteX3" fmla="*/ 247657 w 247657"/>
                    <a:gd name="connsiteY3" fmla="*/ 113933 h 257670"/>
                    <a:gd name="connsiteX4" fmla="*/ 241381 w 247657"/>
                    <a:gd name="connsiteY4" fmla="*/ 99802 h 257670"/>
                    <a:gd name="connsiteX5" fmla="*/ 136612 w 247657"/>
                    <a:gd name="connsiteY5" fmla="*/ 5109 h 257670"/>
                    <a:gd name="connsiteX6" fmla="*/ 111064 w 247657"/>
                    <a:gd name="connsiteY6" fmla="*/ 5109 h 257670"/>
                    <a:gd name="connsiteX7" fmla="*/ 6277 w 247657"/>
                    <a:gd name="connsiteY7" fmla="*/ 99802 h 257670"/>
                    <a:gd name="connsiteX8" fmla="*/ 0 w 247657"/>
                    <a:gd name="connsiteY8" fmla="*/ 113934 h 257670"/>
                    <a:gd name="connsiteX9" fmla="*/ 0 w 247657"/>
                    <a:gd name="connsiteY9" fmla="*/ 238814 h 257670"/>
                    <a:gd name="connsiteX10" fmla="*/ 19051 w 247657"/>
                    <a:gd name="connsiteY10" fmla="*/ 257862 h 257670"/>
                    <a:gd name="connsiteX11" fmla="*/ 134307 w 247657"/>
                    <a:gd name="connsiteY11" fmla="*/ 257862 h 25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7" h="257670">
                      <a:moveTo>
                        <a:pt x="113351" y="257862"/>
                      </a:moveTo>
                      <a:lnTo>
                        <a:pt x="228607" y="257862"/>
                      </a:lnTo>
                      <a:cubicBezTo>
                        <a:pt x="239129" y="257862"/>
                        <a:pt x="247657" y="249334"/>
                        <a:pt x="247657" y="238814"/>
                      </a:cubicBezTo>
                      <a:lnTo>
                        <a:pt x="247657" y="113933"/>
                      </a:lnTo>
                      <a:cubicBezTo>
                        <a:pt x="247657" y="108548"/>
                        <a:pt x="245377" y="103413"/>
                        <a:pt x="241381" y="99802"/>
                      </a:cubicBezTo>
                      <a:lnTo>
                        <a:pt x="136612" y="5109"/>
                      </a:lnTo>
                      <a:cubicBezTo>
                        <a:pt x="129358" y="-1447"/>
                        <a:pt x="118318" y="-1447"/>
                        <a:pt x="111064" y="5109"/>
                      </a:cubicBezTo>
                      <a:lnTo>
                        <a:pt x="6277" y="99802"/>
                      </a:lnTo>
                      <a:cubicBezTo>
                        <a:pt x="2280" y="103413"/>
                        <a:pt x="0" y="108548"/>
                        <a:pt x="0" y="113934"/>
                      </a:cubicBezTo>
                      <a:lnTo>
                        <a:pt x="0" y="238814"/>
                      </a:lnTo>
                      <a:cubicBezTo>
                        <a:pt x="0" y="249334"/>
                        <a:pt x="8529" y="257862"/>
                        <a:pt x="19051" y="257862"/>
                      </a:cubicBezTo>
                      <a:lnTo>
                        <a:pt x="134307" y="257862"/>
                      </a:lnTo>
                    </a:path>
                  </a:pathLst>
                </a:custGeom>
                <a:gradFill>
                  <a:gsLst>
                    <a:gs pos="0">
                      <a:srgbClr val="008EE6"/>
                    </a:gs>
                    <a:gs pos="50000">
                      <a:srgbClr val="0077BD"/>
                    </a:gs>
                    <a:gs pos="100000">
                      <a:srgbClr val="006094"/>
                    </a:gs>
                  </a:gsLst>
                  <a:lin ang="2588112" scaled="1"/>
                </a:gradFill>
                <a:ln w="966"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000" u="none" strike="noStrike" kern="0" cap="none" spc="0" normalizeH="0" baseline="0" noProof="0">
                    <a:ln>
                      <a:noFill/>
                    </a:ln>
                    <a:effectLst/>
                    <a:uLnTx/>
                    <a:uFillTx/>
                    <a:latin typeface="Segoe Sans Text" pitchFamily="2" charset="0"/>
                    <a:cs typeface="Segoe Sans Text" pitchFamily="2" charset="0"/>
                  </a:endParaRPr>
                </a:p>
              </p:txBody>
            </p:sp>
          </p:grpSp>
        </p:grpSp>
        <p:sp>
          <p:nvSpPr>
            <p:cNvPr id="53" name="TextBox 52">
              <a:extLst>
                <a:ext uri="{FF2B5EF4-FFF2-40B4-BE49-F238E27FC236}">
                  <a16:creationId xmlns:a16="http://schemas.microsoft.com/office/drawing/2014/main" id="{E3057DA9-52CB-E3C7-CF7A-84570828C903}"/>
                </a:ext>
              </a:extLst>
            </p:cNvPr>
            <p:cNvSpPr txBox="1"/>
            <p:nvPr/>
          </p:nvSpPr>
          <p:spPr>
            <a:xfrm>
              <a:off x="4966598" y="3837861"/>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Raw Data</a:t>
              </a:r>
            </a:p>
          </p:txBody>
        </p:sp>
        <p:sp>
          <p:nvSpPr>
            <p:cNvPr id="54" name="TextBox 53">
              <a:extLst>
                <a:ext uri="{FF2B5EF4-FFF2-40B4-BE49-F238E27FC236}">
                  <a16:creationId xmlns:a16="http://schemas.microsoft.com/office/drawing/2014/main" id="{33305130-6CB6-8D19-CC15-4FF22A9B718F}"/>
                </a:ext>
              </a:extLst>
            </p:cNvPr>
            <p:cNvSpPr txBox="1"/>
            <p:nvPr/>
          </p:nvSpPr>
          <p:spPr>
            <a:xfrm>
              <a:off x="6120056" y="3835397"/>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Process Data</a:t>
              </a:r>
            </a:p>
          </p:txBody>
        </p:sp>
        <p:cxnSp>
          <p:nvCxnSpPr>
            <p:cNvPr id="55" name="Connector: Elbow 7">
              <a:extLst>
                <a:ext uri="{FF2B5EF4-FFF2-40B4-BE49-F238E27FC236}">
                  <a16:creationId xmlns:a16="http://schemas.microsoft.com/office/drawing/2014/main" id="{5ADB0B54-283E-CED4-8D44-CF53A018B562}"/>
                </a:ext>
              </a:extLst>
            </p:cNvPr>
            <p:cNvCxnSpPr>
              <a:cxnSpLocks/>
              <a:stCxn id="53" idx="3"/>
            </p:cNvCxnSpPr>
            <p:nvPr/>
          </p:nvCxnSpPr>
          <p:spPr>
            <a:xfrm>
              <a:off x="5766174" y="3914805"/>
              <a:ext cx="303456" cy="0"/>
            </a:xfrm>
            <a:prstGeom prst="straightConnector1">
              <a:avLst/>
            </a:prstGeom>
            <a:noFill/>
            <a:ln w="6350" cap="flat" cmpd="sng" algn="ctr">
              <a:solidFill>
                <a:schemeClr val="tx1"/>
              </a:solidFill>
              <a:prstDash val="solid"/>
              <a:miter lim="800000"/>
              <a:tailEnd type="triangle"/>
            </a:ln>
            <a:effectLst/>
          </p:spPr>
        </p:cxnSp>
      </p:grpSp>
      <p:grpSp>
        <p:nvGrpSpPr>
          <p:cNvPr id="4096" name="Group 4095">
            <a:extLst>
              <a:ext uri="{FF2B5EF4-FFF2-40B4-BE49-F238E27FC236}">
                <a16:creationId xmlns:a16="http://schemas.microsoft.com/office/drawing/2014/main" id="{A3DBF3BE-DBCD-A54B-AD40-E9A0022AC0F7}"/>
              </a:ext>
            </a:extLst>
          </p:cNvPr>
          <p:cNvGrpSpPr/>
          <p:nvPr/>
        </p:nvGrpSpPr>
        <p:grpSpPr>
          <a:xfrm>
            <a:off x="9672016" y="2607648"/>
            <a:ext cx="1171673" cy="1922896"/>
            <a:chOff x="1001759" y="4055567"/>
            <a:chExt cx="1171673" cy="1922896"/>
          </a:xfrm>
        </p:grpSpPr>
        <p:sp>
          <p:nvSpPr>
            <p:cNvPr id="4098" name="Rounded Rectangle 34">
              <a:extLst>
                <a:ext uri="{FF2B5EF4-FFF2-40B4-BE49-F238E27FC236}">
                  <a16:creationId xmlns:a16="http://schemas.microsoft.com/office/drawing/2014/main" id="{F688B628-9F4B-D96A-FFF6-C36A7B281852}"/>
                </a:ext>
                <a:ext uri="{C183D7F6-B498-43B3-948B-1728B52AA6E4}">
                  <adec:decorative xmlns:adec="http://schemas.microsoft.com/office/drawing/2017/decorative" val="1"/>
                </a:ext>
              </a:extLst>
            </p:cNvPr>
            <p:cNvSpPr/>
            <p:nvPr/>
          </p:nvSpPr>
          <p:spPr bwMode="auto">
            <a:xfrm>
              <a:off x="1001759" y="4055567"/>
              <a:ext cx="1171673" cy="1922896"/>
            </a:xfrm>
            <a:prstGeom prst="roundRect">
              <a:avLst>
                <a:gd name="adj" fmla="val 9111"/>
              </a:avLst>
            </a:prstGeom>
            <a:solidFill>
              <a:schemeClr val="bg1"/>
            </a:solidFill>
            <a:ln w="12700"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rgbClr val="FFFFFF"/>
                </a:solidFill>
                <a:latin typeface="Segoe Sans Text" pitchFamily="2" charset="0"/>
                <a:cs typeface="Segoe Sans Text" pitchFamily="2" charset="0"/>
              </a:endParaRPr>
            </a:p>
          </p:txBody>
        </p:sp>
        <p:pic>
          <p:nvPicPr>
            <p:cNvPr id="4097" name="Graphic 4096" descr="Database with solid fill">
              <a:extLst>
                <a:ext uri="{FF2B5EF4-FFF2-40B4-BE49-F238E27FC236}">
                  <a16:creationId xmlns:a16="http://schemas.microsoft.com/office/drawing/2014/main" id="{67672F3F-6BC9-D732-57B1-FA50DC8BBD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5822" y="4417094"/>
              <a:ext cx="663546" cy="663546"/>
            </a:xfrm>
            <a:prstGeom prst="rect">
              <a:avLst/>
            </a:prstGeom>
          </p:spPr>
        </p:pic>
        <p:sp>
          <p:nvSpPr>
            <p:cNvPr id="4099" name="TextBox 4098">
              <a:extLst>
                <a:ext uri="{FF2B5EF4-FFF2-40B4-BE49-F238E27FC236}">
                  <a16:creationId xmlns:a16="http://schemas.microsoft.com/office/drawing/2014/main" id="{C5799AC4-0498-3BB4-4BD5-FD339197297A}"/>
                </a:ext>
              </a:extLst>
            </p:cNvPr>
            <p:cNvSpPr txBox="1"/>
            <p:nvPr/>
          </p:nvSpPr>
          <p:spPr>
            <a:xfrm>
              <a:off x="1001759" y="4134686"/>
              <a:ext cx="11716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latin typeface="Segoe Sans Text" pitchFamily="2" charset="0"/>
                  <a:cs typeface="Segoe Sans Text" pitchFamily="2" charset="0"/>
                </a:rPr>
                <a:t>Consumer</a:t>
              </a:r>
            </a:p>
          </p:txBody>
        </p:sp>
        <p:pic>
          <p:nvPicPr>
            <p:cNvPr id="4100" name="Graphic 4099">
              <a:extLst>
                <a:ext uri="{FF2B5EF4-FFF2-40B4-BE49-F238E27FC236}">
                  <a16:creationId xmlns:a16="http://schemas.microsoft.com/office/drawing/2014/main" id="{56C75D1E-A9B4-C52C-A8F1-6D1EBD3995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8168" y="5242014"/>
              <a:ext cx="638855" cy="628727"/>
            </a:xfrm>
            <a:prstGeom prst="rect">
              <a:avLst/>
            </a:prstGeom>
          </p:spPr>
        </p:pic>
      </p:grpSp>
      <p:grpSp>
        <p:nvGrpSpPr>
          <p:cNvPr id="4101" name="Group 4100">
            <a:extLst>
              <a:ext uri="{FF2B5EF4-FFF2-40B4-BE49-F238E27FC236}">
                <a16:creationId xmlns:a16="http://schemas.microsoft.com/office/drawing/2014/main" id="{BB25DA1E-952E-AB5B-A4A3-B07C9E2001D2}"/>
              </a:ext>
            </a:extLst>
          </p:cNvPr>
          <p:cNvGrpSpPr/>
          <p:nvPr/>
        </p:nvGrpSpPr>
        <p:grpSpPr>
          <a:xfrm>
            <a:off x="7246582" y="3267673"/>
            <a:ext cx="1361454" cy="797572"/>
            <a:chOff x="3469692" y="2734119"/>
            <a:chExt cx="1361454" cy="797572"/>
          </a:xfrm>
        </p:grpSpPr>
        <p:sp>
          <p:nvSpPr>
            <p:cNvPr id="4102" name="TextBox 4101">
              <a:extLst>
                <a:ext uri="{FF2B5EF4-FFF2-40B4-BE49-F238E27FC236}">
                  <a16:creationId xmlns:a16="http://schemas.microsoft.com/office/drawing/2014/main" id="{05B990C9-70A1-5EBD-E58C-0CBE0FA08307}"/>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Eventstream</a:t>
              </a:r>
            </a:p>
          </p:txBody>
        </p:sp>
        <p:pic>
          <p:nvPicPr>
            <p:cNvPr id="4103" name="Graphic 4102">
              <a:extLst>
                <a:ext uri="{FF2B5EF4-FFF2-40B4-BE49-F238E27FC236}">
                  <a16:creationId xmlns:a16="http://schemas.microsoft.com/office/drawing/2014/main" id="{6E213506-E506-D48F-CC84-AC8A115923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9315" y="2734119"/>
              <a:ext cx="609600" cy="609600"/>
            </a:xfrm>
            <a:prstGeom prst="rect">
              <a:avLst/>
            </a:prstGeom>
          </p:spPr>
        </p:pic>
      </p:grpSp>
      <p:cxnSp>
        <p:nvCxnSpPr>
          <p:cNvPr id="4107" name="Connector: Elbow 62">
            <a:extLst>
              <a:ext uri="{FF2B5EF4-FFF2-40B4-BE49-F238E27FC236}">
                <a16:creationId xmlns:a16="http://schemas.microsoft.com/office/drawing/2014/main" id="{1619851A-EE1B-DE53-35BF-3B107DE6DFAA}"/>
              </a:ext>
            </a:extLst>
          </p:cNvPr>
          <p:cNvCxnSpPr>
            <a:cxnSpLocks/>
            <a:stCxn id="52" idx="3"/>
          </p:cNvCxnSpPr>
          <p:nvPr/>
        </p:nvCxnSpPr>
        <p:spPr>
          <a:xfrm>
            <a:off x="6786927" y="3571335"/>
            <a:ext cx="829278" cy="1138"/>
          </a:xfrm>
          <a:prstGeom prst="straightConnector1">
            <a:avLst/>
          </a:prstGeom>
          <a:noFill/>
          <a:ln w="6350" cap="flat" cmpd="sng" algn="ctr">
            <a:solidFill>
              <a:schemeClr val="tx1"/>
            </a:solidFill>
            <a:prstDash val="solid"/>
            <a:miter lim="800000"/>
            <a:tailEnd type="triangle"/>
          </a:ln>
          <a:effectLst/>
        </p:spPr>
      </p:cxnSp>
      <p:cxnSp>
        <p:nvCxnSpPr>
          <p:cNvPr id="4108" name="Connector: Elbow 62">
            <a:extLst>
              <a:ext uri="{FF2B5EF4-FFF2-40B4-BE49-F238E27FC236}">
                <a16:creationId xmlns:a16="http://schemas.microsoft.com/office/drawing/2014/main" id="{D828788E-DAAB-AFA2-3407-21999EB3D685}"/>
              </a:ext>
            </a:extLst>
          </p:cNvPr>
          <p:cNvCxnSpPr>
            <a:cxnSpLocks/>
          </p:cNvCxnSpPr>
          <p:nvPr/>
        </p:nvCxnSpPr>
        <p:spPr>
          <a:xfrm flipV="1">
            <a:off x="8225805" y="3569096"/>
            <a:ext cx="1446211" cy="3377"/>
          </a:xfrm>
          <a:prstGeom prst="straightConnector1">
            <a:avLst/>
          </a:prstGeom>
          <a:noFill/>
          <a:ln w="6350" cap="flat" cmpd="sng" algn="ctr">
            <a:solidFill>
              <a:schemeClr val="tx1"/>
            </a:solidFill>
            <a:prstDash val="solid"/>
            <a:miter lim="800000"/>
            <a:tailEnd type="triangle"/>
          </a:ln>
          <a:effectLst/>
        </p:spPr>
      </p:cxnSp>
      <p:pic>
        <p:nvPicPr>
          <p:cNvPr id="4109" name="Graphic 4108">
            <a:extLst>
              <a:ext uri="{FF2B5EF4-FFF2-40B4-BE49-F238E27FC236}">
                <a16:creationId xmlns:a16="http://schemas.microsoft.com/office/drawing/2014/main" id="{51476609-74EA-6013-0AC4-2DE4C0D104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66639" y="3753849"/>
            <a:ext cx="272369" cy="272369"/>
          </a:xfrm>
          <a:prstGeom prst="rect">
            <a:avLst/>
          </a:prstGeom>
        </p:spPr>
      </p:pic>
      <p:pic>
        <p:nvPicPr>
          <p:cNvPr id="4110" name="Graphic 4109">
            <a:extLst>
              <a:ext uri="{FF2B5EF4-FFF2-40B4-BE49-F238E27FC236}">
                <a16:creationId xmlns:a16="http://schemas.microsoft.com/office/drawing/2014/main" id="{BE7269CC-E181-6A60-06DB-6C2171A60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14923" y="3753850"/>
            <a:ext cx="272369" cy="272369"/>
          </a:xfrm>
          <a:prstGeom prst="rect">
            <a:avLst/>
          </a:prstGeom>
        </p:spPr>
      </p:pic>
      <p:sp>
        <p:nvSpPr>
          <p:cNvPr id="4" name="Slide Number Placeholder 3">
            <a:extLst>
              <a:ext uri="{FF2B5EF4-FFF2-40B4-BE49-F238E27FC236}">
                <a16:creationId xmlns:a16="http://schemas.microsoft.com/office/drawing/2014/main" id="{275E9549-EABE-FAAC-210D-C32F189D8437}"/>
              </a:ext>
            </a:extLst>
          </p:cNvPr>
          <p:cNvSpPr>
            <a:spLocks noGrp="1"/>
          </p:cNvSpPr>
          <p:nvPr>
            <p:ph type="sldNum" sz="quarter" idx="11"/>
          </p:nvPr>
        </p:nvSpPr>
        <p:spPr/>
        <p:txBody>
          <a:bodyPr/>
          <a:lstStyle/>
          <a:p>
            <a:fld id="{B1356FBF-028C-F74E-A7B4-9B8ED246DD1B}" type="slidenum">
              <a:rPr lang="en-US" smtClean="0"/>
              <a:pPr/>
              <a:t>12</a:t>
            </a:fld>
            <a:endParaRPr lang="en-US"/>
          </a:p>
        </p:txBody>
      </p:sp>
    </p:spTree>
    <p:extLst>
      <p:ext uri="{BB962C8B-B14F-4D97-AF65-F5344CB8AC3E}">
        <p14:creationId xmlns:p14="http://schemas.microsoft.com/office/powerpoint/2010/main" val="1346886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735CB-817C-382A-7077-9D6A434B1006}"/>
            </a:ext>
          </a:extLst>
        </p:cNvPr>
        <p:cNvGrpSpPr/>
        <p:nvPr/>
      </p:nvGrpSpPr>
      <p:grpSpPr>
        <a:xfrm>
          <a:off x="0" y="0"/>
          <a:ext cx="0" cy="0"/>
          <a:chOff x="0" y="0"/>
          <a:chExt cx="0" cy="0"/>
        </a:xfrm>
      </p:grpSpPr>
      <p:grpSp>
        <p:nvGrpSpPr>
          <p:cNvPr id="4323" name="Group 4322">
            <a:extLst>
              <a:ext uri="{FF2B5EF4-FFF2-40B4-BE49-F238E27FC236}">
                <a16:creationId xmlns:a16="http://schemas.microsoft.com/office/drawing/2014/main" id="{3B62486E-7196-4DFF-BBCB-7B52344948FC}"/>
              </a:ext>
            </a:extLst>
          </p:cNvPr>
          <p:cNvGrpSpPr/>
          <p:nvPr/>
        </p:nvGrpSpPr>
        <p:grpSpPr>
          <a:xfrm>
            <a:off x="1072461" y="2384373"/>
            <a:ext cx="1170843" cy="1797878"/>
            <a:chOff x="258104" y="1312090"/>
            <a:chExt cx="1860280" cy="4682060"/>
          </a:xfrm>
        </p:grpSpPr>
        <p:sp>
          <p:nvSpPr>
            <p:cNvPr id="4324" name="Rounded Rectangle 34">
              <a:extLst>
                <a:ext uri="{FF2B5EF4-FFF2-40B4-BE49-F238E27FC236}">
                  <a16:creationId xmlns:a16="http://schemas.microsoft.com/office/drawing/2014/main" id="{AA3F08D0-8E39-5AA6-66A7-7A99C7CD7AAF}"/>
                </a:ext>
                <a:ext uri="{C183D7F6-B498-43B3-948B-1728B52AA6E4}">
                  <adec:decorative xmlns:adec="http://schemas.microsoft.com/office/drawing/2017/decorative" val="1"/>
                </a:ext>
              </a:extLst>
            </p:cNvPr>
            <p:cNvSpPr/>
            <p:nvPr/>
          </p:nvSpPr>
          <p:spPr bwMode="auto">
            <a:xfrm>
              <a:off x="258104" y="1312090"/>
              <a:ext cx="1860280" cy="4682060"/>
            </a:xfrm>
            <a:prstGeom prst="roundRect">
              <a:avLst>
                <a:gd name="adj" fmla="val 9111"/>
              </a:avLst>
            </a:prstGeom>
            <a:solidFill>
              <a:schemeClr val="bg1"/>
            </a:solidFill>
            <a:ln w="12700" cap="rnd">
              <a:solidFill>
                <a:schemeClr val="accent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b="1">
                <a:solidFill>
                  <a:srgbClr val="FFFFFF"/>
                </a:solidFill>
                <a:latin typeface="Segoe Sans Text" pitchFamily="2" charset="0"/>
                <a:cs typeface="Segoe Sans Text" pitchFamily="2" charset="0"/>
              </a:endParaRPr>
            </a:p>
          </p:txBody>
        </p:sp>
        <p:sp>
          <p:nvSpPr>
            <p:cNvPr id="4325" name="TextBox 4324">
              <a:extLst>
                <a:ext uri="{FF2B5EF4-FFF2-40B4-BE49-F238E27FC236}">
                  <a16:creationId xmlns:a16="http://schemas.microsoft.com/office/drawing/2014/main" id="{D10D8594-F0E7-73A1-8FD6-7EC857ABE350}"/>
                </a:ext>
              </a:extLst>
            </p:cNvPr>
            <p:cNvSpPr txBox="1"/>
            <p:nvPr/>
          </p:nvSpPr>
          <p:spPr>
            <a:xfrm>
              <a:off x="512096" y="1343046"/>
              <a:ext cx="1352297" cy="6412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Sans Small" pitchFamily="2" charset="0"/>
                  <a:cs typeface="Segoe Sans Small" pitchFamily="2" charset="0"/>
                </a:rPr>
                <a:t>Source</a:t>
              </a:r>
            </a:p>
          </p:txBody>
        </p:sp>
      </p:grpSp>
      <p:cxnSp>
        <p:nvCxnSpPr>
          <p:cNvPr id="4257" name="Connector: Elbow 12">
            <a:extLst>
              <a:ext uri="{FF2B5EF4-FFF2-40B4-BE49-F238E27FC236}">
                <a16:creationId xmlns:a16="http://schemas.microsoft.com/office/drawing/2014/main" id="{CDFAA779-5CAE-781E-33F5-771253BF9E2E}"/>
              </a:ext>
            </a:extLst>
          </p:cNvPr>
          <p:cNvCxnSpPr>
            <a:cxnSpLocks/>
          </p:cNvCxnSpPr>
          <p:nvPr/>
        </p:nvCxnSpPr>
        <p:spPr>
          <a:xfrm>
            <a:off x="8023959" y="3270822"/>
            <a:ext cx="920643" cy="0"/>
          </a:xfrm>
          <a:prstGeom prst="straightConnector1">
            <a:avLst/>
          </a:prstGeom>
          <a:noFill/>
          <a:ln w="6350" cap="flat" cmpd="sng" algn="ctr">
            <a:solidFill>
              <a:schemeClr val="tx1"/>
            </a:solidFill>
            <a:prstDash val="solid"/>
            <a:miter lim="800000"/>
            <a:tailEnd type="triangle"/>
          </a:ln>
          <a:effectLst/>
        </p:spPr>
      </p:cxnSp>
      <p:cxnSp>
        <p:nvCxnSpPr>
          <p:cNvPr id="4310" name="Connector: Elbow 47">
            <a:extLst>
              <a:ext uri="{FF2B5EF4-FFF2-40B4-BE49-F238E27FC236}">
                <a16:creationId xmlns:a16="http://schemas.microsoft.com/office/drawing/2014/main" id="{AD65DD11-A2D7-15B1-63F3-E901F74A71DA}"/>
              </a:ext>
            </a:extLst>
          </p:cNvPr>
          <p:cNvCxnSpPr>
            <a:cxnSpLocks/>
          </p:cNvCxnSpPr>
          <p:nvPr/>
        </p:nvCxnSpPr>
        <p:spPr>
          <a:xfrm flipV="1">
            <a:off x="5934080" y="1863694"/>
            <a:ext cx="1547006" cy="771550"/>
          </a:xfrm>
          <a:prstGeom prst="bentConnector3">
            <a:avLst>
              <a:gd name="adj1" fmla="val 50000"/>
            </a:avLst>
          </a:prstGeom>
          <a:noFill/>
          <a:ln w="6350" cap="flat" cmpd="sng" algn="ctr">
            <a:solidFill>
              <a:schemeClr val="tx1"/>
            </a:solidFill>
            <a:prstDash val="solid"/>
            <a:miter lim="800000"/>
            <a:tailEnd type="triangle"/>
          </a:ln>
          <a:effectLst/>
        </p:spPr>
      </p:cxnSp>
      <p:sp>
        <p:nvSpPr>
          <p:cNvPr id="16" name="Title 15">
            <a:extLst>
              <a:ext uri="{FF2B5EF4-FFF2-40B4-BE49-F238E27FC236}">
                <a16:creationId xmlns:a16="http://schemas.microsoft.com/office/drawing/2014/main" id="{4867DD5B-7831-CB66-59DE-3275EAD66402}"/>
              </a:ext>
            </a:extLst>
          </p:cNvPr>
          <p:cNvSpPr>
            <a:spLocks noGrp="1"/>
          </p:cNvSpPr>
          <p:nvPr>
            <p:ph type="title"/>
          </p:nvPr>
        </p:nvSpPr>
        <p:spPr>
          <a:xfrm>
            <a:off x="530961" y="503396"/>
            <a:ext cx="11064240" cy="724535"/>
          </a:xfrm>
        </p:spPr>
        <p:txBody>
          <a:bodyPr>
            <a:normAutofit/>
          </a:bodyPr>
          <a:lstStyle/>
          <a:p>
            <a:r>
              <a:rPr lang="en-GB"/>
              <a:t>Database CDC Processing</a:t>
            </a:r>
            <a:endParaRPr lang="en-US">
              <a:gradFill>
                <a:gsLst>
                  <a:gs pos="77000">
                    <a:srgbClr val="286BD1"/>
                  </a:gs>
                  <a:gs pos="6000">
                    <a:srgbClr val="BA3FC4"/>
                  </a:gs>
                </a:gsLst>
                <a:lin ang="10800000" scaled="1"/>
              </a:gradFill>
            </a:endParaRPr>
          </a:p>
        </p:txBody>
      </p:sp>
      <p:sp>
        <p:nvSpPr>
          <p:cNvPr id="35" name="Rounded Rectangle 33">
            <a:extLst>
              <a:ext uri="{FF2B5EF4-FFF2-40B4-BE49-F238E27FC236}">
                <a16:creationId xmlns:a16="http://schemas.microsoft.com/office/drawing/2014/main" id="{B4D63D17-16A5-3671-B426-1AB2BAE5660F}"/>
              </a:ext>
              <a:ext uri="{C183D7F6-B498-43B3-948B-1728B52AA6E4}">
                <adec:decorative xmlns:adec="http://schemas.microsoft.com/office/drawing/2017/decorative" val="1"/>
              </a:ext>
            </a:extLst>
          </p:cNvPr>
          <p:cNvSpPr/>
          <p:nvPr/>
        </p:nvSpPr>
        <p:spPr bwMode="auto">
          <a:xfrm>
            <a:off x="751489" y="1193444"/>
            <a:ext cx="10689021" cy="4823837"/>
          </a:xfrm>
          <a:prstGeom prst="roundRect">
            <a:avLst>
              <a:gd name="adj" fmla="val 3660"/>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effectLst/>
              <a:uLnTx/>
              <a:uFillTx/>
              <a:latin typeface="Segoe Sans Small" pitchFamily="2" charset="0"/>
              <a:cs typeface="Segoe Sans Small" pitchFamily="2" charset="0"/>
            </a:endParaRPr>
          </a:p>
        </p:txBody>
      </p:sp>
      <p:cxnSp>
        <p:nvCxnSpPr>
          <p:cNvPr id="4255" name="Connector: Elbow 7">
            <a:extLst>
              <a:ext uri="{FF2B5EF4-FFF2-40B4-BE49-F238E27FC236}">
                <a16:creationId xmlns:a16="http://schemas.microsoft.com/office/drawing/2014/main" id="{F269C454-B880-8630-F727-8AE13BA7C907}"/>
              </a:ext>
            </a:extLst>
          </p:cNvPr>
          <p:cNvCxnSpPr>
            <a:cxnSpLocks/>
          </p:cNvCxnSpPr>
          <p:nvPr/>
        </p:nvCxnSpPr>
        <p:spPr>
          <a:xfrm>
            <a:off x="3726997" y="3280852"/>
            <a:ext cx="1028744" cy="0"/>
          </a:xfrm>
          <a:prstGeom prst="straightConnector1">
            <a:avLst/>
          </a:prstGeom>
          <a:noFill/>
          <a:ln w="6350" cap="flat" cmpd="sng" algn="ctr">
            <a:solidFill>
              <a:schemeClr val="tx1"/>
            </a:solidFill>
            <a:prstDash val="solid"/>
            <a:miter lim="800000"/>
            <a:tailEnd type="triangle"/>
          </a:ln>
          <a:effectLst/>
        </p:spPr>
      </p:cxnSp>
      <p:cxnSp>
        <p:nvCxnSpPr>
          <p:cNvPr id="4256" name="Connector: Elbow 11">
            <a:extLst>
              <a:ext uri="{FF2B5EF4-FFF2-40B4-BE49-F238E27FC236}">
                <a16:creationId xmlns:a16="http://schemas.microsoft.com/office/drawing/2014/main" id="{42E3A772-F4C6-6122-EF1B-0012BAB54E07}"/>
              </a:ext>
            </a:extLst>
          </p:cNvPr>
          <p:cNvCxnSpPr>
            <a:cxnSpLocks/>
            <a:stCxn id="4309" idx="3"/>
          </p:cNvCxnSpPr>
          <p:nvPr/>
        </p:nvCxnSpPr>
        <p:spPr>
          <a:xfrm flipV="1">
            <a:off x="7050489" y="3279408"/>
            <a:ext cx="486735" cy="705"/>
          </a:xfrm>
          <a:prstGeom prst="bentConnector3">
            <a:avLst/>
          </a:prstGeom>
          <a:noFill/>
          <a:ln w="6350" cap="flat" cmpd="sng" algn="ctr">
            <a:solidFill>
              <a:schemeClr val="tx1"/>
            </a:solidFill>
            <a:prstDash val="solid"/>
            <a:miter lim="800000"/>
            <a:tailEnd type="triangle"/>
          </a:ln>
          <a:effectLst/>
        </p:spPr>
      </p:cxnSp>
      <p:cxnSp>
        <p:nvCxnSpPr>
          <p:cNvPr id="4258" name="Connector: Elbow 13">
            <a:extLst>
              <a:ext uri="{FF2B5EF4-FFF2-40B4-BE49-F238E27FC236}">
                <a16:creationId xmlns:a16="http://schemas.microsoft.com/office/drawing/2014/main" id="{B9C02941-D707-6C46-1398-8EA1BB432561}"/>
              </a:ext>
            </a:extLst>
          </p:cNvPr>
          <p:cNvCxnSpPr>
            <a:cxnSpLocks/>
            <a:endCxn id="4302" idx="1"/>
          </p:cNvCxnSpPr>
          <p:nvPr/>
        </p:nvCxnSpPr>
        <p:spPr>
          <a:xfrm rot="5400000" flipH="1" flipV="1">
            <a:off x="3262987" y="2272773"/>
            <a:ext cx="1067574" cy="338985"/>
          </a:xfrm>
          <a:prstGeom prst="bentConnector2">
            <a:avLst/>
          </a:prstGeom>
          <a:noFill/>
          <a:ln w="6350" cap="flat" cmpd="sng" algn="ctr">
            <a:solidFill>
              <a:schemeClr val="tx1"/>
            </a:solidFill>
            <a:prstDash val="solid"/>
            <a:miter lim="800000"/>
            <a:tailEnd type="triangle"/>
          </a:ln>
          <a:effectLst/>
        </p:spPr>
      </p:cxnSp>
      <p:grpSp>
        <p:nvGrpSpPr>
          <p:cNvPr id="4259" name="Group 4258">
            <a:extLst>
              <a:ext uri="{FF2B5EF4-FFF2-40B4-BE49-F238E27FC236}">
                <a16:creationId xmlns:a16="http://schemas.microsoft.com/office/drawing/2014/main" id="{9CA14D3F-A64A-73C7-F522-3C61797B65D4}"/>
              </a:ext>
            </a:extLst>
          </p:cNvPr>
          <p:cNvGrpSpPr/>
          <p:nvPr/>
        </p:nvGrpSpPr>
        <p:grpSpPr>
          <a:xfrm>
            <a:off x="4611478" y="1678053"/>
            <a:ext cx="1361454" cy="637222"/>
            <a:chOff x="7846537" y="1631212"/>
            <a:chExt cx="1361454" cy="637222"/>
          </a:xfrm>
        </p:grpSpPr>
        <p:pic>
          <p:nvPicPr>
            <p:cNvPr id="4260" name="Picture 4" descr="Setup a Microsoft Teams Meeting with External Users">
              <a:extLst>
                <a:ext uri="{FF2B5EF4-FFF2-40B4-BE49-F238E27FC236}">
                  <a16:creationId xmlns:a16="http://schemas.microsoft.com/office/drawing/2014/main" id="{CDA9DBBB-0735-6AB3-1644-F301C46417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1645"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261" name="TextBox 4260">
              <a:extLst>
                <a:ext uri="{FF2B5EF4-FFF2-40B4-BE49-F238E27FC236}">
                  <a16:creationId xmlns:a16="http://schemas.microsoft.com/office/drawing/2014/main" id="{A41A71D4-5BA7-6E44-E447-6560D976E3D5}"/>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Teams</a:t>
              </a:r>
            </a:p>
          </p:txBody>
        </p:sp>
      </p:grpSp>
      <p:cxnSp>
        <p:nvCxnSpPr>
          <p:cNvPr id="4262" name="Connector: Elbow 17">
            <a:extLst>
              <a:ext uri="{FF2B5EF4-FFF2-40B4-BE49-F238E27FC236}">
                <a16:creationId xmlns:a16="http://schemas.microsoft.com/office/drawing/2014/main" id="{77D02EC9-5DE2-7CAC-35AD-5B3D21DC17EF}"/>
              </a:ext>
            </a:extLst>
          </p:cNvPr>
          <p:cNvCxnSpPr>
            <a:cxnSpLocks/>
            <a:endCxn id="4260" idx="1"/>
          </p:cNvCxnSpPr>
          <p:nvPr/>
        </p:nvCxnSpPr>
        <p:spPr>
          <a:xfrm>
            <a:off x="4371301" y="1910880"/>
            <a:ext cx="645285" cy="0"/>
          </a:xfrm>
          <a:prstGeom prst="straightConnector1">
            <a:avLst/>
          </a:prstGeom>
          <a:noFill/>
          <a:ln w="6350" cap="flat" cmpd="sng" algn="ctr">
            <a:solidFill>
              <a:schemeClr val="tx1"/>
            </a:solidFill>
            <a:prstDash val="solid"/>
            <a:miter lim="800000"/>
            <a:tailEnd type="triangle"/>
          </a:ln>
          <a:effectLst/>
        </p:spPr>
      </p:cxnSp>
      <p:grpSp>
        <p:nvGrpSpPr>
          <p:cNvPr id="4263" name="Group 4262">
            <a:extLst>
              <a:ext uri="{FF2B5EF4-FFF2-40B4-BE49-F238E27FC236}">
                <a16:creationId xmlns:a16="http://schemas.microsoft.com/office/drawing/2014/main" id="{B2027248-C7BC-95C1-5035-9D213A71B5AF}"/>
              </a:ext>
            </a:extLst>
          </p:cNvPr>
          <p:cNvGrpSpPr/>
          <p:nvPr/>
        </p:nvGrpSpPr>
        <p:grpSpPr>
          <a:xfrm>
            <a:off x="2952859" y="2976052"/>
            <a:ext cx="1361454" cy="797572"/>
            <a:chOff x="3469692" y="2734119"/>
            <a:chExt cx="1361454" cy="797572"/>
          </a:xfrm>
        </p:grpSpPr>
        <p:sp>
          <p:nvSpPr>
            <p:cNvPr id="4264" name="TextBox 4263">
              <a:extLst>
                <a:ext uri="{FF2B5EF4-FFF2-40B4-BE49-F238E27FC236}">
                  <a16:creationId xmlns:a16="http://schemas.microsoft.com/office/drawing/2014/main" id="{E35F59D9-A1B3-D5D7-3F51-5599BF119883}"/>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Eventstream</a:t>
              </a:r>
            </a:p>
          </p:txBody>
        </p:sp>
        <p:pic>
          <p:nvPicPr>
            <p:cNvPr id="4265" name="Graphic 4264">
              <a:extLst>
                <a:ext uri="{FF2B5EF4-FFF2-40B4-BE49-F238E27FC236}">
                  <a16:creationId xmlns:a16="http://schemas.microsoft.com/office/drawing/2014/main" id="{75D14808-9CB3-1207-DDA2-9B6E8F431C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9315" y="2734119"/>
              <a:ext cx="609600" cy="609600"/>
            </a:xfrm>
            <a:prstGeom prst="rect">
              <a:avLst/>
            </a:prstGeom>
          </p:spPr>
        </p:pic>
      </p:grpSp>
      <p:grpSp>
        <p:nvGrpSpPr>
          <p:cNvPr id="4266" name="Group 4265">
            <a:extLst>
              <a:ext uri="{FF2B5EF4-FFF2-40B4-BE49-F238E27FC236}">
                <a16:creationId xmlns:a16="http://schemas.microsoft.com/office/drawing/2014/main" id="{7A4495CA-4A84-FCF1-E33A-2629A77EFAB8}"/>
              </a:ext>
            </a:extLst>
          </p:cNvPr>
          <p:cNvGrpSpPr/>
          <p:nvPr/>
        </p:nvGrpSpPr>
        <p:grpSpPr>
          <a:xfrm>
            <a:off x="8594556" y="2976461"/>
            <a:ext cx="1361454" cy="778006"/>
            <a:chOff x="7870727" y="2747784"/>
            <a:chExt cx="1361454" cy="778006"/>
          </a:xfrm>
        </p:grpSpPr>
        <p:sp>
          <p:nvSpPr>
            <p:cNvPr id="4267" name="TextBox 4266">
              <a:extLst>
                <a:ext uri="{FF2B5EF4-FFF2-40B4-BE49-F238E27FC236}">
                  <a16:creationId xmlns:a16="http://schemas.microsoft.com/office/drawing/2014/main" id="{D7C4CC09-6A3E-6E40-4760-99D543763B9D}"/>
                </a:ext>
              </a:extLst>
            </p:cNvPr>
            <p:cNvSpPr txBox="1"/>
            <p:nvPr/>
          </p:nvSpPr>
          <p:spPr>
            <a:xfrm>
              <a:off x="7870727" y="3371902"/>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Report</a:t>
              </a:r>
            </a:p>
          </p:txBody>
        </p:sp>
        <p:pic>
          <p:nvPicPr>
            <p:cNvPr id="4268" name="Graphic 4267">
              <a:extLst>
                <a:ext uri="{FF2B5EF4-FFF2-40B4-BE49-F238E27FC236}">
                  <a16:creationId xmlns:a16="http://schemas.microsoft.com/office/drawing/2014/main" id="{01CC7C7B-0229-D3A6-7BD3-9DE462F66A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6654" y="2747784"/>
              <a:ext cx="609600" cy="609600"/>
            </a:xfrm>
            <a:prstGeom prst="rect">
              <a:avLst/>
            </a:prstGeom>
          </p:spPr>
        </p:pic>
      </p:grpSp>
      <p:grpSp>
        <p:nvGrpSpPr>
          <p:cNvPr id="4269" name="Group 4268">
            <a:extLst>
              <a:ext uri="{FF2B5EF4-FFF2-40B4-BE49-F238E27FC236}">
                <a16:creationId xmlns:a16="http://schemas.microsoft.com/office/drawing/2014/main" id="{38ACB34C-610A-6D41-EF41-6606E7744977}"/>
              </a:ext>
            </a:extLst>
          </p:cNvPr>
          <p:cNvGrpSpPr/>
          <p:nvPr/>
        </p:nvGrpSpPr>
        <p:grpSpPr>
          <a:xfrm>
            <a:off x="7161297" y="2974608"/>
            <a:ext cx="1361454" cy="783907"/>
            <a:chOff x="6586704" y="2747784"/>
            <a:chExt cx="1361454" cy="783907"/>
          </a:xfrm>
        </p:grpSpPr>
        <p:sp>
          <p:nvSpPr>
            <p:cNvPr id="4270" name="TextBox 4269">
              <a:extLst>
                <a:ext uri="{FF2B5EF4-FFF2-40B4-BE49-F238E27FC236}">
                  <a16:creationId xmlns:a16="http://schemas.microsoft.com/office/drawing/2014/main" id="{7B50575C-E471-C18E-F442-95B92005CD7E}"/>
                </a:ext>
              </a:extLst>
            </p:cNvPr>
            <p:cNvSpPr txBox="1"/>
            <p:nvPr/>
          </p:nvSpPr>
          <p:spPr>
            <a:xfrm>
              <a:off x="6586704" y="3377803"/>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Semantic Model</a:t>
              </a:r>
            </a:p>
          </p:txBody>
        </p:sp>
        <p:pic>
          <p:nvPicPr>
            <p:cNvPr id="4271" name="Graphic 4270">
              <a:extLst>
                <a:ext uri="{FF2B5EF4-FFF2-40B4-BE49-F238E27FC236}">
                  <a16:creationId xmlns:a16="http://schemas.microsoft.com/office/drawing/2014/main" id="{D0EFEC41-F791-F5E3-29E1-7FF273B814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62631" y="2747784"/>
              <a:ext cx="609600" cy="609600"/>
            </a:xfrm>
            <a:prstGeom prst="rect">
              <a:avLst/>
            </a:prstGeom>
          </p:spPr>
        </p:pic>
      </p:grpSp>
      <p:grpSp>
        <p:nvGrpSpPr>
          <p:cNvPr id="4272" name="Group 4271">
            <a:extLst>
              <a:ext uri="{FF2B5EF4-FFF2-40B4-BE49-F238E27FC236}">
                <a16:creationId xmlns:a16="http://schemas.microsoft.com/office/drawing/2014/main" id="{9AF50917-02D9-AF34-6D7D-6A802BD226A2}"/>
              </a:ext>
            </a:extLst>
          </p:cNvPr>
          <p:cNvGrpSpPr/>
          <p:nvPr/>
        </p:nvGrpSpPr>
        <p:grpSpPr>
          <a:xfrm>
            <a:off x="5253353" y="2593638"/>
            <a:ext cx="1361454" cy="731102"/>
            <a:chOff x="5099056" y="2786286"/>
            <a:chExt cx="1361454" cy="731102"/>
          </a:xfrm>
        </p:grpSpPr>
        <p:sp>
          <p:nvSpPr>
            <p:cNvPr id="4273" name="TextBox 4272">
              <a:extLst>
                <a:ext uri="{FF2B5EF4-FFF2-40B4-BE49-F238E27FC236}">
                  <a16:creationId xmlns:a16="http://schemas.microsoft.com/office/drawing/2014/main" id="{8CB55B18-D84D-3BE5-76C2-2CB800D9478E}"/>
                </a:ext>
              </a:extLst>
            </p:cNvPr>
            <p:cNvSpPr txBox="1"/>
            <p:nvPr/>
          </p:nvSpPr>
          <p:spPr>
            <a:xfrm>
              <a:off x="5099056" y="336350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effectLst/>
                  <a:uLnTx/>
                  <a:uFillTx/>
                  <a:latin typeface="Segoe Sans Small" pitchFamily="2" charset="0"/>
                  <a:cs typeface="Segoe Sans Small" pitchFamily="2" charset="0"/>
                </a:rPr>
                <a:t>Eventhouse</a:t>
              </a:r>
              <a:endParaRPr kumimoji="0" lang="en-US" sz="1000" b="0" i="0" u="none" strike="noStrike" kern="0" cap="none" spc="0" normalizeH="0" baseline="0" noProof="0">
                <a:ln>
                  <a:noFill/>
                </a:ln>
                <a:effectLst/>
                <a:uLnTx/>
                <a:uFillTx/>
                <a:latin typeface="Segoe Sans Small" pitchFamily="2" charset="0"/>
                <a:cs typeface="Segoe Sans Small" pitchFamily="2" charset="0"/>
              </a:endParaRPr>
            </a:p>
          </p:txBody>
        </p:sp>
        <p:grpSp>
          <p:nvGrpSpPr>
            <p:cNvPr id="4274" name="Graphic 51">
              <a:extLst>
                <a:ext uri="{FF2B5EF4-FFF2-40B4-BE49-F238E27FC236}">
                  <a16:creationId xmlns:a16="http://schemas.microsoft.com/office/drawing/2014/main" id="{427B7A00-E2EC-E829-DE02-5A737B5EA7EA}"/>
                </a:ext>
              </a:extLst>
            </p:cNvPr>
            <p:cNvGrpSpPr/>
            <p:nvPr/>
          </p:nvGrpSpPr>
          <p:grpSpPr>
            <a:xfrm>
              <a:off x="5532126" y="2786286"/>
              <a:ext cx="523800" cy="532596"/>
              <a:chOff x="1605952" y="3456789"/>
              <a:chExt cx="523800" cy="532596"/>
            </a:xfrm>
          </p:grpSpPr>
          <p:sp>
            <p:nvSpPr>
              <p:cNvPr id="4275" name="Freeform: Shape 35">
                <a:extLst>
                  <a:ext uri="{FF2B5EF4-FFF2-40B4-BE49-F238E27FC236}">
                    <a16:creationId xmlns:a16="http://schemas.microsoft.com/office/drawing/2014/main" id="{88CD092D-A883-8C21-F14C-6D677941C531}"/>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gradFill>
                <a:gsLst>
                  <a:gs pos="0">
                    <a:srgbClr val="FFFFFF"/>
                  </a:gs>
                  <a:gs pos="50000">
                    <a:srgbClr val="F5F5F5"/>
                  </a:gs>
                  <a:gs pos="100000">
                    <a:srgbClr val="EBEBEB"/>
                  </a:gs>
                </a:gsLst>
                <a:lin ang="4972497"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6" name="Freeform: Shape 36">
                <a:extLst>
                  <a:ext uri="{FF2B5EF4-FFF2-40B4-BE49-F238E27FC236}">
                    <a16:creationId xmlns:a16="http://schemas.microsoft.com/office/drawing/2014/main" id="{EB68CC84-9678-7206-5F2B-24F04D27300A}"/>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solidFill>
                <a:srgbClr val="FFFFFF">
                  <a:alpha val="20000"/>
                </a:srgbClr>
              </a:soli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7" name="Freeform: Shape 37">
                <a:extLst>
                  <a:ext uri="{FF2B5EF4-FFF2-40B4-BE49-F238E27FC236}">
                    <a16:creationId xmlns:a16="http://schemas.microsoft.com/office/drawing/2014/main" id="{54C475A4-3255-BEBB-4967-365FC123BDEB}"/>
                  </a:ext>
                </a:extLst>
              </p:cNvPr>
              <p:cNvSpPr/>
              <p:nvPr/>
            </p:nvSpPr>
            <p:spPr>
              <a:xfrm>
                <a:off x="1605952" y="3456789"/>
                <a:ext cx="495314" cy="495261"/>
              </a:xfrm>
              <a:custGeom>
                <a:avLst/>
                <a:gdLst>
                  <a:gd name="connsiteX0" fmla="*/ 428638 w 495314"/>
                  <a:gd name="connsiteY0" fmla="*/ 9716 h 495261"/>
                  <a:gd name="connsiteX1" fmla="*/ 66677 w 495314"/>
                  <a:gd name="connsiteY1" fmla="*/ 9716 h 495261"/>
                  <a:gd name="connsiteX2" fmla="*/ 9525 w 495314"/>
                  <a:gd name="connsiteY2" fmla="*/ 66862 h 495261"/>
                  <a:gd name="connsiteX3" fmla="*/ 9525 w 495314"/>
                  <a:gd name="connsiteY3" fmla="*/ 428784 h 495261"/>
                  <a:gd name="connsiteX4" fmla="*/ 66677 w 495314"/>
                  <a:gd name="connsiteY4" fmla="*/ 485929 h 495261"/>
                  <a:gd name="connsiteX5" fmla="*/ 428638 w 495314"/>
                  <a:gd name="connsiteY5" fmla="*/ 485929 h 495261"/>
                  <a:gd name="connsiteX6" fmla="*/ 485790 w 495314"/>
                  <a:gd name="connsiteY6" fmla="*/ 428784 h 495261"/>
                  <a:gd name="connsiteX7" fmla="*/ 485790 w 495314"/>
                  <a:gd name="connsiteY7" fmla="*/ 66862 h 495261"/>
                  <a:gd name="connsiteX8" fmla="*/ 428638 w 495314"/>
                  <a:gd name="connsiteY8" fmla="*/ 9716 h 495261"/>
                  <a:gd name="connsiteX9" fmla="*/ 66677 w 495314"/>
                  <a:gd name="connsiteY9" fmla="*/ 192 h 495261"/>
                  <a:gd name="connsiteX10" fmla="*/ 0 w 495314"/>
                  <a:gd name="connsiteY10" fmla="*/ 66862 h 495261"/>
                  <a:gd name="connsiteX11" fmla="*/ 0 w 495314"/>
                  <a:gd name="connsiteY11" fmla="*/ 428784 h 495261"/>
                  <a:gd name="connsiteX12" fmla="*/ 66677 w 495314"/>
                  <a:gd name="connsiteY12" fmla="*/ 495454 h 495261"/>
                  <a:gd name="connsiteX13" fmla="*/ 428638 w 495314"/>
                  <a:gd name="connsiteY13" fmla="*/ 495454 h 495261"/>
                  <a:gd name="connsiteX14" fmla="*/ 495315 w 495314"/>
                  <a:gd name="connsiteY14" fmla="*/ 428784 h 495261"/>
                  <a:gd name="connsiteX15" fmla="*/ 495315 w 495314"/>
                  <a:gd name="connsiteY15" fmla="*/ 66862 h 495261"/>
                  <a:gd name="connsiteX16" fmla="*/ 428638 w 495314"/>
                  <a:gd name="connsiteY16" fmla="*/ 192 h 495261"/>
                  <a:gd name="connsiteX17" fmla="*/ 66677 w 495314"/>
                  <a:gd name="connsiteY17" fmla="*/ 19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314" h="495261">
                    <a:moveTo>
                      <a:pt x="428638" y="9716"/>
                    </a:moveTo>
                    <a:lnTo>
                      <a:pt x="66677" y="9716"/>
                    </a:lnTo>
                    <a:cubicBezTo>
                      <a:pt x="35113" y="9716"/>
                      <a:pt x="9525" y="35301"/>
                      <a:pt x="9525" y="66862"/>
                    </a:cubicBezTo>
                    <a:lnTo>
                      <a:pt x="9525" y="428784"/>
                    </a:lnTo>
                    <a:cubicBezTo>
                      <a:pt x="9525" y="460344"/>
                      <a:pt x="35113" y="485929"/>
                      <a:pt x="66677" y="485929"/>
                    </a:cubicBezTo>
                    <a:lnTo>
                      <a:pt x="428638" y="485929"/>
                    </a:lnTo>
                    <a:cubicBezTo>
                      <a:pt x="460202" y="485929"/>
                      <a:pt x="485790" y="460344"/>
                      <a:pt x="485790" y="428784"/>
                    </a:cubicBezTo>
                    <a:lnTo>
                      <a:pt x="485790" y="66862"/>
                    </a:lnTo>
                    <a:cubicBezTo>
                      <a:pt x="485790" y="35301"/>
                      <a:pt x="460202" y="9716"/>
                      <a:pt x="428638" y="9716"/>
                    </a:cubicBezTo>
                    <a:close/>
                    <a:moveTo>
                      <a:pt x="66677" y="192"/>
                    </a:moveTo>
                    <a:cubicBezTo>
                      <a:pt x="29852" y="192"/>
                      <a:pt x="0" y="30041"/>
                      <a:pt x="0" y="66862"/>
                    </a:cubicBezTo>
                    <a:lnTo>
                      <a:pt x="0" y="428784"/>
                    </a:lnTo>
                    <a:cubicBezTo>
                      <a:pt x="0" y="465605"/>
                      <a:pt x="29852" y="495454"/>
                      <a:pt x="66677" y="495454"/>
                    </a:cubicBezTo>
                    <a:lnTo>
                      <a:pt x="428638" y="495454"/>
                    </a:lnTo>
                    <a:cubicBezTo>
                      <a:pt x="465463" y="495454"/>
                      <a:pt x="495315" y="465605"/>
                      <a:pt x="495315" y="428784"/>
                    </a:cubicBezTo>
                    <a:lnTo>
                      <a:pt x="495315" y="66862"/>
                    </a:lnTo>
                    <a:cubicBezTo>
                      <a:pt x="495315" y="30041"/>
                      <a:pt x="465463" y="192"/>
                      <a:pt x="428638" y="192"/>
                    </a:cubicBezTo>
                    <a:lnTo>
                      <a:pt x="66677" y="192"/>
                    </a:lnTo>
                    <a:close/>
                  </a:path>
                </a:pathLst>
              </a:custGeom>
              <a:gradFill>
                <a:gsLst>
                  <a:gs pos="0">
                    <a:srgbClr val="BBBBBB"/>
                  </a:gs>
                  <a:gs pos="50000">
                    <a:srgbClr val="A1A1A1"/>
                  </a:gs>
                  <a:gs pos="100000">
                    <a:srgbClr val="888888"/>
                  </a:gs>
                </a:gsLst>
                <a:lin ang="4944325"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8" name="Freeform: Shape 38">
                <a:extLst>
                  <a:ext uri="{FF2B5EF4-FFF2-40B4-BE49-F238E27FC236}">
                    <a16:creationId xmlns:a16="http://schemas.microsoft.com/office/drawing/2014/main" id="{5E731082-D1CD-528A-4E18-D77BFF85BA51}"/>
                  </a:ext>
                </a:extLst>
              </p:cNvPr>
              <p:cNvSpPr/>
              <p:nvPr/>
            </p:nvSpPr>
            <p:spPr>
              <a:xfrm>
                <a:off x="1989159" y="3847284"/>
                <a:ext cx="140593" cy="142101"/>
              </a:xfrm>
              <a:custGeom>
                <a:avLst/>
                <a:gdLst>
                  <a:gd name="connsiteX0" fmla="*/ 24385 w 140593"/>
                  <a:gd name="connsiteY0" fmla="*/ 97720 h 142101"/>
                  <a:gd name="connsiteX1" fmla="*/ 14288 w 140593"/>
                  <a:gd name="connsiteY1" fmla="*/ 101911 h 142101"/>
                  <a:gd name="connsiteX2" fmla="*/ 4191 w 140593"/>
                  <a:gd name="connsiteY2" fmla="*/ 97720 h 142101"/>
                  <a:gd name="connsiteX3" fmla="*/ 0 w 140593"/>
                  <a:gd name="connsiteY3" fmla="*/ 87625 h 142101"/>
                  <a:gd name="connsiteX4" fmla="*/ 4191 w 140593"/>
                  <a:gd name="connsiteY4" fmla="*/ 77529 h 142101"/>
                  <a:gd name="connsiteX5" fmla="*/ 31148 w 140593"/>
                  <a:gd name="connsiteY5" fmla="*/ 50575 h 142101"/>
                  <a:gd name="connsiteX6" fmla="*/ 36196 w 140593"/>
                  <a:gd name="connsiteY6" fmla="*/ 47337 h 142101"/>
                  <a:gd name="connsiteX7" fmla="*/ 13431 w 140593"/>
                  <a:gd name="connsiteY7" fmla="*/ 24574 h 142101"/>
                  <a:gd name="connsiteX8" fmla="*/ 10383 w 140593"/>
                  <a:gd name="connsiteY8" fmla="*/ 8954 h 142101"/>
                  <a:gd name="connsiteX9" fmla="*/ 23527 w 140593"/>
                  <a:gd name="connsiteY9" fmla="*/ 192 h 142101"/>
                  <a:gd name="connsiteX10" fmla="*/ 126305 w 140593"/>
                  <a:gd name="connsiteY10" fmla="*/ 192 h 142101"/>
                  <a:gd name="connsiteX11" fmla="*/ 140593 w 140593"/>
                  <a:gd name="connsiteY11" fmla="*/ 14478 h 142101"/>
                  <a:gd name="connsiteX12" fmla="*/ 140593 w 140593"/>
                  <a:gd name="connsiteY12" fmla="*/ 117245 h 142101"/>
                  <a:gd name="connsiteX13" fmla="*/ 136116 w 140593"/>
                  <a:gd name="connsiteY13" fmla="*/ 127627 h 142101"/>
                  <a:gd name="connsiteX14" fmla="*/ 126305 w 140593"/>
                  <a:gd name="connsiteY14" fmla="*/ 131532 h 142101"/>
                  <a:gd name="connsiteX15" fmla="*/ 116209 w 140593"/>
                  <a:gd name="connsiteY15" fmla="*/ 127341 h 142101"/>
                  <a:gd name="connsiteX16" fmla="*/ 94967 w 140593"/>
                  <a:gd name="connsiteY16" fmla="*/ 106102 h 142101"/>
                  <a:gd name="connsiteX17" fmla="*/ 91729 w 140593"/>
                  <a:gd name="connsiteY17" fmla="*/ 111150 h 142101"/>
                  <a:gd name="connsiteX18" fmla="*/ 64772 w 140593"/>
                  <a:gd name="connsiteY18" fmla="*/ 138103 h 142101"/>
                  <a:gd name="connsiteX19" fmla="*/ 54675 w 140593"/>
                  <a:gd name="connsiteY19" fmla="*/ 142294 h 142101"/>
                  <a:gd name="connsiteX20" fmla="*/ 44578 w 140593"/>
                  <a:gd name="connsiteY20" fmla="*/ 138103 h 142101"/>
                  <a:gd name="connsiteX21" fmla="*/ 44293 w 140593"/>
                  <a:gd name="connsiteY21" fmla="*/ 118198 h 142101"/>
                  <a:gd name="connsiteX22" fmla="*/ 24385 w 140593"/>
                  <a:gd name="connsiteY22" fmla="*/ 138103 h 142101"/>
                  <a:gd name="connsiteX23" fmla="*/ 14288 w 140593"/>
                  <a:gd name="connsiteY23" fmla="*/ 142294 h 142101"/>
                  <a:gd name="connsiteX24" fmla="*/ 4191 w 140593"/>
                  <a:gd name="connsiteY24" fmla="*/ 138103 h 142101"/>
                  <a:gd name="connsiteX25" fmla="*/ 4191 w 140593"/>
                  <a:gd name="connsiteY25" fmla="*/ 117912 h 14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593" h="142101">
                    <a:moveTo>
                      <a:pt x="24385" y="97720"/>
                    </a:moveTo>
                    <a:cubicBezTo>
                      <a:pt x="21718" y="100387"/>
                      <a:pt x="18098" y="101911"/>
                      <a:pt x="14288" y="101911"/>
                    </a:cubicBezTo>
                    <a:cubicBezTo>
                      <a:pt x="10478" y="101911"/>
                      <a:pt x="6858" y="100387"/>
                      <a:pt x="4191" y="97720"/>
                    </a:cubicBezTo>
                    <a:cubicBezTo>
                      <a:pt x="1524" y="95054"/>
                      <a:pt x="0" y="91434"/>
                      <a:pt x="0" y="87625"/>
                    </a:cubicBezTo>
                    <a:cubicBezTo>
                      <a:pt x="0" y="83815"/>
                      <a:pt x="1524" y="80196"/>
                      <a:pt x="4191" y="77529"/>
                    </a:cubicBezTo>
                    <a:lnTo>
                      <a:pt x="31148" y="50575"/>
                    </a:lnTo>
                    <a:cubicBezTo>
                      <a:pt x="32577" y="49147"/>
                      <a:pt x="34291" y="48004"/>
                      <a:pt x="36196" y="47337"/>
                    </a:cubicBezTo>
                    <a:lnTo>
                      <a:pt x="13431" y="24574"/>
                    </a:lnTo>
                    <a:cubicBezTo>
                      <a:pt x="9335" y="20479"/>
                      <a:pt x="8097" y="14383"/>
                      <a:pt x="10383" y="8954"/>
                    </a:cubicBezTo>
                    <a:cubicBezTo>
                      <a:pt x="12573" y="3621"/>
                      <a:pt x="17812" y="192"/>
                      <a:pt x="23527" y="192"/>
                    </a:cubicBezTo>
                    <a:lnTo>
                      <a:pt x="126305" y="192"/>
                    </a:lnTo>
                    <a:cubicBezTo>
                      <a:pt x="134211" y="192"/>
                      <a:pt x="140593" y="6573"/>
                      <a:pt x="140593" y="14478"/>
                    </a:cubicBezTo>
                    <a:lnTo>
                      <a:pt x="140593" y="117245"/>
                    </a:lnTo>
                    <a:cubicBezTo>
                      <a:pt x="140593" y="121245"/>
                      <a:pt x="138974" y="124960"/>
                      <a:pt x="136116" y="127627"/>
                    </a:cubicBezTo>
                    <a:cubicBezTo>
                      <a:pt x="133449" y="130103"/>
                      <a:pt x="129925" y="131532"/>
                      <a:pt x="126305" y="131532"/>
                    </a:cubicBezTo>
                    <a:cubicBezTo>
                      <a:pt x="122495" y="131532"/>
                      <a:pt x="118971" y="130008"/>
                      <a:pt x="116209" y="127341"/>
                    </a:cubicBezTo>
                    <a:lnTo>
                      <a:pt x="94967" y="106102"/>
                    </a:lnTo>
                    <a:cubicBezTo>
                      <a:pt x="94300" y="107911"/>
                      <a:pt x="93157" y="109721"/>
                      <a:pt x="91729" y="111150"/>
                    </a:cubicBezTo>
                    <a:lnTo>
                      <a:pt x="64772" y="138103"/>
                    </a:lnTo>
                    <a:cubicBezTo>
                      <a:pt x="62105" y="140770"/>
                      <a:pt x="58485" y="142294"/>
                      <a:pt x="54675" y="142294"/>
                    </a:cubicBezTo>
                    <a:cubicBezTo>
                      <a:pt x="50865" y="142294"/>
                      <a:pt x="47245" y="140770"/>
                      <a:pt x="44578" y="138103"/>
                    </a:cubicBezTo>
                    <a:cubicBezTo>
                      <a:pt x="39054" y="132579"/>
                      <a:pt x="39054" y="123722"/>
                      <a:pt x="44293" y="118198"/>
                    </a:cubicBezTo>
                    <a:lnTo>
                      <a:pt x="24385" y="138103"/>
                    </a:lnTo>
                    <a:cubicBezTo>
                      <a:pt x="21718" y="140770"/>
                      <a:pt x="18098" y="142294"/>
                      <a:pt x="14288" y="142294"/>
                    </a:cubicBezTo>
                    <a:cubicBezTo>
                      <a:pt x="10478" y="142294"/>
                      <a:pt x="6858" y="140770"/>
                      <a:pt x="4191" y="138103"/>
                    </a:cubicBezTo>
                    <a:cubicBezTo>
                      <a:pt x="-1334" y="132579"/>
                      <a:pt x="-1334" y="123436"/>
                      <a:pt x="4191" y="117912"/>
                    </a:cubicBezTo>
                  </a:path>
                </a:pathLst>
              </a:custGeom>
              <a:solidFill>
                <a:srgbClr val="F5F5F5"/>
              </a:soli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79" name="Freeform: Shape 39">
                <a:extLst>
                  <a:ext uri="{FF2B5EF4-FFF2-40B4-BE49-F238E27FC236}">
                    <a16:creationId xmlns:a16="http://schemas.microsoft.com/office/drawing/2014/main" id="{DD87D960-3E5E-9114-C500-ED29CED50146}"/>
                  </a:ext>
                </a:extLst>
              </p:cNvPr>
              <p:cNvSpPr/>
              <p:nvPr/>
            </p:nvSpPr>
            <p:spPr>
              <a:xfrm>
                <a:off x="1998685" y="3856808"/>
                <a:ext cx="121637" cy="123148"/>
              </a:xfrm>
              <a:custGeom>
                <a:avLst/>
                <a:gdLst>
                  <a:gd name="connsiteX0" fmla="*/ 121638 w 121637"/>
                  <a:gd name="connsiteY0" fmla="*/ 4954 h 123148"/>
                  <a:gd name="connsiteX1" fmla="*/ 116875 w 121637"/>
                  <a:gd name="connsiteY1" fmla="*/ 192 h 123148"/>
                  <a:gd name="connsiteX2" fmla="*/ 14097 w 121637"/>
                  <a:gd name="connsiteY2" fmla="*/ 192 h 123148"/>
                  <a:gd name="connsiteX3" fmla="*/ 10764 w 121637"/>
                  <a:gd name="connsiteY3" fmla="*/ 8288 h 123148"/>
                  <a:gd name="connsiteX4" fmla="*/ 113541 w 121637"/>
                  <a:gd name="connsiteY4" fmla="*/ 111054 h 123148"/>
                  <a:gd name="connsiteX5" fmla="*/ 121638 w 121637"/>
                  <a:gd name="connsiteY5" fmla="*/ 107721 h 123148"/>
                  <a:gd name="connsiteX6" fmla="*/ 121638 w 121637"/>
                  <a:gd name="connsiteY6" fmla="*/ 4954 h 123148"/>
                  <a:gd name="connsiteX7" fmla="*/ 35148 w 121637"/>
                  <a:gd name="connsiteY7" fmla="*/ 54576 h 123148"/>
                  <a:gd name="connsiteX8" fmla="*/ 35148 w 121637"/>
                  <a:gd name="connsiteY8" fmla="*/ 47813 h 123148"/>
                  <a:gd name="connsiteX9" fmla="*/ 28385 w 121637"/>
                  <a:gd name="connsiteY9" fmla="*/ 47813 h 123148"/>
                  <a:gd name="connsiteX10" fmla="*/ 1429 w 121637"/>
                  <a:gd name="connsiteY10" fmla="*/ 74767 h 123148"/>
                  <a:gd name="connsiteX11" fmla="*/ 1429 w 121637"/>
                  <a:gd name="connsiteY11" fmla="*/ 81529 h 123148"/>
                  <a:gd name="connsiteX12" fmla="*/ 8192 w 121637"/>
                  <a:gd name="connsiteY12" fmla="*/ 81529 h 123148"/>
                  <a:gd name="connsiteX13" fmla="*/ 35148 w 121637"/>
                  <a:gd name="connsiteY13" fmla="*/ 54576 h 123148"/>
                  <a:gd name="connsiteX14" fmla="*/ 55342 w 121637"/>
                  <a:gd name="connsiteY14" fmla="*/ 68005 h 123148"/>
                  <a:gd name="connsiteX15" fmla="*/ 55342 w 121637"/>
                  <a:gd name="connsiteY15" fmla="*/ 74767 h 123148"/>
                  <a:gd name="connsiteX16" fmla="*/ 8192 w 121637"/>
                  <a:gd name="connsiteY16" fmla="*/ 121912 h 123148"/>
                  <a:gd name="connsiteX17" fmla="*/ 1429 w 121637"/>
                  <a:gd name="connsiteY17" fmla="*/ 121912 h 123148"/>
                  <a:gd name="connsiteX18" fmla="*/ 1429 w 121637"/>
                  <a:gd name="connsiteY18" fmla="*/ 115150 h 123148"/>
                  <a:gd name="connsiteX19" fmla="*/ 48579 w 121637"/>
                  <a:gd name="connsiteY19" fmla="*/ 68005 h 123148"/>
                  <a:gd name="connsiteX20" fmla="*/ 55342 w 121637"/>
                  <a:gd name="connsiteY20" fmla="*/ 68005 h 123148"/>
                  <a:gd name="connsiteX21" fmla="*/ 75536 w 121637"/>
                  <a:gd name="connsiteY21" fmla="*/ 94958 h 123148"/>
                  <a:gd name="connsiteX22" fmla="*/ 75536 w 121637"/>
                  <a:gd name="connsiteY22" fmla="*/ 88196 h 123148"/>
                  <a:gd name="connsiteX23" fmla="*/ 68773 w 121637"/>
                  <a:gd name="connsiteY23" fmla="*/ 88196 h 123148"/>
                  <a:gd name="connsiteX24" fmla="*/ 41816 w 121637"/>
                  <a:gd name="connsiteY24" fmla="*/ 115150 h 123148"/>
                  <a:gd name="connsiteX25" fmla="*/ 41816 w 121637"/>
                  <a:gd name="connsiteY25" fmla="*/ 121912 h 123148"/>
                  <a:gd name="connsiteX26" fmla="*/ 48579 w 121637"/>
                  <a:gd name="connsiteY26" fmla="*/ 121912 h 123148"/>
                  <a:gd name="connsiteX27" fmla="*/ 75536 w 121637"/>
                  <a:gd name="connsiteY27" fmla="*/ 94958 h 12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37" h="123148">
                    <a:moveTo>
                      <a:pt x="121638" y="4954"/>
                    </a:moveTo>
                    <a:cubicBezTo>
                      <a:pt x="121638" y="2287"/>
                      <a:pt x="119542" y="192"/>
                      <a:pt x="116875" y="192"/>
                    </a:cubicBezTo>
                    <a:lnTo>
                      <a:pt x="14097" y="192"/>
                    </a:lnTo>
                    <a:cubicBezTo>
                      <a:pt x="9811" y="192"/>
                      <a:pt x="7715" y="5335"/>
                      <a:pt x="10764" y="8288"/>
                    </a:cubicBezTo>
                    <a:lnTo>
                      <a:pt x="113541" y="111054"/>
                    </a:lnTo>
                    <a:cubicBezTo>
                      <a:pt x="116494" y="114007"/>
                      <a:pt x="121638" y="111912"/>
                      <a:pt x="121638" y="107721"/>
                    </a:cubicBezTo>
                    <a:lnTo>
                      <a:pt x="121638" y="4954"/>
                    </a:lnTo>
                    <a:close/>
                    <a:moveTo>
                      <a:pt x="35148" y="54576"/>
                    </a:moveTo>
                    <a:cubicBezTo>
                      <a:pt x="37053" y="52671"/>
                      <a:pt x="37053" y="49718"/>
                      <a:pt x="35148" y="47813"/>
                    </a:cubicBezTo>
                    <a:cubicBezTo>
                      <a:pt x="33243" y="45908"/>
                      <a:pt x="30290" y="45908"/>
                      <a:pt x="28385" y="47813"/>
                    </a:cubicBezTo>
                    <a:lnTo>
                      <a:pt x="1429" y="74767"/>
                    </a:lnTo>
                    <a:cubicBezTo>
                      <a:pt x="-476" y="76672"/>
                      <a:pt x="-476" y="79624"/>
                      <a:pt x="1429" y="81529"/>
                    </a:cubicBezTo>
                    <a:cubicBezTo>
                      <a:pt x="3334" y="83434"/>
                      <a:pt x="6287" y="83434"/>
                      <a:pt x="8192" y="81529"/>
                    </a:cubicBezTo>
                    <a:lnTo>
                      <a:pt x="35148" y="54576"/>
                    </a:lnTo>
                    <a:close/>
                    <a:moveTo>
                      <a:pt x="55342" y="68005"/>
                    </a:moveTo>
                    <a:cubicBezTo>
                      <a:pt x="57247" y="69910"/>
                      <a:pt x="57247" y="72862"/>
                      <a:pt x="55342" y="74767"/>
                    </a:cubicBezTo>
                    <a:lnTo>
                      <a:pt x="8192" y="121912"/>
                    </a:lnTo>
                    <a:cubicBezTo>
                      <a:pt x="6287" y="123817"/>
                      <a:pt x="3334" y="123817"/>
                      <a:pt x="1429" y="121912"/>
                    </a:cubicBezTo>
                    <a:cubicBezTo>
                      <a:pt x="-476" y="120007"/>
                      <a:pt x="-476" y="117055"/>
                      <a:pt x="1429" y="115150"/>
                    </a:cubicBezTo>
                    <a:lnTo>
                      <a:pt x="48579" y="68005"/>
                    </a:lnTo>
                    <a:cubicBezTo>
                      <a:pt x="50484" y="66100"/>
                      <a:pt x="53437" y="66100"/>
                      <a:pt x="55342" y="68005"/>
                    </a:cubicBezTo>
                    <a:close/>
                    <a:moveTo>
                      <a:pt x="75536" y="94958"/>
                    </a:moveTo>
                    <a:cubicBezTo>
                      <a:pt x="77441" y="93054"/>
                      <a:pt x="77441" y="90101"/>
                      <a:pt x="75536" y="88196"/>
                    </a:cubicBezTo>
                    <a:cubicBezTo>
                      <a:pt x="73630" y="86291"/>
                      <a:pt x="70678" y="86291"/>
                      <a:pt x="68773" y="88196"/>
                    </a:cubicBezTo>
                    <a:lnTo>
                      <a:pt x="41816" y="115150"/>
                    </a:lnTo>
                    <a:cubicBezTo>
                      <a:pt x="39911" y="117055"/>
                      <a:pt x="39911" y="120007"/>
                      <a:pt x="41816" y="121912"/>
                    </a:cubicBezTo>
                    <a:cubicBezTo>
                      <a:pt x="43721" y="123817"/>
                      <a:pt x="46674" y="123817"/>
                      <a:pt x="48579" y="121912"/>
                    </a:cubicBezTo>
                    <a:lnTo>
                      <a:pt x="75536" y="94958"/>
                    </a:lnTo>
                    <a:close/>
                  </a:path>
                </a:pathLst>
              </a:custGeom>
              <a:gradFill>
                <a:gsLst>
                  <a:gs pos="0">
                    <a:srgbClr val="008EE6"/>
                  </a:gs>
                  <a:gs pos="50000">
                    <a:srgbClr val="0077BD"/>
                  </a:gs>
                  <a:gs pos="100000">
                    <a:srgbClr val="006094"/>
                  </a:gs>
                </a:gsLst>
                <a:lin ang="2678596"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sp>
            <p:nvSpPr>
              <p:cNvPr id="4280" name="Freeform: Shape 40">
                <a:extLst>
                  <a:ext uri="{FF2B5EF4-FFF2-40B4-BE49-F238E27FC236}">
                    <a16:creationId xmlns:a16="http://schemas.microsoft.com/office/drawing/2014/main" id="{C3070B1C-87F8-894B-5847-FB55F8FFE8DC}"/>
                  </a:ext>
                </a:extLst>
              </p:cNvPr>
              <p:cNvSpPr/>
              <p:nvPr/>
            </p:nvSpPr>
            <p:spPr>
              <a:xfrm>
                <a:off x="1729781" y="3580089"/>
                <a:ext cx="247657" cy="257670"/>
              </a:xfrm>
              <a:custGeom>
                <a:avLst/>
                <a:gdLst>
                  <a:gd name="connsiteX0" fmla="*/ 113351 w 247657"/>
                  <a:gd name="connsiteY0" fmla="*/ 257862 h 257670"/>
                  <a:gd name="connsiteX1" fmla="*/ 228607 w 247657"/>
                  <a:gd name="connsiteY1" fmla="*/ 257862 h 257670"/>
                  <a:gd name="connsiteX2" fmla="*/ 247657 w 247657"/>
                  <a:gd name="connsiteY2" fmla="*/ 238814 h 257670"/>
                  <a:gd name="connsiteX3" fmla="*/ 247657 w 247657"/>
                  <a:gd name="connsiteY3" fmla="*/ 113933 h 257670"/>
                  <a:gd name="connsiteX4" fmla="*/ 241381 w 247657"/>
                  <a:gd name="connsiteY4" fmla="*/ 99802 h 257670"/>
                  <a:gd name="connsiteX5" fmla="*/ 136612 w 247657"/>
                  <a:gd name="connsiteY5" fmla="*/ 5109 h 257670"/>
                  <a:gd name="connsiteX6" fmla="*/ 111064 w 247657"/>
                  <a:gd name="connsiteY6" fmla="*/ 5109 h 257670"/>
                  <a:gd name="connsiteX7" fmla="*/ 6277 w 247657"/>
                  <a:gd name="connsiteY7" fmla="*/ 99802 h 257670"/>
                  <a:gd name="connsiteX8" fmla="*/ 0 w 247657"/>
                  <a:gd name="connsiteY8" fmla="*/ 113934 h 257670"/>
                  <a:gd name="connsiteX9" fmla="*/ 0 w 247657"/>
                  <a:gd name="connsiteY9" fmla="*/ 238814 h 257670"/>
                  <a:gd name="connsiteX10" fmla="*/ 19051 w 247657"/>
                  <a:gd name="connsiteY10" fmla="*/ 257862 h 257670"/>
                  <a:gd name="connsiteX11" fmla="*/ 134307 w 247657"/>
                  <a:gd name="connsiteY11" fmla="*/ 257862 h 25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7" h="257670">
                    <a:moveTo>
                      <a:pt x="113351" y="257862"/>
                    </a:moveTo>
                    <a:lnTo>
                      <a:pt x="228607" y="257862"/>
                    </a:lnTo>
                    <a:cubicBezTo>
                      <a:pt x="239129" y="257862"/>
                      <a:pt x="247657" y="249334"/>
                      <a:pt x="247657" y="238814"/>
                    </a:cubicBezTo>
                    <a:lnTo>
                      <a:pt x="247657" y="113933"/>
                    </a:lnTo>
                    <a:cubicBezTo>
                      <a:pt x="247657" y="108548"/>
                      <a:pt x="245377" y="103413"/>
                      <a:pt x="241381" y="99802"/>
                    </a:cubicBezTo>
                    <a:lnTo>
                      <a:pt x="136612" y="5109"/>
                    </a:lnTo>
                    <a:cubicBezTo>
                      <a:pt x="129358" y="-1447"/>
                      <a:pt x="118318" y="-1447"/>
                      <a:pt x="111064" y="5109"/>
                    </a:cubicBezTo>
                    <a:lnTo>
                      <a:pt x="6277" y="99802"/>
                    </a:lnTo>
                    <a:cubicBezTo>
                      <a:pt x="2280" y="103413"/>
                      <a:pt x="0" y="108548"/>
                      <a:pt x="0" y="113934"/>
                    </a:cubicBezTo>
                    <a:lnTo>
                      <a:pt x="0" y="238814"/>
                    </a:lnTo>
                    <a:cubicBezTo>
                      <a:pt x="0" y="249334"/>
                      <a:pt x="8529" y="257862"/>
                      <a:pt x="19051" y="257862"/>
                    </a:cubicBezTo>
                    <a:lnTo>
                      <a:pt x="134307" y="257862"/>
                    </a:lnTo>
                  </a:path>
                </a:pathLst>
              </a:custGeom>
              <a:gradFill>
                <a:gsLst>
                  <a:gs pos="0">
                    <a:srgbClr val="008EE6"/>
                  </a:gs>
                  <a:gs pos="50000">
                    <a:srgbClr val="0077BD"/>
                  </a:gs>
                  <a:gs pos="100000">
                    <a:srgbClr val="006094"/>
                  </a:gs>
                </a:gsLst>
                <a:lin ang="2588112" scaled="1"/>
              </a:gradFill>
              <a:ln w="96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effectLst/>
                  <a:uLnTx/>
                  <a:uFillTx/>
                  <a:latin typeface="Segoe Sans Small" pitchFamily="2" charset="0"/>
                  <a:cs typeface="Segoe Sans Small" pitchFamily="2" charset="0"/>
                </a:endParaRPr>
              </a:p>
            </p:txBody>
          </p:sp>
        </p:grpSp>
      </p:grpSp>
      <p:grpSp>
        <p:nvGrpSpPr>
          <p:cNvPr id="4281" name="Group 4280">
            <a:extLst>
              <a:ext uri="{FF2B5EF4-FFF2-40B4-BE49-F238E27FC236}">
                <a16:creationId xmlns:a16="http://schemas.microsoft.com/office/drawing/2014/main" id="{20156A32-C247-FFAA-1CFF-7B74FE359C83}"/>
              </a:ext>
            </a:extLst>
          </p:cNvPr>
          <p:cNvGrpSpPr/>
          <p:nvPr/>
        </p:nvGrpSpPr>
        <p:grpSpPr>
          <a:xfrm>
            <a:off x="7161297" y="4974378"/>
            <a:ext cx="1361454" cy="800910"/>
            <a:chOff x="6608749" y="5146775"/>
            <a:chExt cx="1361454" cy="800910"/>
          </a:xfrm>
        </p:grpSpPr>
        <p:pic>
          <p:nvPicPr>
            <p:cNvPr id="4282" name="Graphic 4281">
              <a:extLst>
                <a:ext uri="{FF2B5EF4-FFF2-40B4-BE49-F238E27FC236}">
                  <a16:creationId xmlns:a16="http://schemas.microsoft.com/office/drawing/2014/main" id="{31EB6A6B-60A9-FBD1-8CFC-D54469FC7D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198" y="5146775"/>
              <a:ext cx="609600" cy="609600"/>
            </a:xfrm>
            <a:prstGeom prst="rect">
              <a:avLst/>
            </a:prstGeom>
          </p:spPr>
        </p:pic>
        <p:sp>
          <p:nvSpPr>
            <p:cNvPr id="4283" name="TextBox 4282">
              <a:extLst>
                <a:ext uri="{FF2B5EF4-FFF2-40B4-BE49-F238E27FC236}">
                  <a16:creationId xmlns:a16="http://schemas.microsoft.com/office/drawing/2014/main" id="{767CAC20-A22A-CD39-DCF8-8CA7868D5127}"/>
                </a:ext>
              </a:extLst>
            </p:cNvPr>
            <p:cNvSpPr txBox="1"/>
            <p:nvPr/>
          </p:nvSpPr>
          <p:spPr>
            <a:xfrm>
              <a:off x="6608749" y="579379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Kusto Query</a:t>
              </a:r>
            </a:p>
          </p:txBody>
        </p:sp>
      </p:grpSp>
      <p:cxnSp>
        <p:nvCxnSpPr>
          <p:cNvPr id="4287" name="Connector: Elbow 53">
            <a:extLst>
              <a:ext uri="{FF2B5EF4-FFF2-40B4-BE49-F238E27FC236}">
                <a16:creationId xmlns:a16="http://schemas.microsoft.com/office/drawing/2014/main" id="{D566FBE6-F60A-6567-D7A8-FD28F1F166F4}"/>
              </a:ext>
            </a:extLst>
          </p:cNvPr>
          <p:cNvCxnSpPr>
            <a:cxnSpLocks/>
            <a:stCxn id="4309" idx="2"/>
          </p:cNvCxnSpPr>
          <p:nvPr/>
        </p:nvCxnSpPr>
        <p:spPr>
          <a:xfrm rot="16200000" flipH="1">
            <a:off x="7337012" y="2638740"/>
            <a:ext cx="230541" cy="3036402"/>
          </a:xfrm>
          <a:prstGeom prst="bentConnector2">
            <a:avLst/>
          </a:prstGeom>
          <a:noFill/>
          <a:ln w="6350" cap="flat" cmpd="sng" algn="ctr">
            <a:solidFill>
              <a:schemeClr val="tx1"/>
            </a:solidFill>
            <a:prstDash val="solid"/>
            <a:miter lim="800000"/>
            <a:tailEnd type="triangle"/>
          </a:ln>
          <a:effectLst/>
        </p:spPr>
      </p:cxnSp>
      <p:cxnSp>
        <p:nvCxnSpPr>
          <p:cNvPr id="4288" name="Connector: Elbow 54">
            <a:extLst>
              <a:ext uri="{FF2B5EF4-FFF2-40B4-BE49-F238E27FC236}">
                <a16:creationId xmlns:a16="http://schemas.microsoft.com/office/drawing/2014/main" id="{2B305A61-16B1-9F4B-95BD-2E9052CDD660}"/>
              </a:ext>
            </a:extLst>
          </p:cNvPr>
          <p:cNvCxnSpPr>
            <a:cxnSpLocks/>
            <a:stCxn id="4309" idx="2"/>
          </p:cNvCxnSpPr>
          <p:nvPr/>
        </p:nvCxnSpPr>
        <p:spPr>
          <a:xfrm rot="16200000" flipH="1">
            <a:off x="6132660" y="3843091"/>
            <a:ext cx="1237507" cy="1634665"/>
          </a:xfrm>
          <a:prstGeom prst="bentConnector2">
            <a:avLst/>
          </a:prstGeom>
          <a:noFill/>
          <a:ln w="6350" cap="flat" cmpd="sng" algn="ctr">
            <a:solidFill>
              <a:schemeClr val="tx1"/>
            </a:solidFill>
            <a:prstDash val="solid"/>
            <a:miter lim="800000"/>
            <a:tailEnd type="triangle"/>
          </a:ln>
          <a:effectLst/>
        </p:spPr>
      </p:cxnSp>
      <p:cxnSp>
        <p:nvCxnSpPr>
          <p:cNvPr id="4289" name="Connector: Elbow 55">
            <a:extLst>
              <a:ext uri="{FF2B5EF4-FFF2-40B4-BE49-F238E27FC236}">
                <a16:creationId xmlns:a16="http://schemas.microsoft.com/office/drawing/2014/main" id="{50A564CA-C281-2084-E60A-52293F37A10D}"/>
              </a:ext>
            </a:extLst>
          </p:cNvPr>
          <p:cNvCxnSpPr>
            <a:cxnSpLocks/>
          </p:cNvCxnSpPr>
          <p:nvPr/>
        </p:nvCxnSpPr>
        <p:spPr>
          <a:xfrm>
            <a:off x="8178346" y="5279178"/>
            <a:ext cx="894677" cy="1166"/>
          </a:xfrm>
          <a:prstGeom prst="straightConnector1">
            <a:avLst/>
          </a:prstGeom>
          <a:noFill/>
          <a:ln w="6350" cap="flat" cmpd="sng" algn="ctr">
            <a:solidFill>
              <a:schemeClr val="tx1"/>
            </a:solidFill>
            <a:prstDash val="solid"/>
            <a:miter lim="800000"/>
            <a:tailEnd type="triangle"/>
          </a:ln>
          <a:effectLst/>
        </p:spPr>
      </p:cxnSp>
      <p:cxnSp>
        <p:nvCxnSpPr>
          <p:cNvPr id="4290" name="Connector: Elbow 56">
            <a:extLst>
              <a:ext uri="{FF2B5EF4-FFF2-40B4-BE49-F238E27FC236}">
                <a16:creationId xmlns:a16="http://schemas.microsoft.com/office/drawing/2014/main" id="{7721ACFE-AD93-3CB2-1040-819BF4539EC2}"/>
              </a:ext>
            </a:extLst>
          </p:cNvPr>
          <p:cNvCxnSpPr>
            <a:cxnSpLocks/>
            <a:stCxn id="4305" idx="3"/>
            <a:endCxn id="4307" idx="1"/>
          </p:cNvCxnSpPr>
          <p:nvPr/>
        </p:nvCxnSpPr>
        <p:spPr>
          <a:xfrm>
            <a:off x="9520829" y="5266110"/>
            <a:ext cx="785155" cy="5195"/>
          </a:xfrm>
          <a:prstGeom prst="straightConnector1">
            <a:avLst/>
          </a:prstGeom>
          <a:noFill/>
          <a:ln w="6350" cap="flat" cmpd="sng" algn="ctr">
            <a:solidFill>
              <a:schemeClr val="tx1"/>
            </a:solidFill>
            <a:prstDash val="solid"/>
            <a:miter lim="800000"/>
            <a:tailEnd type="triangle"/>
          </a:ln>
          <a:effectLst/>
        </p:spPr>
      </p:cxnSp>
      <p:grpSp>
        <p:nvGrpSpPr>
          <p:cNvPr id="4291" name="Group 4290">
            <a:extLst>
              <a:ext uri="{FF2B5EF4-FFF2-40B4-BE49-F238E27FC236}">
                <a16:creationId xmlns:a16="http://schemas.microsoft.com/office/drawing/2014/main" id="{EDBF9D94-F84D-B79E-A8C6-FCAF7E1B2675}"/>
              </a:ext>
            </a:extLst>
          </p:cNvPr>
          <p:cNvGrpSpPr/>
          <p:nvPr/>
        </p:nvGrpSpPr>
        <p:grpSpPr>
          <a:xfrm>
            <a:off x="9952165" y="2978854"/>
            <a:ext cx="1361454" cy="761003"/>
            <a:chOff x="9380136" y="2750654"/>
            <a:chExt cx="1361454" cy="761003"/>
          </a:xfrm>
        </p:grpSpPr>
        <p:pic>
          <p:nvPicPr>
            <p:cNvPr id="4292" name="Picture 4291" descr="A white square with orange and black logo&#10;&#10;Description automatically generated">
              <a:extLst>
                <a:ext uri="{FF2B5EF4-FFF2-40B4-BE49-F238E27FC236}">
                  <a16:creationId xmlns:a16="http://schemas.microsoft.com/office/drawing/2014/main" id="{0FF78E19-B843-4CC4-896C-EBBA1595982D}"/>
                </a:ext>
              </a:extLst>
            </p:cNvPr>
            <p:cNvPicPr>
              <a:picLocks noChangeAspect="1"/>
            </p:cNvPicPr>
            <p:nvPr/>
          </p:nvPicPr>
          <p:blipFill>
            <a:blip r:embed="rId12"/>
            <a:stretch>
              <a:fillRect/>
            </a:stretch>
          </p:blipFill>
          <p:spPr>
            <a:xfrm>
              <a:off x="9756063" y="2750654"/>
              <a:ext cx="609601" cy="609601"/>
            </a:xfrm>
            <a:prstGeom prst="rect">
              <a:avLst/>
            </a:prstGeom>
          </p:spPr>
        </p:pic>
        <p:sp>
          <p:nvSpPr>
            <p:cNvPr id="4293" name="TextBox 4292">
              <a:extLst>
                <a:ext uri="{FF2B5EF4-FFF2-40B4-BE49-F238E27FC236}">
                  <a16:creationId xmlns:a16="http://schemas.microsoft.com/office/drawing/2014/main" id="{2D234FE0-912E-6497-5667-CEF871434410}"/>
                </a:ext>
              </a:extLst>
            </p:cNvPr>
            <p:cNvSpPr txBox="1"/>
            <p:nvPr/>
          </p:nvSpPr>
          <p:spPr>
            <a:xfrm>
              <a:off x="9380136" y="3357769"/>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OrgApp</a:t>
              </a:r>
            </a:p>
          </p:txBody>
        </p:sp>
      </p:grpSp>
      <p:cxnSp>
        <p:nvCxnSpPr>
          <p:cNvPr id="4294" name="Connector: Elbow 60">
            <a:extLst>
              <a:ext uri="{FF2B5EF4-FFF2-40B4-BE49-F238E27FC236}">
                <a16:creationId xmlns:a16="http://schemas.microsoft.com/office/drawing/2014/main" id="{B0E57DAE-4256-BAF4-5484-CBECFA56145D}"/>
              </a:ext>
            </a:extLst>
          </p:cNvPr>
          <p:cNvCxnSpPr>
            <a:cxnSpLocks/>
            <a:endCxn id="4292" idx="1"/>
          </p:cNvCxnSpPr>
          <p:nvPr/>
        </p:nvCxnSpPr>
        <p:spPr>
          <a:xfrm>
            <a:off x="9388475" y="3283655"/>
            <a:ext cx="939617" cy="0"/>
          </a:xfrm>
          <a:prstGeom prst="straightConnector1">
            <a:avLst/>
          </a:prstGeom>
          <a:noFill/>
          <a:ln w="6350" cap="flat" cmpd="sng" algn="ctr">
            <a:solidFill>
              <a:schemeClr val="tx1"/>
            </a:solidFill>
            <a:prstDash val="solid"/>
            <a:miter lim="800000"/>
            <a:tailEnd type="triangle"/>
          </a:ln>
          <a:effectLst/>
        </p:spPr>
      </p:cxnSp>
      <p:cxnSp>
        <p:nvCxnSpPr>
          <p:cNvPr id="4295" name="Connector: Elbow 61">
            <a:extLst>
              <a:ext uri="{FF2B5EF4-FFF2-40B4-BE49-F238E27FC236}">
                <a16:creationId xmlns:a16="http://schemas.microsoft.com/office/drawing/2014/main" id="{8837BE3B-27FD-FD7E-8520-CD979F41F3CC}"/>
              </a:ext>
            </a:extLst>
          </p:cNvPr>
          <p:cNvCxnSpPr>
            <a:cxnSpLocks/>
            <a:endCxn id="4292" idx="1"/>
          </p:cNvCxnSpPr>
          <p:nvPr/>
        </p:nvCxnSpPr>
        <p:spPr>
          <a:xfrm flipV="1">
            <a:off x="9226142" y="3283655"/>
            <a:ext cx="1101950" cy="988557"/>
          </a:xfrm>
          <a:prstGeom prst="bentConnector3">
            <a:avLst>
              <a:gd name="adj1" fmla="val 50000"/>
            </a:avLst>
          </a:prstGeom>
          <a:noFill/>
          <a:ln w="6350" cap="flat" cmpd="sng" algn="ctr">
            <a:solidFill>
              <a:schemeClr val="tx1"/>
            </a:solidFill>
            <a:prstDash val="solid"/>
            <a:miter lim="800000"/>
            <a:tailEnd type="triangle"/>
          </a:ln>
          <a:effectLst/>
        </p:spPr>
      </p:cxnSp>
      <p:cxnSp>
        <p:nvCxnSpPr>
          <p:cNvPr id="4296" name="Connector: Elbow 62">
            <a:extLst>
              <a:ext uri="{FF2B5EF4-FFF2-40B4-BE49-F238E27FC236}">
                <a16:creationId xmlns:a16="http://schemas.microsoft.com/office/drawing/2014/main" id="{97460852-789E-EBA2-8F72-82EECCF01E29}"/>
              </a:ext>
            </a:extLst>
          </p:cNvPr>
          <p:cNvCxnSpPr>
            <a:cxnSpLocks/>
          </p:cNvCxnSpPr>
          <p:nvPr/>
        </p:nvCxnSpPr>
        <p:spPr>
          <a:xfrm flipV="1">
            <a:off x="2243304" y="3280852"/>
            <a:ext cx="1079178" cy="2460"/>
          </a:xfrm>
          <a:prstGeom prst="straightConnector1">
            <a:avLst/>
          </a:prstGeom>
          <a:noFill/>
          <a:ln w="6350" cap="flat" cmpd="sng" algn="ctr">
            <a:solidFill>
              <a:schemeClr val="tx1"/>
            </a:solidFill>
            <a:prstDash val="solid"/>
            <a:miter lim="800000"/>
            <a:tailEnd type="triangle"/>
          </a:ln>
          <a:effectLst/>
        </p:spPr>
      </p:cxnSp>
      <p:grpSp>
        <p:nvGrpSpPr>
          <p:cNvPr id="4297" name="Group 4296">
            <a:extLst>
              <a:ext uri="{FF2B5EF4-FFF2-40B4-BE49-F238E27FC236}">
                <a16:creationId xmlns:a16="http://schemas.microsoft.com/office/drawing/2014/main" id="{49AD2C59-1316-C6D9-CEE8-A475D28426E0}"/>
              </a:ext>
            </a:extLst>
          </p:cNvPr>
          <p:cNvGrpSpPr/>
          <p:nvPr/>
        </p:nvGrpSpPr>
        <p:grpSpPr>
          <a:xfrm>
            <a:off x="7100465" y="1558894"/>
            <a:ext cx="1361454" cy="878921"/>
            <a:chOff x="3451524" y="4579031"/>
            <a:chExt cx="1361454" cy="878921"/>
          </a:xfrm>
        </p:grpSpPr>
        <p:pic>
          <p:nvPicPr>
            <p:cNvPr id="4298" name="Graphic 4297">
              <a:extLst>
                <a:ext uri="{FF2B5EF4-FFF2-40B4-BE49-F238E27FC236}">
                  <a16:creationId xmlns:a16="http://schemas.microsoft.com/office/drawing/2014/main" id="{75D28602-9F4E-FA92-FBD2-D24BA6CE01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32145" y="4579031"/>
              <a:ext cx="609600" cy="609600"/>
            </a:xfrm>
            <a:prstGeom prst="rect">
              <a:avLst/>
            </a:prstGeom>
          </p:spPr>
        </p:pic>
        <p:sp>
          <p:nvSpPr>
            <p:cNvPr id="4299" name="TextBox 4298">
              <a:extLst>
                <a:ext uri="{FF2B5EF4-FFF2-40B4-BE49-F238E27FC236}">
                  <a16:creationId xmlns:a16="http://schemas.microsoft.com/office/drawing/2014/main" id="{B7D7DDD3-09AD-62B3-607D-D2050C5CA7A8}"/>
                </a:ext>
              </a:extLst>
            </p:cNvPr>
            <p:cNvSpPr txBox="1"/>
            <p:nvPr/>
          </p:nvSpPr>
          <p:spPr>
            <a:xfrm>
              <a:off x="3451524" y="5304064"/>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Spark CDC Merging</a:t>
              </a:r>
            </a:p>
          </p:txBody>
        </p:sp>
      </p:grpSp>
      <p:grpSp>
        <p:nvGrpSpPr>
          <p:cNvPr id="4300" name="Group 4299">
            <a:extLst>
              <a:ext uri="{FF2B5EF4-FFF2-40B4-BE49-F238E27FC236}">
                <a16:creationId xmlns:a16="http://schemas.microsoft.com/office/drawing/2014/main" id="{A548B264-0CDC-4116-1C09-F447D0209BB6}"/>
              </a:ext>
            </a:extLst>
          </p:cNvPr>
          <p:cNvGrpSpPr/>
          <p:nvPr/>
        </p:nvGrpSpPr>
        <p:grpSpPr>
          <a:xfrm>
            <a:off x="3577271" y="1616746"/>
            <a:ext cx="1361454" cy="720613"/>
            <a:chOff x="5028081" y="1564255"/>
            <a:chExt cx="1361454" cy="720613"/>
          </a:xfrm>
        </p:grpSpPr>
        <p:sp>
          <p:nvSpPr>
            <p:cNvPr id="4301" name="TextBox 4300">
              <a:extLst>
                <a:ext uri="{FF2B5EF4-FFF2-40B4-BE49-F238E27FC236}">
                  <a16:creationId xmlns:a16="http://schemas.microsoft.com/office/drawing/2014/main" id="{03D85AA2-70F3-BBAE-2FFA-E0D66950D068}"/>
                </a:ext>
              </a:extLst>
            </p:cNvPr>
            <p:cNvSpPr txBox="1"/>
            <p:nvPr/>
          </p:nvSpPr>
          <p:spPr>
            <a:xfrm>
              <a:off x="5028081" y="2130980"/>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Activator</a:t>
              </a:r>
            </a:p>
          </p:txBody>
        </p:sp>
        <p:pic>
          <p:nvPicPr>
            <p:cNvPr id="4302" name="Picture 4301">
              <a:extLst>
                <a:ext uri="{FF2B5EF4-FFF2-40B4-BE49-F238E27FC236}">
                  <a16:creationId xmlns:a16="http://schemas.microsoft.com/office/drawing/2014/main" id="{C7B5F1E6-B74C-0837-4A06-5CC6EE31F83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7077" y="1564255"/>
              <a:ext cx="583463" cy="583463"/>
            </a:xfrm>
            <a:prstGeom prst="rect">
              <a:avLst/>
            </a:prstGeom>
          </p:spPr>
        </p:pic>
      </p:grpSp>
      <p:grpSp>
        <p:nvGrpSpPr>
          <p:cNvPr id="4303" name="Group 4302">
            <a:extLst>
              <a:ext uri="{FF2B5EF4-FFF2-40B4-BE49-F238E27FC236}">
                <a16:creationId xmlns:a16="http://schemas.microsoft.com/office/drawing/2014/main" id="{48AFCDAB-1D5B-D928-FFE5-760D753030D5}"/>
              </a:ext>
            </a:extLst>
          </p:cNvPr>
          <p:cNvGrpSpPr/>
          <p:nvPr/>
        </p:nvGrpSpPr>
        <p:grpSpPr>
          <a:xfrm>
            <a:off x="8594556" y="4974378"/>
            <a:ext cx="1361454" cy="726731"/>
            <a:chOff x="8202888" y="5146775"/>
            <a:chExt cx="1361454" cy="726731"/>
          </a:xfrm>
        </p:grpSpPr>
        <p:sp>
          <p:nvSpPr>
            <p:cNvPr id="4304" name="TextBox 4303">
              <a:extLst>
                <a:ext uri="{FF2B5EF4-FFF2-40B4-BE49-F238E27FC236}">
                  <a16:creationId xmlns:a16="http://schemas.microsoft.com/office/drawing/2014/main" id="{FAF7A836-547F-E1F2-5E43-8AC3AEF8E31B}"/>
                </a:ext>
              </a:extLst>
            </p:cNvPr>
            <p:cNvSpPr txBox="1"/>
            <p:nvPr/>
          </p:nvSpPr>
          <p:spPr>
            <a:xfrm>
              <a:off x="8202888" y="5719618"/>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Activator</a:t>
              </a:r>
            </a:p>
          </p:txBody>
        </p:sp>
        <p:pic>
          <p:nvPicPr>
            <p:cNvPr id="4305" name="Picture 4304">
              <a:extLst>
                <a:ext uri="{FF2B5EF4-FFF2-40B4-BE49-F238E27FC236}">
                  <a16:creationId xmlns:a16="http://schemas.microsoft.com/office/drawing/2014/main" id="{C0B16961-8C36-313F-DC7F-190D77BCF3B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45698" y="5146775"/>
              <a:ext cx="583463" cy="583463"/>
            </a:xfrm>
            <a:prstGeom prst="rect">
              <a:avLst/>
            </a:prstGeom>
          </p:spPr>
        </p:pic>
      </p:grpSp>
      <p:grpSp>
        <p:nvGrpSpPr>
          <p:cNvPr id="4306" name="Group 4305">
            <a:extLst>
              <a:ext uri="{FF2B5EF4-FFF2-40B4-BE49-F238E27FC236}">
                <a16:creationId xmlns:a16="http://schemas.microsoft.com/office/drawing/2014/main" id="{69F61E64-1DA6-CE2E-1758-A21DAA86EDCF}"/>
              </a:ext>
            </a:extLst>
          </p:cNvPr>
          <p:cNvGrpSpPr/>
          <p:nvPr/>
        </p:nvGrpSpPr>
        <p:grpSpPr>
          <a:xfrm>
            <a:off x="9952165" y="5038478"/>
            <a:ext cx="1361454" cy="637222"/>
            <a:chOff x="7846537" y="1631212"/>
            <a:chExt cx="1361454" cy="637222"/>
          </a:xfrm>
        </p:grpSpPr>
        <p:pic>
          <p:nvPicPr>
            <p:cNvPr id="4307" name="Picture 4" descr="Setup a Microsoft Teams Meeting with External Users">
              <a:extLst>
                <a:ext uri="{FF2B5EF4-FFF2-40B4-BE49-F238E27FC236}">
                  <a16:creationId xmlns:a16="http://schemas.microsoft.com/office/drawing/2014/main" id="{B5047AF6-4E04-234E-E62E-44DEEE2719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0356"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308" name="TextBox 4307">
              <a:extLst>
                <a:ext uri="{FF2B5EF4-FFF2-40B4-BE49-F238E27FC236}">
                  <a16:creationId xmlns:a16="http://schemas.microsoft.com/office/drawing/2014/main" id="{706FDC4B-593F-E81C-BBDB-5AD550ED703F}"/>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Teams</a:t>
              </a:r>
            </a:p>
          </p:txBody>
        </p:sp>
      </p:grpSp>
      <p:sp>
        <p:nvSpPr>
          <p:cNvPr id="4309" name="Rounded Rectangle 25">
            <a:extLst>
              <a:ext uri="{FF2B5EF4-FFF2-40B4-BE49-F238E27FC236}">
                <a16:creationId xmlns:a16="http://schemas.microsoft.com/office/drawing/2014/main" id="{8EE7FAC5-BCF6-51B0-D27B-3940DFA9760E}"/>
              </a:ext>
              <a:ext uri="{C183D7F6-B498-43B3-948B-1728B52AA6E4}">
                <adec:decorative xmlns:adec="http://schemas.microsoft.com/office/drawing/2017/decorative" val="1"/>
              </a:ext>
            </a:extLst>
          </p:cNvPr>
          <p:cNvSpPr/>
          <p:nvPr/>
        </p:nvSpPr>
        <p:spPr bwMode="auto">
          <a:xfrm>
            <a:off x="4817672" y="2518554"/>
            <a:ext cx="2232817" cy="1523117"/>
          </a:xfrm>
          <a:prstGeom prst="roundRect">
            <a:avLst>
              <a:gd name="adj" fmla="val 3999"/>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latin typeface="Segoe Sans Small" pitchFamily="2" charset="0"/>
              <a:cs typeface="Segoe Sans Small" pitchFamily="2" charset="0"/>
            </a:endParaRPr>
          </a:p>
        </p:txBody>
      </p:sp>
      <p:sp>
        <p:nvSpPr>
          <p:cNvPr id="4311" name="TextBox 4310">
            <a:extLst>
              <a:ext uri="{FF2B5EF4-FFF2-40B4-BE49-F238E27FC236}">
                <a16:creationId xmlns:a16="http://schemas.microsoft.com/office/drawing/2014/main" id="{95E7F8C3-C976-96CB-471E-769CA573409D}"/>
              </a:ext>
            </a:extLst>
          </p:cNvPr>
          <p:cNvSpPr txBox="1"/>
          <p:nvPr/>
        </p:nvSpPr>
        <p:spPr>
          <a:xfrm>
            <a:off x="4966598" y="3774999"/>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Raw Data</a:t>
            </a:r>
          </a:p>
        </p:txBody>
      </p:sp>
      <p:sp>
        <p:nvSpPr>
          <p:cNvPr id="4312" name="TextBox 4311">
            <a:extLst>
              <a:ext uri="{FF2B5EF4-FFF2-40B4-BE49-F238E27FC236}">
                <a16:creationId xmlns:a16="http://schemas.microsoft.com/office/drawing/2014/main" id="{9BB71D48-45C9-448C-E2B5-51A004717B64}"/>
              </a:ext>
            </a:extLst>
          </p:cNvPr>
          <p:cNvSpPr txBox="1"/>
          <p:nvPr/>
        </p:nvSpPr>
        <p:spPr>
          <a:xfrm>
            <a:off x="6120056" y="3772535"/>
            <a:ext cx="799576"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CDC Events</a:t>
            </a:r>
          </a:p>
        </p:txBody>
      </p:sp>
      <p:grpSp>
        <p:nvGrpSpPr>
          <p:cNvPr id="4313" name="Group 4312">
            <a:extLst>
              <a:ext uri="{FF2B5EF4-FFF2-40B4-BE49-F238E27FC236}">
                <a16:creationId xmlns:a16="http://schemas.microsoft.com/office/drawing/2014/main" id="{FED6FA09-99F3-BC26-43FD-E361846AA94A}"/>
              </a:ext>
            </a:extLst>
          </p:cNvPr>
          <p:cNvGrpSpPr/>
          <p:nvPr/>
        </p:nvGrpSpPr>
        <p:grpSpPr>
          <a:xfrm>
            <a:off x="1272208" y="2949826"/>
            <a:ext cx="762114" cy="823798"/>
            <a:chOff x="1218141" y="2819988"/>
            <a:chExt cx="762114" cy="823798"/>
          </a:xfrm>
        </p:grpSpPr>
        <p:sp>
          <p:nvSpPr>
            <p:cNvPr id="4314" name="TextBox 4313">
              <a:extLst>
                <a:ext uri="{FF2B5EF4-FFF2-40B4-BE49-F238E27FC236}">
                  <a16:creationId xmlns:a16="http://schemas.microsoft.com/office/drawing/2014/main" id="{D47F5E41-3D52-52C3-9FDD-EA71ED3400F4}"/>
                </a:ext>
              </a:extLst>
            </p:cNvPr>
            <p:cNvSpPr txBox="1"/>
            <p:nvPr/>
          </p:nvSpPr>
          <p:spPr>
            <a:xfrm>
              <a:off x="1218141" y="3489898"/>
              <a:ext cx="76211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DB CDC</a:t>
              </a:r>
            </a:p>
          </p:txBody>
        </p:sp>
        <p:pic>
          <p:nvPicPr>
            <p:cNvPr id="4315" name="Graphic 4314" descr="Database with solid fill">
              <a:extLst>
                <a:ext uri="{FF2B5EF4-FFF2-40B4-BE49-F238E27FC236}">
                  <a16:creationId xmlns:a16="http://schemas.microsoft.com/office/drawing/2014/main" id="{A6BE071F-6DEF-9209-070D-E627929CCC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6633" y="2819988"/>
              <a:ext cx="663546" cy="663546"/>
            </a:xfrm>
            <a:prstGeom prst="rect">
              <a:avLst/>
            </a:prstGeom>
          </p:spPr>
        </p:pic>
      </p:grpSp>
      <p:cxnSp>
        <p:nvCxnSpPr>
          <p:cNvPr id="4316" name="Connector: Elbow 7">
            <a:extLst>
              <a:ext uri="{FF2B5EF4-FFF2-40B4-BE49-F238E27FC236}">
                <a16:creationId xmlns:a16="http://schemas.microsoft.com/office/drawing/2014/main" id="{B2491FBB-E44C-9D12-5C42-A5EA3A7E2E04}"/>
              </a:ext>
            </a:extLst>
          </p:cNvPr>
          <p:cNvCxnSpPr>
            <a:cxnSpLocks/>
            <a:stCxn id="4311" idx="3"/>
            <a:endCxn id="4312" idx="1"/>
          </p:cNvCxnSpPr>
          <p:nvPr/>
        </p:nvCxnSpPr>
        <p:spPr>
          <a:xfrm flipV="1">
            <a:off x="5766174" y="3849479"/>
            <a:ext cx="353882" cy="2464"/>
          </a:xfrm>
          <a:prstGeom prst="straightConnector1">
            <a:avLst/>
          </a:prstGeom>
          <a:noFill/>
          <a:ln w="6350" cap="flat" cmpd="sng" algn="ctr">
            <a:solidFill>
              <a:schemeClr val="tx1"/>
            </a:solidFill>
            <a:prstDash val="solid"/>
            <a:miter lim="800000"/>
            <a:tailEnd type="triangle"/>
          </a:ln>
          <a:effectLst/>
        </p:spPr>
      </p:cxnSp>
      <p:pic>
        <p:nvPicPr>
          <p:cNvPr id="4317" name="Graphic 4316">
            <a:extLst>
              <a:ext uri="{FF2B5EF4-FFF2-40B4-BE49-F238E27FC236}">
                <a16:creationId xmlns:a16="http://schemas.microsoft.com/office/drawing/2014/main" id="{2C0C8742-8CFA-4F18-A215-F0B1A40F11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32850" y="3477187"/>
            <a:ext cx="272369" cy="272369"/>
          </a:xfrm>
          <a:prstGeom prst="rect">
            <a:avLst/>
          </a:prstGeom>
        </p:spPr>
      </p:pic>
      <p:pic>
        <p:nvPicPr>
          <p:cNvPr id="4318" name="Graphic 4317">
            <a:extLst>
              <a:ext uri="{FF2B5EF4-FFF2-40B4-BE49-F238E27FC236}">
                <a16:creationId xmlns:a16="http://schemas.microsoft.com/office/drawing/2014/main" id="{2FE4327A-947C-EB23-4882-E1CEAFA903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78739" y="3478425"/>
            <a:ext cx="272369" cy="272369"/>
          </a:xfrm>
          <a:prstGeom prst="rect">
            <a:avLst/>
          </a:prstGeom>
        </p:spPr>
      </p:pic>
      <p:grpSp>
        <p:nvGrpSpPr>
          <p:cNvPr id="4319" name="Group 4318">
            <a:extLst>
              <a:ext uri="{FF2B5EF4-FFF2-40B4-BE49-F238E27FC236}">
                <a16:creationId xmlns:a16="http://schemas.microsoft.com/office/drawing/2014/main" id="{E9C7F495-76CF-C6EA-364C-1CF56AB773C3}"/>
              </a:ext>
            </a:extLst>
          </p:cNvPr>
          <p:cNvGrpSpPr/>
          <p:nvPr/>
        </p:nvGrpSpPr>
        <p:grpSpPr>
          <a:xfrm>
            <a:off x="8991683" y="1558135"/>
            <a:ext cx="1361454" cy="868740"/>
            <a:chOff x="8991683" y="1544060"/>
            <a:chExt cx="1361454" cy="868740"/>
          </a:xfrm>
        </p:grpSpPr>
        <p:sp>
          <p:nvSpPr>
            <p:cNvPr id="4320" name="TextBox 4319">
              <a:extLst>
                <a:ext uri="{FF2B5EF4-FFF2-40B4-BE49-F238E27FC236}">
                  <a16:creationId xmlns:a16="http://schemas.microsoft.com/office/drawing/2014/main" id="{5CD69A8D-7CDD-FDFD-3E62-C7FBD8156A13}"/>
                </a:ext>
              </a:extLst>
            </p:cNvPr>
            <p:cNvSpPr txBox="1"/>
            <p:nvPr/>
          </p:nvSpPr>
          <p:spPr>
            <a:xfrm>
              <a:off x="8991683" y="2258912"/>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Lakehouse</a:t>
              </a:r>
            </a:p>
          </p:txBody>
        </p:sp>
        <p:pic>
          <p:nvPicPr>
            <p:cNvPr id="4321" name="Graphic 4320">
              <a:extLst>
                <a:ext uri="{FF2B5EF4-FFF2-40B4-BE49-F238E27FC236}">
                  <a16:creationId xmlns:a16="http://schemas.microsoft.com/office/drawing/2014/main" id="{869AD5D1-6320-DF14-3789-97EE54B0629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7610" y="1544060"/>
              <a:ext cx="609600" cy="609600"/>
            </a:xfrm>
            <a:prstGeom prst="rect">
              <a:avLst/>
            </a:prstGeom>
          </p:spPr>
        </p:pic>
      </p:grpSp>
      <p:sp>
        <p:nvSpPr>
          <p:cNvPr id="4327" name="Rounded Rectangle 34">
            <a:extLst>
              <a:ext uri="{FF2B5EF4-FFF2-40B4-BE49-F238E27FC236}">
                <a16:creationId xmlns:a16="http://schemas.microsoft.com/office/drawing/2014/main" id="{3C364F7B-07D7-AA2A-A54E-045CF41C5CBB}"/>
              </a:ext>
              <a:ext uri="{C183D7F6-B498-43B3-948B-1728B52AA6E4}">
                <adec:decorative xmlns:adec="http://schemas.microsoft.com/office/drawing/2017/decorative" val="1"/>
              </a:ext>
            </a:extLst>
          </p:cNvPr>
          <p:cNvSpPr/>
          <p:nvPr/>
        </p:nvSpPr>
        <p:spPr bwMode="auto">
          <a:xfrm>
            <a:off x="2824390" y="1293408"/>
            <a:ext cx="8513633" cy="4620478"/>
          </a:xfrm>
          <a:prstGeom prst="roundRect">
            <a:avLst>
              <a:gd name="adj" fmla="val 3049"/>
            </a:avLst>
          </a:prstGeom>
          <a:noFill/>
          <a:ln w="12700" cap="rnd">
            <a:solidFill>
              <a:schemeClr val="accent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latin typeface="Segoe Sans Small" pitchFamily="2" charset="0"/>
              <a:cs typeface="Segoe Sans Small" pitchFamily="2" charset="0"/>
            </a:endParaRPr>
          </a:p>
        </p:txBody>
      </p:sp>
      <p:sp>
        <p:nvSpPr>
          <p:cNvPr id="4328" name="TextBox 4327">
            <a:extLst>
              <a:ext uri="{FF2B5EF4-FFF2-40B4-BE49-F238E27FC236}">
                <a16:creationId xmlns:a16="http://schemas.microsoft.com/office/drawing/2014/main" id="{58C16B4B-040C-DC3A-7A9D-756502E16E86}"/>
              </a:ext>
            </a:extLst>
          </p:cNvPr>
          <p:cNvSpPr txBox="1"/>
          <p:nvPr/>
        </p:nvSpPr>
        <p:spPr>
          <a:xfrm>
            <a:off x="4026902" y="1325672"/>
            <a:ext cx="618883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Sans Small" pitchFamily="2" charset="0"/>
                <a:cs typeface="Segoe Sans Small" pitchFamily="2" charset="0"/>
              </a:rPr>
              <a:t>Fabric</a:t>
            </a:r>
          </a:p>
        </p:txBody>
      </p:sp>
      <p:sp>
        <p:nvSpPr>
          <p:cNvPr id="4329" name="Oval 4328">
            <a:extLst>
              <a:ext uri="{FF2B5EF4-FFF2-40B4-BE49-F238E27FC236}">
                <a16:creationId xmlns:a16="http://schemas.microsoft.com/office/drawing/2014/main" id="{21ED3BA5-C82B-DEBC-250C-A47B8B6CDF5D}"/>
              </a:ext>
            </a:extLst>
          </p:cNvPr>
          <p:cNvSpPr/>
          <p:nvPr/>
        </p:nvSpPr>
        <p:spPr bwMode="auto">
          <a:xfrm>
            <a:off x="2718390" y="3086578"/>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1</a:t>
            </a:r>
          </a:p>
        </p:txBody>
      </p:sp>
      <p:sp>
        <p:nvSpPr>
          <p:cNvPr id="4330" name="Oval 4329">
            <a:extLst>
              <a:ext uri="{FF2B5EF4-FFF2-40B4-BE49-F238E27FC236}">
                <a16:creationId xmlns:a16="http://schemas.microsoft.com/office/drawing/2014/main" id="{650CA597-988F-0B41-00DF-9539F3B5D099}"/>
              </a:ext>
            </a:extLst>
          </p:cNvPr>
          <p:cNvSpPr/>
          <p:nvPr/>
        </p:nvSpPr>
        <p:spPr bwMode="auto">
          <a:xfrm>
            <a:off x="4310374" y="3083113"/>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2</a:t>
            </a:r>
          </a:p>
        </p:txBody>
      </p:sp>
      <p:sp>
        <p:nvSpPr>
          <p:cNvPr id="4331" name="Oval 4330">
            <a:extLst>
              <a:ext uri="{FF2B5EF4-FFF2-40B4-BE49-F238E27FC236}">
                <a16:creationId xmlns:a16="http://schemas.microsoft.com/office/drawing/2014/main" id="{AC36C618-9889-3390-0CD4-021D6B511374}"/>
              </a:ext>
            </a:extLst>
          </p:cNvPr>
          <p:cNvSpPr/>
          <p:nvPr/>
        </p:nvSpPr>
        <p:spPr bwMode="auto">
          <a:xfrm>
            <a:off x="6643080" y="1694842"/>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4</a:t>
            </a:r>
          </a:p>
        </p:txBody>
      </p:sp>
      <p:sp>
        <p:nvSpPr>
          <p:cNvPr id="4332" name="Oval 4331">
            <a:extLst>
              <a:ext uri="{FF2B5EF4-FFF2-40B4-BE49-F238E27FC236}">
                <a16:creationId xmlns:a16="http://schemas.microsoft.com/office/drawing/2014/main" id="{255C5236-6139-AD35-3386-0EB11C0E4B2E}"/>
              </a:ext>
            </a:extLst>
          </p:cNvPr>
          <p:cNvSpPr/>
          <p:nvPr/>
        </p:nvSpPr>
        <p:spPr bwMode="auto">
          <a:xfrm>
            <a:off x="8664645" y="1694842"/>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5</a:t>
            </a:r>
          </a:p>
        </p:txBody>
      </p:sp>
      <p:sp>
        <p:nvSpPr>
          <p:cNvPr id="4333" name="Oval 4332">
            <a:extLst>
              <a:ext uri="{FF2B5EF4-FFF2-40B4-BE49-F238E27FC236}">
                <a16:creationId xmlns:a16="http://schemas.microsoft.com/office/drawing/2014/main" id="{E32EAB77-950D-44B0-D72E-07696634020F}"/>
              </a:ext>
            </a:extLst>
          </p:cNvPr>
          <p:cNvSpPr/>
          <p:nvPr/>
        </p:nvSpPr>
        <p:spPr bwMode="auto">
          <a:xfrm>
            <a:off x="3726997" y="1694842"/>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3</a:t>
            </a:r>
          </a:p>
        </p:txBody>
      </p:sp>
      <p:sp>
        <p:nvSpPr>
          <p:cNvPr id="4334" name="Oval 4333">
            <a:extLst>
              <a:ext uri="{FF2B5EF4-FFF2-40B4-BE49-F238E27FC236}">
                <a16:creationId xmlns:a16="http://schemas.microsoft.com/office/drawing/2014/main" id="{F741399B-55DB-607E-59C0-E65D4281FD41}"/>
              </a:ext>
            </a:extLst>
          </p:cNvPr>
          <p:cNvSpPr/>
          <p:nvPr/>
        </p:nvSpPr>
        <p:spPr bwMode="auto">
          <a:xfrm>
            <a:off x="8504029" y="5070867"/>
            <a:ext cx="129006" cy="145254"/>
          </a:xfrm>
          <a:prstGeom prst="ellipse">
            <a:avLst/>
          </a:prstGeom>
          <a:gradFill flip="none" rotWithShape="1">
            <a:gsLst>
              <a:gs pos="0">
                <a:srgbClr val="2A446F">
                  <a:shade val="30000"/>
                  <a:satMod val="115000"/>
                </a:srgbClr>
              </a:gs>
              <a:gs pos="50000">
                <a:srgbClr val="2A446F">
                  <a:shade val="67500"/>
                  <a:satMod val="115000"/>
                </a:srgbClr>
              </a:gs>
              <a:gs pos="100000">
                <a:srgbClr val="2A446F">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Segoe Sans Small" pitchFamily="2" charset="0"/>
                <a:ea typeface="Segoe UI" pitchFamily="34" charset="0"/>
                <a:cs typeface="Segoe Sans Small" pitchFamily="2" charset="0"/>
              </a:rPr>
              <a:t>6</a:t>
            </a:r>
          </a:p>
        </p:txBody>
      </p:sp>
      <p:cxnSp>
        <p:nvCxnSpPr>
          <p:cNvPr id="4352" name="Connector: Elbow 12">
            <a:extLst>
              <a:ext uri="{FF2B5EF4-FFF2-40B4-BE49-F238E27FC236}">
                <a16:creationId xmlns:a16="http://schemas.microsoft.com/office/drawing/2014/main" id="{DA57F9C7-41EC-06C9-4447-B61CC019106E}"/>
              </a:ext>
            </a:extLst>
          </p:cNvPr>
          <p:cNvCxnSpPr>
            <a:cxnSpLocks/>
          </p:cNvCxnSpPr>
          <p:nvPr/>
        </p:nvCxnSpPr>
        <p:spPr>
          <a:xfrm>
            <a:off x="8023959" y="1877791"/>
            <a:ext cx="1343651" cy="0"/>
          </a:xfrm>
          <a:prstGeom prst="straightConnector1">
            <a:avLst/>
          </a:prstGeom>
          <a:noFill/>
          <a:ln w="6350" cap="flat" cmpd="sng" algn="ctr">
            <a:solidFill>
              <a:schemeClr val="tx1"/>
            </a:solidFill>
            <a:prstDash val="solid"/>
            <a:miter lim="800000"/>
            <a:tailEnd type="triangle"/>
          </a:ln>
          <a:effectLst/>
        </p:spPr>
      </p:cxnSp>
      <p:grpSp>
        <p:nvGrpSpPr>
          <p:cNvPr id="4284" name="Group 4283">
            <a:extLst>
              <a:ext uri="{FF2B5EF4-FFF2-40B4-BE49-F238E27FC236}">
                <a16:creationId xmlns:a16="http://schemas.microsoft.com/office/drawing/2014/main" id="{B2C72433-949B-823F-2121-1FE64C455A32}"/>
              </a:ext>
            </a:extLst>
          </p:cNvPr>
          <p:cNvGrpSpPr/>
          <p:nvPr/>
        </p:nvGrpSpPr>
        <p:grpSpPr>
          <a:xfrm>
            <a:off x="8594556" y="3967412"/>
            <a:ext cx="1361454" cy="819644"/>
            <a:chOff x="7846537" y="3906591"/>
            <a:chExt cx="1361454" cy="819644"/>
          </a:xfrm>
        </p:grpSpPr>
        <p:pic>
          <p:nvPicPr>
            <p:cNvPr id="4285" name="Graphic 4284">
              <a:extLst>
                <a:ext uri="{FF2B5EF4-FFF2-40B4-BE49-F238E27FC236}">
                  <a16:creationId xmlns:a16="http://schemas.microsoft.com/office/drawing/2014/main" id="{461ABDCB-5E2C-B62D-0787-12B773A950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22464" y="3906591"/>
              <a:ext cx="609600" cy="609600"/>
            </a:xfrm>
            <a:prstGeom prst="rect">
              <a:avLst/>
            </a:prstGeom>
          </p:spPr>
        </p:pic>
        <p:sp>
          <p:nvSpPr>
            <p:cNvPr id="4286" name="TextBox 4285">
              <a:extLst>
                <a:ext uri="{FF2B5EF4-FFF2-40B4-BE49-F238E27FC236}">
                  <a16:creationId xmlns:a16="http://schemas.microsoft.com/office/drawing/2014/main" id="{8FBB818D-3A06-4A98-4153-5C82EA5D1BDE}"/>
                </a:ext>
              </a:extLst>
            </p:cNvPr>
            <p:cNvSpPr txBox="1"/>
            <p:nvPr/>
          </p:nvSpPr>
          <p:spPr>
            <a:xfrm>
              <a:off x="7846537" y="4572347"/>
              <a:ext cx="1361454" cy="153888"/>
            </a:xfrm>
            <a:prstGeom prst="rect">
              <a:avLst/>
            </a:prstGeom>
            <a:noFill/>
          </p:spPr>
          <p:txBody>
            <a:bodyPr wrap="square" lIns="0" tIns="0" rIns="0" bIns="0" numCol="1"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Sans Small" pitchFamily="2" charset="0"/>
                  <a:cs typeface="Segoe Sans Small" pitchFamily="2" charset="0"/>
                </a:rPr>
                <a:t>Real-Time Dashboard</a:t>
              </a:r>
            </a:p>
          </p:txBody>
        </p:sp>
      </p:grpSp>
      <p:sp>
        <p:nvSpPr>
          <p:cNvPr id="4" name="Slide Number Placeholder 3">
            <a:extLst>
              <a:ext uri="{FF2B5EF4-FFF2-40B4-BE49-F238E27FC236}">
                <a16:creationId xmlns:a16="http://schemas.microsoft.com/office/drawing/2014/main" id="{04CD087B-E5A9-BCFA-3DC6-63BCAF47CC59}"/>
              </a:ext>
            </a:extLst>
          </p:cNvPr>
          <p:cNvSpPr>
            <a:spLocks noGrp="1"/>
          </p:cNvSpPr>
          <p:nvPr>
            <p:ph type="sldNum" sz="quarter" idx="11"/>
          </p:nvPr>
        </p:nvSpPr>
        <p:spPr/>
        <p:txBody>
          <a:bodyPr/>
          <a:lstStyle/>
          <a:p>
            <a:fld id="{B1356FBF-028C-F74E-A7B4-9B8ED246DD1B}" type="slidenum">
              <a:rPr lang="en-US" smtClean="0"/>
              <a:pPr/>
              <a:t>13</a:t>
            </a:fld>
            <a:endParaRPr lang="en-US"/>
          </a:p>
        </p:txBody>
      </p:sp>
    </p:spTree>
    <p:extLst>
      <p:ext uri="{BB962C8B-B14F-4D97-AF65-F5344CB8AC3E}">
        <p14:creationId xmlns:p14="http://schemas.microsoft.com/office/powerpoint/2010/main" val="3055648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6A02D-9073-7826-B526-6C0011EA389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996BA504-C664-71D6-8292-B5A7E1C5A655}"/>
              </a:ext>
            </a:extLst>
          </p:cNvPr>
          <p:cNvSpPr>
            <a:spLocks noGrp="1"/>
          </p:cNvSpPr>
          <p:nvPr>
            <p:ph type="title"/>
          </p:nvPr>
        </p:nvSpPr>
        <p:spPr>
          <a:xfrm>
            <a:off x="530961" y="503396"/>
            <a:ext cx="11064240" cy="724535"/>
          </a:xfrm>
        </p:spPr>
        <p:txBody>
          <a:bodyPr>
            <a:normAutofit/>
          </a:bodyPr>
          <a:lstStyle/>
          <a:p>
            <a:r>
              <a:rPr lang="en-GB"/>
              <a:t>Fabric Platform Observability</a:t>
            </a:r>
            <a:endParaRPr lang="en-US">
              <a:gradFill>
                <a:gsLst>
                  <a:gs pos="77000">
                    <a:srgbClr val="286BD1"/>
                  </a:gs>
                  <a:gs pos="6000">
                    <a:srgbClr val="BA3FC4"/>
                  </a:gs>
                </a:gsLst>
                <a:lin ang="10800000" scaled="1"/>
              </a:gradFill>
            </a:endParaRPr>
          </a:p>
        </p:txBody>
      </p:sp>
      <p:sp>
        <p:nvSpPr>
          <p:cNvPr id="2" name="TextBox 1">
            <a:extLst>
              <a:ext uri="{FF2B5EF4-FFF2-40B4-BE49-F238E27FC236}">
                <a16:creationId xmlns:a16="http://schemas.microsoft.com/office/drawing/2014/main" id="{A7B37C4B-F1DD-9945-23A7-A10455A096DF}"/>
              </a:ext>
            </a:extLst>
          </p:cNvPr>
          <p:cNvSpPr txBox="1"/>
          <p:nvPr/>
        </p:nvSpPr>
        <p:spPr>
          <a:xfrm>
            <a:off x="2004466" y="6277342"/>
            <a:ext cx="8249478" cy="153888"/>
          </a:xfrm>
          <a:prstGeom prst="rect">
            <a:avLst/>
          </a:prstGeom>
          <a:noFill/>
        </p:spPr>
        <p:txBody>
          <a:bodyPr wrap="square" lIns="0" tIns="0" rIns="0" bIns="0" rtlCol="0">
            <a:spAutoFit/>
          </a:bodyPr>
          <a:lstStyle/>
          <a:p>
            <a:pPr algn="ctr"/>
            <a:r>
              <a:rPr lang="en-GB" sz="1000">
                <a:latin typeface="Segoe Sans Small" pitchFamily="2" charset="0"/>
                <a:cs typeface="Segoe Sans Small" pitchFamily="2" charset="0"/>
              </a:rPr>
              <a:t>Credits: Edgar Cotte </a:t>
            </a:r>
            <a:r>
              <a:rPr lang="en-US" sz="1000">
                <a:latin typeface="Segoe Sans Small" pitchFamily="2" charset="0"/>
                <a:cs typeface="Segoe Sans Small" pitchFamily="2" charset="0"/>
                <a:hlinkClick r:id="rId3"/>
              </a:rPr>
              <a:t>aka.ms/FabricPlatformMonitoringRTI</a:t>
            </a:r>
            <a:endParaRPr lang="en-US" sz="1000">
              <a:latin typeface="Segoe Sans Small" pitchFamily="2" charset="0"/>
              <a:cs typeface="Segoe Sans Small" pitchFamily="2" charset="0"/>
            </a:endParaRPr>
          </a:p>
        </p:txBody>
      </p:sp>
      <p:grpSp>
        <p:nvGrpSpPr>
          <p:cNvPr id="3" name="Group 2">
            <a:extLst>
              <a:ext uri="{FF2B5EF4-FFF2-40B4-BE49-F238E27FC236}">
                <a16:creationId xmlns:a16="http://schemas.microsoft.com/office/drawing/2014/main" id="{62AD5DD9-9BAB-142A-E4B5-2DE6266BF27C}"/>
              </a:ext>
            </a:extLst>
          </p:cNvPr>
          <p:cNvGrpSpPr/>
          <p:nvPr/>
        </p:nvGrpSpPr>
        <p:grpSpPr>
          <a:xfrm>
            <a:off x="813865" y="1254493"/>
            <a:ext cx="10689021" cy="4823837"/>
            <a:chOff x="813865" y="1254493"/>
            <a:chExt cx="10689021" cy="4823837"/>
          </a:xfrm>
        </p:grpSpPr>
        <p:cxnSp>
          <p:nvCxnSpPr>
            <p:cNvPr id="27" name="Connector: Elbow 61">
              <a:extLst>
                <a:ext uri="{FF2B5EF4-FFF2-40B4-BE49-F238E27FC236}">
                  <a16:creationId xmlns:a16="http://schemas.microsoft.com/office/drawing/2014/main" id="{F01D5410-DB99-0387-BAB7-914609876D79}"/>
                </a:ext>
              </a:extLst>
            </p:cNvPr>
            <p:cNvCxnSpPr>
              <a:cxnSpLocks/>
              <a:endCxn id="47" idx="1"/>
            </p:cNvCxnSpPr>
            <p:nvPr/>
          </p:nvCxnSpPr>
          <p:spPr>
            <a:xfrm flipV="1">
              <a:off x="8560212" y="3054978"/>
              <a:ext cx="1212024" cy="1164516"/>
            </a:xfrm>
            <a:prstGeom prst="bentConnector3">
              <a:avLst>
                <a:gd name="adj1" fmla="val 50000"/>
              </a:avLst>
            </a:prstGeom>
            <a:noFill/>
            <a:ln w="6350" cap="flat" cmpd="sng" algn="ctr">
              <a:solidFill>
                <a:schemeClr val="tx1"/>
              </a:solidFill>
              <a:prstDash val="solid"/>
              <a:miter lim="800000"/>
              <a:tailEnd type="triangle"/>
            </a:ln>
            <a:effectLst/>
          </p:spPr>
        </p:cxnSp>
        <p:cxnSp>
          <p:nvCxnSpPr>
            <p:cNvPr id="30" name="Connector: Elbow 66">
              <a:extLst>
                <a:ext uri="{FF2B5EF4-FFF2-40B4-BE49-F238E27FC236}">
                  <a16:creationId xmlns:a16="http://schemas.microsoft.com/office/drawing/2014/main" id="{9E1373D9-8827-A135-173E-7F0865A88661}"/>
                </a:ext>
              </a:extLst>
            </p:cNvPr>
            <p:cNvCxnSpPr>
              <a:cxnSpLocks/>
            </p:cNvCxnSpPr>
            <p:nvPr/>
          </p:nvCxnSpPr>
          <p:spPr>
            <a:xfrm rot="5400000" flipH="1" flipV="1">
              <a:off x="3667151" y="3517496"/>
              <a:ext cx="1825337" cy="871410"/>
            </a:xfrm>
            <a:prstGeom prst="bentConnector3">
              <a:avLst>
                <a:gd name="adj1" fmla="val -1124"/>
              </a:avLst>
            </a:prstGeom>
            <a:noFill/>
            <a:ln w="6350" cap="flat" cmpd="sng" algn="ctr">
              <a:solidFill>
                <a:schemeClr val="tx1"/>
              </a:solidFill>
              <a:prstDash val="solid"/>
              <a:miter lim="800000"/>
              <a:headEnd type="none" w="med" len="med"/>
              <a:tailEnd type="none" w="med" len="med"/>
            </a:ln>
            <a:effectLst/>
          </p:spPr>
        </p:cxnSp>
        <p:sp>
          <p:nvSpPr>
            <p:cNvPr id="12" name="TextBox 11">
              <a:extLst>
                <a:ext uri="{FF2B5EF4-FFF2-40B4-BE49-F238E27FC236}">
                  <a16:creationId xmlns:a16="http://schemas.microsoft.com/office/drawing/2014/main" id="{6546CF8E-F768-A0F3-0B48-079C3AEC4515}"/>
                </a:ext>
              </a:extLst>
            </p:cNvPr>
            <p:cNvSpPr txBox="1"/>
            <p:nvPr/>
          </p:nvSpPr>
          <p:spPr>
            <a:xfrm>
              <a:off x="6038069" y="2856902"/>
              <a:ext cx="933269" cy="276999"/>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err="1">
                  <a:ln>
                    <a:noFill/>
                  </a:ln>
                  <a:solidFill>
                    <a:schemeClr val="tx1">
                      <a:lumMod val="95000"/>
                    </a:schemeClr>
                  </a:solidFill>
                  <a:effectLst/>
                  <a:uLnTx/>
                  <a:uFillTx/>
                  <a:latin typeface="Segoe Sans Small" pitchFamily="2" charset="0"/>
                  <a:cs typeface="Segoe Sans Small" pitchFamily="2" charset="0"/>
                </a:rPr>
                <a:t>DirectQuery</a:t>
              </a:r>
              <a:r>
                <a:rPr kumimoji="0" lang="en-GB" sz="6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 Reports</a:t>
              </a:r>
            </a:p>
            <a:p>
              <a:pPr marR="0" lvl="0" defTabSz="914367" eaLnBrk="1" fontAlgn="auto" latinLnBrk="0" hangingPunct="1">
                <a:lnSpc>
                  <a:spcPct val="100000"/>
                </a:lnSpc>
                <a:spcBef>
                  <a:spcPts val="0"/>
                </a:spcBef>
                <a:spcAft>
                  <a:spcPts val="0"/>
                </a:spcAft>
                <a:buClrTx/>
                <a:buSzTx/>
                <a:tabLst/>
                <a:defRPr/>
              </a:pPr>
              <a:endParaRPr kumimoji="0" lang="en-GB" sz="6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endParaRPr>
            </a:p>
          </p:txBody>
        </p:sp>
        <p:sp>
          <p:nvSpPr>
            <p:cNvPr id="4" name="Rounded Rectangle 33">
              <a:extLst>
                <a:ext uri="{FF2B5EF4-FFF2-40B4-BE49-F238E27FC236}">
                  <a16:creationId xmlns:a16="http://schemas.microsoft.com/office/drawing/2014/main" id="{BE48B2C6-DDF9-9B75-4EF1-9A779DD5985F}"/>
                </a:ext>
                <a:ext uri="{C183D7F6-B498-43B3-948B-1728B52AA6E4}">
                  <adec:decorative xmlns:adec="http://schemas.microsoft.com/office/drawing/2017/decorative" val="1"/>
                </a:ext>
              </a:extLst>
            </p:cNvPr>
            <p:cNvSpPr/>
            <p:nvPr/>
          </p:nvSpPr>
          <p:spPr bwMode="auto">
            <a:xfrm>
              <a:off x="813865" y="1254493"/>
              <a:ext cx="10689021" cy="4823837"/>
            </a:xfrm>
            <a:prstGeom prst="roundRect">
              <a:avLst>
                <a:gd name="adj" fmla="val 3139"/>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err="1">
                <a:latin typeface="Segoe Sans Small" pitchFamily="2" charset="0"/>
                <a:cs typeface="Segoe Sans Small" pitchFamily="2" charset="0"/>
              </a:endParaRPr>
            </a:p>
          </p:txBody>
        </p:sp>
        <p:cxnSp>
          <p:nvCxnSpPr>
            <p:cNvPr id="5" name="Connector: Elbow 7">
              <a:extLst>
                <a:ext uri="{FF2B5EF4-FFF2-40B4-BE49-F238E27FC236}">
                  <a16:creationId xmlns:a16="http://schemas.microsoft.com/office/drawing/2014/main" id="{353CF8F3-057F-7597-F568-775E1B762D43}"/>
                </a:ext>
              </a:extLst>
            </p:cNvPr>
            <p:cNvCxnSpPr>
              <a:cxnSpLocks/>
            </p:cNvCxnSpPr>
            <p:nvPr/>
          </p:nvCxnSpPr>
          <p:spPr>
            <a:xfrm>
              <a:off x="4144114" y="3042145"/>
              <a:ext cx="1368956" cy="0"/>
            </a:xfrm>
            <a:prstGeom prst="straightConnector1">
              <a:avLst/>
            </a:prstGeom>
            <a:noFill/>
            <a:ln w="6350" cap="flat" cmpd="sng" algn="ctr">
              <a:solidFill>
                <a:schemeClr val="tx1"/>
              </a:solidFill>
              <a:prstDash val="solid"/>
              <a:miter lim="800000"/>
              <a:tailEnd type="triangle"/>
            </a:ln>
            <a:effectLst/>
          </p:spPr>
        </p:cxnSp>
        <p:cxnSp>
          <p:nvCxnSpPr>
            <p:cNvPr id="6" name="Connector: Elbow 11">
              <a:extLst>
                <a:ext uri="{FF2B5EF4-FFF2-40B4-BE49-F238E27FC236}">
                  <a16:creationId xmlns:a16="http://schemas.microsoft.com/office/drawing/2014/main" id="{959C3D83-9730-EDF7-EE0C-E2CEA9ACE2AC}"/>
                </a:ext>
              </a:extLst>
            </p:cNvPr>
            <p:cNvCxnSpPr>
              <a:cxnSpLocks/>
            </p:cNvCxnSpPr>
            <p:nvPr/>
          </p:nvCxnSpPr>
          <p:spPr>
            <a:xfrm>
              <a:off x="5903612" y="3047481"/>
              <a:ext cx="1052802" cy="0"/>
            </a:xfrm>
            <a:prstGeom prst="bentConnector3">
              <a:avLst/>
            </a:prstGeom>
            <a:noFill/>
            <a:ln w="6350" cap="flat" cmpd="sng" algn="ctr">
              <a:solidFill>
                <a:schemeClr val="tx1"/>
              </a:solidFill>
              <a:prstDash val="solid"/>
              <a:miter lim="800000"/>
              <a:tailEnd type="triangle"/>
            </a:ln>
            <a:effectLst/>
          </p:spPr>
        </p:cxnSp>
        <p:cxnSp>
          <p:nvCxnSpPr>
            <p:cNvPr id="7" name="Connector: Elbow 12">
              <a:extLst>
                <a:ext uri="{FF2B5EF4-FFF2-40B4-BE49-F238E27FC236}">
                  <a16:creationId xmlns:a16="http://schemas.microsoft.com/office/drawing/2014/main" id="{90FEC4E4-B532-229B-EDEA-D425F068993C}"/>
                </a:ext>
              </a:extLst>
            </p:cNvPr>
            <p:cNvCxnSpPr>
              <a:cxnSpLocks/>
            </p:cNvCxnSpPr>
            <p:nvPr/>
          </p:nvCxnSpPr>
          <p:spPr>
            <a:xfrm>
              <a:off x="7390356" y="3042145"/>
              <a:ext cx="856298" cy="0"/>
            </a:xfrm>
            <a:prstGeom prst="straightConnector1">
              <a:avLst/>
            </a:prstGeom>
            <a:noFill/>
            <a:ln w="6350" cap="flat" cmpd="sng" algn="ctr">
              <a:solidFill>
                <a:schemeClr val="tx1"/>
              </a:solidFill>
              <a:prstDash val="solid"/>
              <a:miter lim="800000"/>
              <a:tailEnd type="triangle"/>
            </a:ln>
            <a:effectLst/>
          </p:spPr>
        </p:cxnSp>
        <p:cxnSp>
          <p:nvCxnSpPr>
            <p:cNvPr id="8" name="Connector: Elbow 13">
              <a:extLst>
                <a:ext uri="{FF2B5EF4-FFF2-40B4-BE49-F238E27FC236}">
                  <a16:creationId xmlns:a16="http://schemas.microsoft.com/office/drawing/2014/main" id="{B1B558E5-4C56-1923-82E0-5A9F89F1289A}"/>
                </a:ext>
              </a:extLst>
            </p:cNvPr>
            <p:cNvCxnSpPr>
              <a:cxnSpLocks/>
              <a:stCxn id="4226" idx="0"/>
              <a:endCxn id="42" idx="1"/>
            </p:cNvCxnSpPr>
            <p:nvPr/>
          </p:nvCxnSpPr>
          <p:spPr>
            <a:xfrm rot="5400000" flipH="1" flipV="1">
              <a:off x="4370242" y="1629860"/>
              <a:ext cx="878132" cy="1330387"/>
            </a:xfrm>
            <a:prstGeom prst="bentConnector2">
              <a:avLst/>
            </a:prstGeom>
            <a:noFill/>
            <a:ln w="6350" cap="flat" cmpd="sng" algn="ctr">
              <a:solidFill>
                <a:schemeClr val="tx1"/>
              </a:solidFill>
              <a:prstDash val="solid"/>
              <a:miter lim="800000"/>
              <a:tailEnd type="triangle"/>
            </a:ln>
            <a:effectLst/>
          </p:spPr>
        </p:cxnSp>
        <p:grpSp>
          <p:nvGrpSpPr>
            <p:cNvPr id="9" name="Group 8">
              <a:extLst>
                <a:ext uri="{FF2B5EF4-FFF2-40B4-BE49-F238E27FC236}">
                  <a16:creationId xmlns:a16="http://schemas.microsoft.com/office/drawing/2014/main" id="{44F65908-1881-67DB-B1EE-93A246F68B92}"/>
                </a:ext>
              </a:extLst>
            </p:cNvPr>
            <p:cNvGrpSpPr/>
            <p:nvPr/>
          </p:nvGrpSpPr>
          <p:grpSpPr>
            <a:xfrm>
              <a:off x="7846537" y="1626795"/>
              <a:ext cx="1361454" cy="637222"/>
              <a:chOff x="7846537" y="1631212"/>
              <a:chExt cx="1361454" cy="637222"/>
            </a:xfrm>
          </p:grpSpPr>
          <p:pic>
            <p:nvPicPr>
              <p:cNvPr id="4232" name="Picture 4" descr="Setup a Microsoft Teams Meeting with External Users">
                <a:extLst>
                  <a:ext uri="{FF2B5EF4-FFF2-40B4-BE49-F238E27FC236}">
                    <a16:creationId xmlns:a16="http://schemas.microsoft.com/office/drawing/2014/main" id="{F96DBFEB-9ED5-53CF-A144-9D38A774EE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1645"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4233" name="TextBox 4232">
                <a:extLst>
                  <a:ext uri="{FF2B5EF4-FFF2-40B4-BE49-F238E27FC236}">
                    <a16:creationId xmlns:a16="http://schemas.microsoft.com/office/drawing/2014/main" id="{D46DDBE3-AB9E-A7F5-9AF5-4868475A47AC}"/>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Teams</a:t>
                </a:r>
              </a:p>
            </p:txBody>
          </p:sp>
        </p:grpSp>
        <p:cxnSp>
          <p:nvCxnSpPr>
            <p:cNvPr id="10" name="Connector: Elbow 17">
              <a:extLst>
                <a:ext uri="{FF2B5EF4-FFF2-40B4-BE49-F238E27FC236}">
                  <a16:creationId xmlns:a16="http://schemas.microsoft.com/office/drawing/2014/main" id="{46A9A60F-575A-E809-51E6-4D00D0073A38}"/>
                </a:ext>
              </a:extLst>
            </p:cNvPr>
            <p:cNvCxnSpPr>
              <a:cxnSpLocks/>
              <a:endCxn id="4232" idx="1"/>
            </p:cNvCxnSpPr>
            <p:nvPr/>
          </p:nvCxnSpPr>
          <p:spPr>
            <a:xfrm>
              <a:off x="5779783" y="1859622"/>
              <a:ext cx="2471862" cy="0"/>
            </a:xfrm>
            <a:prstGeom prst="straightConnector1">
              <a:avLst/>
            </a:prstGeom>
            <a:noFill/>
            <a:ln w="6350" cap="flat" cmpd="sng" algn="ctr">
              <a:solidFill>
                <a:schemeClr val="tx1"/>
              </a:solidFill>
              <a:prstDash val="solid"/>
              <a:miter lim="800000"/>
              <a:tailEnd type="triangle"/>
            </a:ln>
            <a:effectLst/>
          </p:spPr>
        </p:cxnSp>
        <p:grpSp>
          <p:nvGrpSpPr>
            <p:cNvPr id="11" name="Group 10">
              <a:extLst>
                <a:ext uri="{FF2B5EF4-FFF2-40B4-BE49-F238E27FC236}">
                  <a16:creationId xmlns:a16="http://schemas.microsoft.com/office/drawing/2014/main" id="{504BED6C-5143-C13B-C17B-A10BECFBCDCE}"/>
                </a:ext>
              </a:extLst>
            </p:cNvPr>
            <p:cNvGrpSpPr/>
            <p:nvPr/>
          </p:nvGrpSpPr>
          <p:grpSpPr>
            <a:xfrm>
              <a:off x="1487597" y="1864039"/>
              <a:ext cx="958283" cy="1104738"/>
              <a:chOff x="1487597" y="1864039"/>
              <a:chExt cx="958283" cy="1104738"/>
            </a:xfrm>
          </p:grpSpPr>
          <p:sp>
            <p:nvSpPr>
              <p:cNvPr id="4227" name="TextBox 4226">
                <a:extLst>
                  <a:ext uri="{FF2B5EF4-FFF2-40B4-BE49-F238E27FC236}">
                    <a16:creationId xmlns:a16="http://schemas.microsoft.com/office/drawing/2014/main" id="{3F9D1AED-0C7E-26E5-49B0-F1551AD217A2}"/>
                  </a:ext>
                </a:extLst>
              </p:cNvPr>
              <p:cNvSpPr txBox="1"/>
              <p:nvPr/>
            </p:nvSpPr>
            <p:spPr>
              <a:xfrm>
                <a:off x="1632662" y="2814889"/>
                <a:ext cx="76211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OPDG</a:t>
                </a:r>
              </a:p>
            </p:txBody>
          </p:sp>
          <p:grpSp>
            <p:nvGrpSpPr>
              <p:cNvPr id="4228" name="Group 4227">
                <a:extLst>
                  <a:ext uri="{FF2B5EF4-FFF2-40B4-BE49-F238E27FC236}">
                    <a16:creationId xmlns:a16="http://schemas.microsoft.com/office/drawing/2014/main" id="{AAFD0D28-0F4D-D1D1-6B9A-7A097A38D102}"/>
                  </a:ext>
                </a:extLst>
              </p:cNvPr>
              <p:cNvGrpSpPr/>
              <p:nvPr/>
            </p:nvGrpSpPr>
            <p:grpSpPr>
              <a:xfrm>
                <a:off x="1487597" y="1864039"/>
                <a:ext cx="958283" cy="875270"/>
                <a:chOff x="1487597" y="1864039"/>
                <a:chExt cx="958283" cy="875270"/>
              </a:xfrm>
            </p:grpSpPr>
            <p:pic>
              <p:nvPicPr>
                <p:cNvPr id="4229" name="Graphic 4228">
                  <a:extLst>
                    <a:ext uri="{FF2B5EF4-FFF2-40B4-BE49-F238E27FC236}">
                      <a16:creationId xmlns:a16="http://schemas.microsoft.com/office/drawing/2014/main" id="{D1F2291B-4548-28A7-934A-91619C1E4B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7025" y="1864039"/>
                  <a:ext cx="638855" cy="628727"/>
                </a:xfrm>
                <a:prstGeom prst="rect">
                  <a:avLst/>
                </a:prstGeom>
              </p:spPr>
            </p:pic>
            <p:pic>
              <p:nvPicPr>
                <p:cNvPr id="4230" name="Graphic 4229">
                  <a:extLst>
                    <a:ext uri="{FF2B5EF4-FFF2-40B4-BE49-F238E27FC236}">
                      <a16:creationId xmlns:a16="http://schemas.microsoft.com/office/drawing/2014/main" id="{56950DD3-72E3-11E3-D496-E5B28AA63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8428" y="1979638"/>
                  <a:ext cx="638855" cy="628727"/>
                </a:xfrm>
                <a:prstGeom prst="rect">
                  <a:avLst/>
                </a:prstGeom>
              </p:spPr>
            </p:pic>
            <p:pic>
              <p:nvPicPr>
                <p:cNvPr id="4231" name="Graphic 4230">
                  <a:extLst>
                    <a:ext uri="{FF2B5EF4-FFF2-40B4-BE49-F238E27FC236}">
                      <a16:creationId xmlns:a16="http://schemas.microsoft.com/office/drawing/2014/main" id="{97BD90C6-9EAD-29E1-CA0A-36A0EE954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7597" y="2110582"/>
                  <a:ext cx="638855" cy="628727"/>
                </a:xfrm>
                <a:prstGeom prst="rect">
                  <a:avLst/>
                </a:prstGeom>
              </p:spPr>
            </p:pic>
          </p:grpSp>
        </p:grpSp>
        <p:grpSp>
          <p:nvGrpSpPr>
            <p:cNvPr id="14" name="Group 13">
              <a:extLst>
                <a:ext uri="{FF2B5EF4-FFF2-40B4-BE49-F238E27FC236}">
                  <a16:creationId xmlns:a16="http://schemas.microsoft.com/office/drawing/2014/main" id="{37A533EA-07FC-6F80-56FA-BFF240547D73}"/>
                </a:ext>
              </a:extLst>
            </p:cNvPr>
            <p:cNvGrpSpPr/>
            <p:nvPr/>
          </p:nvGrpSpPr>
          <p:grpSpPr>
            <a:xfrm>
              <a:off x="3469692" y="2734119"/>
              <a:ext cx="1361454" cy="797572"/>
              <a:chOff x="3469692" y="2734119"/>
              <a:chExt cx="1361454" cy="797572"/>
            </a:xfrm>
          </p:grpSpPr>
          <p:sp>
            <p:nvSpPr>
              <p:cNvPr id="4225" name="TextBox 4224">
                <a:extLst>
                  <a:ext uri="{FF2B5EF4-FFF2-40B4-BE49-F238E27FC236}">
                    <a16:creationId xmlns:a16="http://schemas.microsoft.com/office/drawing/2014/main" id="{2634895D-D8FB-FBB3-4FB7-540B9B873854}"/>
                  </a:ext>
                </a:extLst>
              </p:cNvPr>
              <p:cNvSpPr txBox="1"/>
              <p:nvPr/>
            </p:nvSpPr>
            <p:spPr>
              <a:xfrm>
                <a:off x="3469692" y="3377803"/>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Eventstream</a:t>
                </a:r>
              </a:p>
            </p:txBody>
          </p:sp>
          <p:pic>
            <p:nvPicPr>
              <p:cNvPr id="4226" name="Graphic 4225">
                <a:extLst>
                  <a:ext uri="{FF2B5EF4-FFF2-40B4-BE49-F238E27FC236}">
                    <a16:creationId xmlns:a16="http://schemas.microsoft.com/office/drawing/2014/main" id="{C8539AB9-D774-8FDB-EA73-3C7856E948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9315" y="2734119"/>
                <a:ext cx="609600" cy="609600"/>
              </a:xfrm>
              <a:prstGeom prst="rect">
                <a:avLst/>
              </a:prstGeom>
            </p:spPr>
          </p:pic>
        </p:grpSp>
        <p:grpSp>
          <p:nvGrpSpPr>
            <p:cNvPr id="15" name="Group 14">
              <a:extLst>
                <a:ext uri="{FF2B5EF4-FFF2-40B4-BE49-F238E27FC236}">
                  <a16:creationId xmlns:a16="http://schemas.microsoft.com/office/drawing/2014/main" id="{C317FA7C-B700-31AA-09C6-DEAFAE830665}"/>
                </a:ext>
              </a:extLst>
            </p:cNvPr>
            <p:cNvGrpSpPr/>
            <p:nvPr/>
          </p:nvGrpSpPr>
          <p:grpSpPr>
            <a:xfrm>
              <a:off x="7870727" y="2747784"/>
              <a:ext cx="1361454" cy="778006"/>
              <a:chOff x="7870727" y="2747784"/>
              <a:chExt cx="1361454" cy="778006"/>
            </a:xfrm>
          </p:grpSpPr>
          <p:sp>
            <p:nvSpPr>
              <p:cNvPr id="63" name="TextBox 62">
                <a:extLst>
                  <a:ext uri="{FF2B5EF4-FFF2-40B4-BE49-F238E27FC236}">
                    <a16:creationId xmlns:a16="http://schemas.microsoft.com/office/drawing/2014/main" id="{B9C6A5E9-A123-350D-7220-22A4B2B8E8CF}"/>
                  </a:ext>
                </a:extLst>
              </p:cNvPr>
              <p:cNvSpPr txBox="1"/>
              <p:nvPr/>
            </p:nvSpPr>
            <p:spPr>
              <a:xfrm>
                <a:off x="7870727" y="3371902"/>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Report</a:t>
                </a:r>
              </a:p>
            </p:txBody>
          </p:sp>
          <p:pic>
            <p:nvPicPr>
              <p:cNvPr id="4224" name="Graphic 4223">
                <a:extLst>
                  <a:ext uri="{FF2B5EF4-FFF2-40B4-BE49-F238E27FC236}">
                    <a16:creationId xmlns:a16="http://schemas.microsoft.com/office/drawing/2014/main" id="{1735A1CF-4860-574E-C179-67A6E522D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46654" y="2747784"/>
                <a:ext cx="609600" cy="609600"/>
              </a:xfrm>
              <a:prstGeom prst="rect">
                <a:avLst/>
              </a:prstGeom>
            </p:spPr>
          </p:pic>
        </p:grpSp>
        <p:grpSp>
          <p:nvGrpSpPr>
            <p:cNvPr id="17" name="Group 16">
              <a:extLst>
                <a:ext uri="{FF2B5EF4-FFF2-40B4-BE49-F238E27FC236}">
                  <a16:creationId xmlns:a16="http://schemas.microsoft.com/office/drawing/2014/main" id="{63B2D501-817F-EDFF-356B-4EA0E092F1A7}"/>
                </a:ext>
              </a:extLst>
            </p:cNvPr>
            <p:cNvGrpSpPr/>
            <p:nvPr/>
          </p:nvGrpSpPr>
          <p:grpSpPr>
            <a:xfrm>
              <a:off x="6586704" y="2747784"/>
              <a:ext cx="1361454" cy="783907"/>
              <a:chOff x="6586704" y="2747784"/>
              <a:chExt cx="1361454" cy="783907"/>
            </a:xfrm>
          </p:grpSpPr>
          <p:sp>
            <p:nvSpPr>
              <p:cNvPr id="61" name="TextBox 60">
                <a:extLst>
                  <a:ext uri="{FF2B5EF4-FFF2-40B4-BE49-F238E27FC236}">
                    <a16:creationId xmlns:a16="http://schemas.microsoft.com/office/drawing/2014/main" id="{CF6B601B-A940-63F9-6111-5AE8D4AB98D6}"/>
                  </a:ext>
                </a:extLst>
              </p:cNvPr>
              <p:cNvSpPr txBox="1"/>
              <p:nvPr/>
            </p:nvSpPr>
            <p:spPr>
              <a:xfrm>
                <a:off x="6586704" y="3377803"/>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Semantic Model</a:t>
                </a:r>
              </a:p>
            </p:txBody>
          </p:sp>
          <p:pic>
            <p:nvPicPr>
              <p:cNvPr id="62" name="Graphic 61">
                <a:extLst>
                  <a:ext uri="{FF2B5EF4-FFF2-40B4-BE49-F238E27FC236}">
                    <a16:creationId xmlns:a16="http://schemas.microsoft.com/office/drawing/2014/main" id="{197AEE68-1ABD-D4D5-1EA2-466196541B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2631" y="2747784"/>
                <a:ext cx="609600" cy="609600"/>
              </a:xfrm>
              <a:prstGeom prst="rect">
                <a:avLst/>
              </a:prstGeom>
            </p:spPr>
          </p:pic>
        </p:grpSp>
        <p:grpSp>
          <p:nvGrpSpPr>
            <p:cNvPr id="18" name="Group 17">
              <a:extLst>
                <a:ext uri="{FF2B5EF4-FFF2-40B4-BE49-F238E27FC236}">
                  <a16:creationId xmlns:a16="http://schemas.microsoft.com/office/drawing/2014/main" id="{D18D6091-847D-19AD-559F-1503669A2929}"/>
                </a:ext>
              </a:extLst>
            </p:cNvPr>
            <p:cNvGrpSpPr/>
            <p:nvPr/>
          </p:nvGrpSpPr>
          <p:grpSpPr>
            <a:xfrm>
              <a:off x="5099056" y="2786286"/>
              <a:ext cx="1361454" cy="731102"/>
              <a:chOff x="5099056" y="2786286"/>
              <a:chExt cx="1361454" cy="731102"/>
            </a:xfrm>
          </p:grpSpPr>
          <p:sp>
            <p:nvSpPr>
              <p:cNvPr id="53" name="TextBox 52">
                <a:extLst>
                  <a:ext uri="{FF2B5EF4-FFF2-40B4-BE49-F238E27FC236}">
                    <a16:creationId xmlns:a16="http://schemas.microsoft.com/office/drawing/2014/main" id="{6EF9821C-A1C7-4BC7-C094-511B371AEE1B}"/>
                  </a:ext>
                </a:extLst>
              </p:cNvPr>
              <p:cNvSpPr txBox="1"/>
              <p:nvPr/>
            </p:nvSpPr>
            <p:spPr>
              <a:xfrm>
                <a:off x="5099056" y="3363500"/>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Eventhouse</a:t>
                </a:r>
              </a:p>
            </p:txBody>
          </p:sp>
          <p:grpSp>
            <p:nvGrpSpPr>
              <p:cNvPr id="54" name="Graphic 51">
                <a:extLst>
                  <a:ext uri="{FF2B5EF4-FFF2-40B4-BE49-F238E27FC236}">
                    <a16:creationId xmlns:a16="http://schemas.microsoft.com/office/drawing/2014/main" id="{F622E50D-F144-3D57-B4FB-F06E04100C25}"/>
                  </a:ext>
                </a:extLst>
              </p:cNvPr>
              <p:cNvGrpSpPr/>
              <p:nvPr/>
            </p:nvGrpSpPr>
            <p:grpSpPr>
              <a:xfrm>
                <a:off x="5532126" y="2786286"/>
                <a:ext cx="523800" cy="532596"/>
                <a:chOff x="1605952" y="3456789"/>
                <a:chExt cx="523800" cy="532596"/>
              </a:xfrm>
            </p:grpSpPr>
            <p:sp>
              <p:nvSpPr>
                <p:cNvPr id="55" name="Freeform: Shape 35">
                  <a:extLst>
                    <a:ext uri="{FF2B5EF4-FFF2-40B4-BE49-F238E27FC236}">
                      <a16:creationId xmlns:a16="http://schemas.microsoft.com/office/drawing/2014/main" id="{98E8BDDF-5482-FB89-819E-305E50FE41E2}"/>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gradFill>
                  <a:gsLst>
                    <a:gs pos="0">
                      <a:srgbClr val="FFFFFF"/>
                    </a:gs>
                    <a:gs pos="50000">
                      <a:srgbClr val="F5F5F5"/>
                    </a:gs>
                    <a:gs pos="100000">
                      <a:srgbClr val="EBEBEB"/>
                    </a:gs>
                  </a:gsLst>
                  <a:lin ang="4972497"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6" name="Freeform: Shape 36">
                  <a:extLst>
                    <a:ext uri="{FF2B5EF4-FFF2-40B4-BE49-F238E27FC236}">
                      <a16:creationId xmlns:a16="http://schemas.microsoft.com/office/drawing/2014/main" id="{6940DF8B-B7A4-5A18-0A89-D20003DB3656}"/>
                    </a:ext>
                  </a:extLst>
                </p:cNvPr>
                <p:cNvSpPr/>
                <p:nvPr/>
              </p:nvSpPr>
              <p:spPr>
                <a:xfrm>
                  <a:off x="1605952" y="3456789"/>
                  <a:ext cx="495314" cy="495261"/>
                </a:xfrm>
                <a:custGeom>
                  <a:avLst/>
                  <a:gdLst>
                    <a:gd name="connsiteX0" fmla="*/ 0 w 495314"/>
                    <a:gd name="connsiteY0" fmla="*/ 66862 h 495261"/>
                    <a:gd name="connsiteX1" fmla="*/ 66677 w 495314"/>
                    <a:gd name="connsiteY1" fmla="*/ 192 h 495261"/>
                    <a:gd name="connsiteX2" fmla="*/ 428638 w 495314"/>
                    <a:gd name="connsiteY2" fmla="*/ 192 h 495261"/>
                    <a:gd name="connsiteX3" fmla="*/ 495315 w 495314"/>
                    <a:gd name="connsiteY3" fmla="*/ 66862 h 495261"/>
                    <a:gd name="connsiteX4" fmla="*/ 495315 w 495314"/>
                    <a:gd name="connsiteY4" fmla="*/ 428784 h 495261"/>
                    <a:gd name="connsiteX5" fmla="*/ 428638 w 495314"/>
                    <a:gd name="connsiteY5" fmla="*/ 495454 h 495261"/>
                    <a:gd name="connsiteX6" fmla="*/ 66677 w 495314"/>
                    <a:gd name="connsiteY6" fmla="*/ 495454 h 495261"/>
                    <a:gd name="connsiteX7" fmla="*/ 0 w 495314"/>
                    <a:gd name="connsiteY7" fmla="*/ 428784 h 495261"/>
                    <a:gd name="connsiteX8" fmla="*/ 0 w 495314"/>
                    <a:gd name="connsiteY8" fmla="*/ 6686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14" h="495261">
                      <a:moveTo>
                        <a:pt x="0" y="66862"/>
                      </a:moveTo>
                      <a:cubicBezTo>
                        <a:pt x="0" y="30041"/>
                        <a:pt x="29852" y="192"/>
                        <a:pt x="66677" y="192"/>
                      </a:cubicBezTo>
                      <a:lnTo>
                        <a:pt x="428638" y="192"/>
                      </a:lnTo>
                      <a:cubicBezTo>
                        <a:pt x="465463" y="192"/>
                        <a:pt x="495315" y="30041"/>
                        <a:pt x="495315" y="66862"/>
                      </a:cubicBezTo>
                      <a:lnTo>
                        <a:pt x="495315" y="428784"/>
                      </a:lnTo>
                      <a:cubicBezTo>
                        <a:pt x="495315" y="465605"/>
                        <a:pt x="465463" y="495454"/>
                        <a:pt x="428638" y="495454"/>
                      </a:cubicBezTo>
                      <a:lnTo>
                        <a:pt x="66677" y="495454"/>
                      </a:lnTo>
                      <a:cubicBezTo>
                        <a:pt x="29852" y="495454"/>
                        <a:pt x="0" y="465605"/>
                        <a:pt x="0" y="428784"/>
                      </a:cubicBezTo>
                      <a:lnTo>
                        <a:pt x="0" y="66862"/>
                      </a:lnTo>
                      <a:close/>
                    </a:path>
                  </a:pathLst>
                </a:custGeom>
                <a:solidFill>
                  <a:srgbClr val="FFFFFF">
                    <a:alpha val="20000"/>
                  </a:srgbClr>
                </a:soli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7" name="Freeform: Shape 37">
                  <a:extLst>
                    <a:ext uri="{FF2B5EF4-FFF2-40B4-BE49-F238E27FC236}">
                      <a16:creationId xmlns:a16="http://schemas.microsoft.com/office/drawing/2014/main" id="{ED7203DC-67C1-A82F-6D6F-9C77E787A580}"/>
                    </a:ext>
                  </a:extLst>
                </p:cNvPr>
                <p:cNvSpPr/>
                <p:nvPr/>
              </p:nvSpPr>
              <p:spPr>
                <a:xfrm>
                  <a:off x="1605952" y="3456789"/>
                  <a:ext cx="495314" cy="495261"/>
                </a:xfrm>
                <a:custGeom>
                  <a:avLst/>
                  <a:gdLst>
                    <a:gd name="connsiteX0" fmla="*/ 428638 w 495314"/>
                    <a:gd name="connsiteY0" fmla="*/ 9716 h 495261"/>
                    <a:gd name="connsiteX1" fmla="*/ 66677 w 495314"/>
                    <a:gd name="connsiteY1" fmla="*/ 9716 h 495261"/>
                    <a:gd name="connsiteX2" fmla="*/ 9525 w 495314"/>
                    <a:gd name="connsiteY2" fmla="*/ 66862 h 495261"/>
                    <a:gd name="connsiteX3" fmla="*/ 9525 w 495314"/>
                    <a:gd name="connsiteY3" fmla="*/ 428784 h 495261"/>
                    <a:gd name="connsiteX4" fmla="*/ 66677 w 495314"/>
                    <a:gd name="connsiteY4" fmla="*/ 485929 h 495261"/>
                    <a:gd name="connsiteX5" fmla="*/ 428638 w 495314"/>
                    <a:gd name="connsiteY5" fmla="*/ 485929 h 495261"/>
                    <a:gd name="connsiteX6" fmla="*/ 485790 w 495314"/>
                    <a:gd name="connsiteY6" fmla="*/ 428784 h 495261"/>
                    <a:gd name="connsiteX7" fmla="*/ 485790 w 495314"/>
                    <a:gd name="connsiteY7" fmla="*/ 66862 h 495261"/>
                    <a:gd name="connsiteX8" fmla="*/ 428638 w 495314"/>
                    <a:gd name="connsiteY8" fmla="*/ 9716 h 495261"/>
                    <a:gd name="connsiteX9" fmla="*/ 66677 w 495314"/>
                    <a:gd name="connsiteY9" fmla="*/ 192 h 495261"/>
                    <a:gd name="connsiteX10" fmla="*/ 0 w 495314"/>
                    <a:gd name="connsiteY10" fmla="*/ 66862 h 495261"/>
                    <a:gd name="connsiteX11" fmla="*/ 0 w 495314"/>
                    <a:gd name="connsiteY11" fmla="*/ 428784 h 495261"/>
                    <a:gd name="connsiteX12" fmla="*/ 66677 w 495314"/>
                    <a:gd name="connsiteY12" fmla="*/ 495454 h 495261"/>
                    <a:gd name="connsiteX13" fmla="*/ 428638 w 495314"/>
                    <a:gd name="connsiteY13" fmla="*/ 495454 h 495261"/>
                    <a:gd name="connsiteX14" fmla="*/ 495315 w 495314"/>
                    <a:gd name="connsiteY14" fmla="*/ 428784 h 495261"/>
                    <a:gd name="connsiteX15" fmla="*/ 495315 w 495314"/>
                    <a:gd name="connsiteY15" fmla="*/ 66862 h 495261"/>
                    <a:gd name="connsiteX16" fmla="*/ 428638 w 495314"/>
                    <a:gd name="connsiteY16" fmla="*/ 192 h 495261"/>
                    <a:gd name="connsiteX17" fmla="*/ 66677 w 495314"/>
                    <a:gd name="connsiteY17" fmla="*/ 192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5314" h="495261">
                      <a:moveTo>
                        <a:pt x="428638" y="9716"/>
                      </a:moveTo>
                      <a:lnTo>
                        <a:pt x="66677" y="9716"/>
                      </a:lnTo>
                      <a:cubicBezTo>
                        <a:pt x="35113" y="9716"/>
                        <a:pt x="9525" y="35301"/>
                        <a:pt x="9525" y="66862"/>
                      </a:cubicBezTo>
                      <a:lnTo>
                        <a:pt x="9525" y="428784"/>
                      </a:lnTo>
                      <a:cubicBezTo>
                        <a:pt x="9525" y="460344"/>
                        <a:pt x="35113" y="485929"/>
                        <a:pt x="66677" y="485929"/>
                      </a:cubicBezTo>
                      <a:lnTo>
                        <a:pt x="428638" y="485929"/>
                      </a:lnTo>
                      <a:cubicBezTo>
                        <a:pt x="460202" y="485929"/>
                        <a:pt x="485790" y="460344"/>
                        <a:pt x="485790" y="428784"/>
                      </a:cubicBezTo>
                      <a:lnTo>
                        <a:pt x="485790" y="66862"/>
                      </a:lnTo>
                      <a:cubicBezTo>
                        <a:pt x="485790" y="35301"/>
                        <a:pt x="460202" y="9716"/>
                        <a:pt x="428638" y="9716"/>
                      </a:cubicBezTo>
                      <a:close/>
                      <a:moveTo>
                        <a:pt x="66677" y="192"/>
                      </a:moveTo>
                      <a:cubicBezTo>
                        <a:pt x="29852" y="192"/>
                        <a:pt x="0" y="30041"/>
                        <a:pt x="0" y="66862"/>
                      </a:cubicBezTo>
                      <a:lnTo>
                        <a:pt x="0" y="428784"/>
                      </a:lnTo>
                      <a:cubicBezTo>
                        <a:pt x="0" y="465605"/>
                        <a:pt x="29852" y="495454"/>
                        <a:pt x="66677" y="495454"/>
                      </a:cubicBezTo>
                      <a:lnTo>
                        <a:pt x="428638" y="495454"/>
                      </a:lnTo>
                      <a:cubicBezTo>
                        <a:pt x="465463" y="495454"/>
                        <a:pt x="495315" y="465605"/>
                        <a:pt x="495315" y="428784"/>
                      </a:cubicBezTo>
                      <a:lnTo>
                        <a:pt x="495315" y="66862"/>
                      </a:lnTo>
                      <a:cubicBezTo>
                        <a:pt x="495315" y="30041"/>
                        <a:pt x="465463" y="192"/>
                        <a:pt x="428638" y="192"/>
                      </a:cubicBezTo>
                      <a:lnTo>
                        <a:pt x="66677" y="192"/>
                      </a:lnTo>
                      <a:close/>
                    </a:path>
                  </a:pathLst>
                </a:custGeom>
                <a:gradFill>
                  <a:gsLst>
                    <a:gs pos="0">
                      <a:srgbClr val="BBBBBB"/>
                    </a:gs>
                    <a:gs pos="50000">
                      <a:srgbClr val="A1A1A1"/>
                    </a:gs>
                    <a:gs pos="100000">
                      <a:srgbClr val="888888"/>
                    </a:gs>
                  </a:gsLst>
                  <a:lin ang="4944325"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8" name="Freeform: Shape 38">
                  <a:extLst>
                    <a:ext uri="{FF2B5EF4-FFF2-40B4-BE49-F238E27FC236}">
                      <a16:creationId xmlns:a16="http://schemas.microsoft.com/office/drawing/2014/main" id="{2058AB25-363B-0A94-F097-57A91CF01FC6}"/>
                    </a:ext>
                  </a:extLst>
                </p:cNvPr>
                <p:cNvSpPr/>
                <p:nvPr/>
              </p:nvSpPr>
              <p:spPr>
                <a:xfrm>
                  <a:off x="1989159" y="3847284"/>
                  <a:ext cx="140593" cy="142101"/>
                </a:xfrm>
                <a:custGeom>
                  <a:avLst/>
                  <a:gdLst>
                    <a:gd name="connsiteX0" fmla="*/ 24385 w 140593"/>
                    <a:gd name="connsiteY0" fmla="*/ 97720 h 142101"/>
                    <a:gd name="connsiteX1" fmla="*/ 14288 w 140593"/>
                    <a:gd name="connsiteY1" fmla="*/ 101911 h 142101"/>
                    <a:gd name="connsiteX2" fmla="*/ 4191 w 140593"/>
                    <a:gd name="connsiteY2" fmla="*/ 97720 h 142101"/>
                    <a:gd name="connsiteX3" fmla="*/ 0 w 140593"/>
                    <a:gd name="connsiteY3" fmla="*/ 87625 h 142101"/>
                    <a:gd name="connsiteX4" fmla="*/ 4191 w 140593"/>
                    <a:gd name="connsiteY4" fmla="*/ 77529 h 142101"/>
                    <a:gd name="connsiteX5" fmla="*/ 31148 w 140593"/>
                    <a:gd name="connsiteY5" fmla="*/ 50575 h 142101"/>
                    <a:gd name="connsiteX6" fmla="*/ 36196 w 140593"/>
                    <a:gd name="connsiteY6" fmla="*/ 47337 h 142101"/>
                    <a:gd name="connsiteX7" fmla="*/ 13431 w 140593"/>
                    <a:gd name="connsiteY7" fmla="*/ 24574 h 142101"/>
                    <a:gd name="connsiteX8" fmla="*/ 10383 w 140593"/>
                    <a:gd name="connsiteY8" fmla="*/ 8954 h 142101"/>
                    <a:gd name="connsiteX9" fmla="*/ 23527 w 140593"/>
                    <a:gd name="connsiteY9" fmla="*/ 192 h 142101"/>
                    <a:gd name="connsiteX10" fmla="*/ 126305 w 140593"/>
                    <a:gd name="connsiteY10" fmla="*/ 192 h 142101"/>
                    <a:gd name="connsiteX11" fmla="*/ 140593 w 140593"/>
                    <a:gd name="connsiteY11" fmla="*/ 14478 h 142101"/>
                    <a:gd name="connsiteX12" fmla="*/ 140593 w 140593"/>
                    <a:gd name="connsiteY12" fmla="*/ 117245 h 142101"/>
                    <a:gd name="connsiteX13" fmla="*/ 136116 w 140593"/>
                    <a:gd name="connsiteY13" fmla="*/ 127627 h 142101"/>
                    <a:gd name="connsiteX14" fmla="*/ 126305 w 140593"/>
                    <a:gd name="connsiteY14" fmla="*/ 131532 h 142101"/>
                    <a:gd name="connsiteX15" fmla="*/ 116209 w 140593"/>
                    <a:gd name="connsiteY15" fmla="*/ 127341 h 142101"/>
                    <a:gd name="connsiteX16" fmla="*/ 94967 w 140593"/>
                    <a:gd name="connsiteY16" fmla="*/ 106102 h 142101"/>
                    <a:gd name="connsiteX17" fmla="*/ 91729 w 140593"/>
                    <a:gd name="connsiteY17" fmla="*/ 111150 h 142101"/>
                    <a:gd name="connsiteX18" fmla="*/ 64772 w 140593"/>
                    <a:gd name="connsiteY18" fmla="*/ 138103 h 142101"/>
                    <a:gd name="connsiteX19" fmla="*/ 54675 w 140593"/>
                    <a:gd name="connsiteY19" fmla="*/ 142294 h 142101"/>
                    <a:gd name="connsiteX20" fmla="*/ 44578 w 140593"/>
                    <a:gd name="connsiteY20" fmla="*/ 138103 h 142101"/>
                    <a:gd name="connsiteX21" fmla="*/ 44293 w 140593"/>
                    <a:gd name="connsiteY21" fmla="*/ 118198 h 142101"/>
                    <a:gd name="connsiteX22" fmla="*/ 24385 w 140593"/>
                    <a:gd name="connsiteY22" fmla="*/ 138103 h 142101"/>
                    <a:gd name="connsiteX23" fmla="*/ 14288 w 140593"/>
                    <a:gd name="connsiteY23" fmla="*/ 142294 h 142101"/>
                    <a:gd name="connsiteX24" fmla="*/ 4191 w 140593"/>
                    <a:gd name="connsiteY24" fmla="*/ 138103 h 142101"/>
                    <a:gd name="connsiteX25" fmla="*/ 4191 w 140593"/>
                    <a:gd name="connsiteY25" fmla="*/ 117912 h 14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593" h="142101">
                      <a:moveTo>
                        <a:pt x="24385" y="97720"/>
                      </a:moveTo>
                      <a:cubicBezTo>
                        <a:pt x="21718" y="100387"/>
                        <a:pt x="18098" y="101911"/>
                        <a:pt x="14288" y="101911"/>
                      </a:cubicBezTo>
                      <a:cubicBezTo>
                        <a:pt x="10478" y="101911"/>
                        <a:pt x="6858" y="100387"/>
                        <a:pt x="4191" y="97720"/>
                      </a:cubicBezTo>
                      <a:cubicBezTo>
                        <a:pt x="1524" y="95054"/>
                        <a:pt x="0" y="91434"/>
                        <a:pt x="0" y="87625"/>
                      </a:cubicBezTo>
                      <a:cubicBezTo>
                        <a:pt x="0" y="83815"/>
                        <a:pt x="1524" y="80196"/>
                        <a:pt x="4191" y="77529"/>
                      </a:cubicBezTo>
                      <a:lnTo>
                        <a:pt x="31148" y="50575"/>
                      </a:lnTo>
                      <a:cubicBezTo>
                        <a:pt x="32577" y="49147"/>
                        <a:pt x="34291" y="48004"/>
                        <a:pt x="36196" y="47337"/>
                      </a:cubicBezTo>
                      <a:lnTo>
                        <a:pt x="13431" y="24574"/>
                      </a:lnTo>
                      <a:cubicBezTo>
                        <a:pt x="9335" y="20479"/>
                        <a:pt x="8097" y="14383"/>
                        <a:pt x="10383" y="8954"/>
                      </a:cubicBezTo>
                      <a:cubicBezTo>
                        <a:pt x="12573" y="3621"/>
                        <a:pt x="17812" y="192"/>
                        <a:pt x="23527" y="192"/>
                      </a:cubicBezTo>
                      <a:lnTo>
                        <a:pt x="126305" y="192"/>
                      </a:lnTo>
                      <a:cubicBezTo>
                        <a:pt x="134211" y="192"/>
                        <a:pt x="140593" y="6573"/>
                        <a:pt x="140593" y="14478"/>
                      </a:cubicBezTo>
                      <a:lnTo>
                        <a:pt x="140593" y="117245"/>
                      </a:lnTo>
                      <a:cubicBezTo>
                        <a:pt x="140593" y="121245"/>
                        <a:pt x="138974" y="124960"/>
                        <a:pt x="136116" y="127627"/>
                      </a:cubicBezTo>
                      <a:cubicBezTo>
                        <a:pt x="133449" y="130103"/>
                        <a:pt x="129925" y="131532"/>
                        <a:pt x="126305" y="131532"/>
                      </a:cubicBezTo>
                      <a:cubicBezTo>
                        <a:pt x="122495" y="131532"/>
                        <a:pt x="118971" y="130008"/>
                        <a:pt x="116209" y="127341"/>
                      </a:cubicBezTo>
                      <a:lnTo>
                        <a:pt x="94967" y="106102"/>
                      </a:lnTo>
                      <a:cubicBezTo>
                        <a:pt x="94300" y="107911"/>
                        <a:pt x="93157" y="109721"/>
                        <a:pt x="91729" y="111150"/>
                      </a:cubicBezTo>
                      <a:lnTo>
                        <a:pt x="64772" y="138103"/>
                      </a:lnTo>
                      <a:cubicBezTo>
                        <a:pt x="62105" y="140770"/>
                        <a:pt x="58485" y="142294"/>
                        <a:pt x="54675" y="142294"/>
                      </a:cubicBezTo>
                      <a:cubicBezTo>
                        <a:pt x="50865" y="142294"/>
                        <a:pt x="47245" y="140770"/>
                        <a:pt x="44578" y="138103"/>
                      </a:cubicBezTo>
                      <a:cubicBezTo>
                        <a:pt x="39054" y="132579"/>
                        <a:pt x="39054" y="123722"/>
                        <a:pt x="44293" y="118198"/>
                      </a:cubicBezTo>
                      <a:lnTo>
                        <a:pt x="24385" y="138103"/>
                      </a:lnTo>
                      <a:cubicBezTo>
                        <a:pt x="21718" y="140770"/>
                        <a:pt x="18098" y="142294"/>
                        <a:pt x="14288" y="142294"/>
                      </a:cubicBezTo>
                      <a:cubicBezTo>
                        <a:pt x="10478" y="142294"/>
                        <a:pt x="6858" y="140770"/>
                        <a:pt x="4191" y="138103"/>
                      </a:cubicBezTo>
                      <a:cubicBezTo>
                        <a:pt x="-1334" y="132579"/>
                        <a:pt x="-1334" y="123436"/>
                        <a:pt x="4191" y="117912"/>
                      </a:cubicBezTo>
                    </a:path>
                  </a:pathLst>
                </a:custGeom>
                <a:solidFill>
                  <a:srgbClr val="F5F5F5"/>
                </a:soli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59" name="Freeform: Shape 39">
                  <a:extLst>
                    <a:ext uri="{FF2B5EF4-FFF2-40B4-BE49-F238E27FC236}">
                      <a16:creationId xmlns:a16="http://schemas.microsoft.com/office/drawing/2014/main" id="{A93BB70F-BC23-B042-EF5F-ADD009B69644}"/>
                    </a:ext>
                  </a:extLst>
                </p:cNvPr>
                <p:cNvSpPr/>
                <p:nvPr/>
              </p:nvSpPr>
              <p:spPr>
                <a:xfrm>
                  <a:off x="1998685" y="3856808"/>
                  <a:ext cx="121637" cy="123148"/>
                </a:xfrm>
                <a:custGeom>
                  <a:avLst/>
                  <a:gdLst>
                    <a:gd name="connsiteX0" fmla="*/ 121638 w 121637"/>
                    <a:gd name="connsiteY0" fmla="*/ 4954 h 123148"/>
                    <a:gd name="connsiteX1" fmla="*/ 116875 w 121637"/>
                    <a:gd name="connsiteY1" fmla="*/ 192 h 123148"/>
                    <a:gd name="connsiteX2" fmla="*/ 14097 w 121637"/>
                    <a:gd name="connsiteY2" fmla="*/ 192 h 123148"/>
                    <a:gd name="connsiteX3" fmla="*/ 10764 w 121637"/>
                    <a:gd name="connsiteY3" fmla="*/ 8288 h 123148"/>
                    <a:gd name="connsiteX4" fmla="*/ 113541 w 121637"/>
                    <a:gd name="connsiteY4" fmla="*/ 111054 h 123148"/>
                    <a:gd name="connsiteX5" fmla="*/ 121638 w 121637"/>
                    <a:gd name="connsiteY5" fmla="*/ 107721 h 123148"/>
                    <a:gd name="connsiteX6" fmla="*/ 121638 w 121637"/>
                    <a:gd name="connsiteY6" fmla="*/ 4954 h 123148"/>
                    <a:gd name="connsiteX7" fmla="*/ 35148 w 121637"/>
                    <a:gd name="connsiteY7" fmla="*/ 54576 h 123148"/>
                    <a:gd name="connsiteX8" fmla="*/ 35148 w 121637"/>
                    <a:gd name="connsiteY8" fmla="*/ 47813 h 123148"/>
                    <a:gd name="connsiteX9" fmla="*/ 28385 w 121637"/>
                    <a:gd name="connsiteY9" fmla="*/ 47813 h 123148"/>
                    <a:gd name="connsiteX10" fmla="*/ 1429 w 121637"/>
                    <a:gd name="connsiteY10" fmla="*/ 74767 h 123148"/>
                    <a:gd name="connsiteX11" fmla="*/ 1429 w 121637"/>
                    <a:gd name="connsiteY11" fmla="*/ 81529 h 123148"/>
                    <a:gd name="connsiteX12" fmla="*/ 8192 w 121637"/>
                    <a:gd name="connsiteY12" fmla="*/ 81529 h 123148"/>
                    <a:gd name="connsiteX13" fmla="*/ 35148 w 121637"/>
                    <a:gd name="connsiteY13" fmla="*/ 54576 h 123148"/>
                    <a:gd name="connsiteX14" fmla="*/ 55342 w 121637"/>
                    <a:gd name="connsiteY14" fmla="*/ 68005 h 123148"/>
                    <a:gd name="connsiteX15" fmla="*/ 55342 w 121637"/>
                    <a:gd name="connsiteY15" fmla="*/ 74767 h 123148"/>
                    <a:gd name="connsiteX16" fmla="*/ 8192 w 121637"/>
                    <a:gd name="connsiteY16" fmla="*/ 121912 h 123148"/>
                    <a:gd name="connsiteX17" fmla="*/ 1429 w 121637"/>
                    <a:gd name="connsiteY17" fmla="*/ 121912 h 123148"/>
                    <a:gd name="connsiteX18" fmla="*/ 1429 w 121637"/>
                    <a:gd name="connsiteY18" fmla="*/ 115150 h 123148"/>
                    <a:gd name="connsiteX19" fmla="*/ 48579 w 121637"/>
                    <a:gd name="connsiteY19" fmla="*/ 68005 h 123148"/>
                    <a:gd name="connsiteX20" fmla="*/ 55342 w 121637"/>
                    <a:gd name="connsiteY20" fmla="*/ 68005 h 123148"/>
                    <a:gd name="connsiteX21" fmla="*/ 75536 w 121637"/>
                    <a:gd name="connsiteY21" fmla="*/ 94958 h 123148"/>
                    <a:gd name="connsiteX22" fmla="*/ 75536 w 121637"/>
                    <a:gd name="connsiteY22" fmla="*/ 88196 h 123148"/>
                    <a:gd name="connsiteX23" fmla="*/ 68773 w 121637"/>
                    <a:gd name="connsiteY23" fmla="*/ 88196 h 123148"/>
                    <a:gd name="connsiteX24" fmla="*/ 41816 w 121637"/>
                    <a:gd name="connsiteY24" fmla="*/ 115150 h 123148"/>
                    <a:gd name="connsiteX25" fmla="*/ 41816 w 121637"/>
                    <a:gd name="connsiteY25" fmla="*/ 121912 h 123148"/>
                    <a:gd name="connsiteX26" fmla="*/ 48579 w 121637"/>
                    <a:gd name="connsiteY26" fmla="*/ 121912 h 123148"/>
                    <a:gd name="connsiteX27" fmla="*/ 75536 w 121637"/>
                    <a:gd name="connsiteY27" fmla="*/ 94958 h 12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37" h="123148">
                      <a:moveTo>
                        <a:pt x="121638" y="4954"/>
                      </a:moveTo>
                      <a:cubicBezTo>
                        <a:pt x="121638" y="2287"/>
                        <a:pt x="119542" y="192"/>
                        <a:pt x="116875" y="192"/>
                      </a:cubicBezTo>
                      <a:lnTo>
                        <a:pt x="14097" y="192"/>
                      </a:lnTo>
                      <a:cubicBezTo>
                        <a:pt x="9811" y="192"/>
                        <a:pt x="7715" y="5335"/>
                        <a:pt x="10764" y="8288"/>
                      </a:cubicBezTo>
                      <a:lnTo>
                        <a:pt x="113541" y="111054"/>
                      </a:lnTo>
                      <a:cubicBezTo>
                        <a:pt x="116494" y="114007"/>
                        <a:pt x="121638" y="111912"/>
                        <a:pt x="121638" y="107721"/>
                      </a:cubicBezTo>
                      <a:lnTo>
                        <a:pt x="121638" y="4954"/>
                      </a:lnTo>
                      <a:close/>
                      <a:moveTo>
                        <a:pt x="35148" y="54576"/>
                      </a:moveTo>
                      <a:cubicBezTo>
                        <a:pt x="37053" y="52671"/>
                        <a:pt x="37053" y="49718"/>
                        <a:pt x="35148" y="47813"/>
                      </a:cubicBezTo>
                      <a:cubicBezTo>
                        <a:pt x="33243" y="45908"/>
                        <a:pt x="30290" y="45908"/>
                        <a:pt x="28385" y="47813"/>
                      </a:cubicBezTo>
                      <a:lnTo>
                        <a:pt x="1429" y="74767"/>
                      </a:lnTo>
                      <a:cubicBezTo>
                        <a:pt x="-476" y="76672"/>
                        <a:pt x="-476" y="79624"/>
                        <a:pt x="1429" y="81529"/>
                      </a:cubicBezTo>
                      <a:cubicBezTo>
                        <a:pt x="3334" y="83434"/>
                        <a:pt x="6287" y="83434"/>
                        <a:pt x="8192" y="81529"/>
                      </a:cubicBezTo>
                      <a:lnTo>
                        <a:pt x="35148" y="54576"/>
                      </a:lnTo>
                      <a:close/>
                      <a:moveTo>
                        <a:pt x="55342" y="68005"/>
                      </a:moveTo>
                      <a:cubicBezTo>
                        <a:pt x="57247" y="69910"/>
                        <a:pt x="57247" y="72862"/>
                        <a:pt x="55342" y="74767"/>
                      </a:cubicBezTo>
                      <a:lnTo>
                        <a:pt x="8192" y="121912"/>
                      </a:lnTo>
                      <a:cubicBezTo>
                        <a:pt x="6287" y="123817"/>
                        <a:pt x="3334" y="123817"/>
                        <a:pt x="1429" y="121912"/>
                      </a:cubicBezTo>
                      <a:cubicBezTo>
                        <a:pt x="-476" y="120007"/>
                        <a:pt x="-476" y="117055"/>
                        <a:pt x="1429" y="115150"/>
                      </a:cubicBezTo>
                      <a:lnTo>
                        <a:pt x="48579" y="68005"/>
                      </a:lnTo>
                      <a:cubicBezTo>
                        <a:pt x="50484" y="66100"/>
                        <a:pt x="53437" y="66100"/>
                        <a:pt x="55342" y="68005"/>
                      </a:cubicBezTo>
                      <a:close/>
                      <a:moveTo>
                        <a:pt x="75536" y="94958"/>
                      </a:moveTo>
                      <a:cubicBezTo>
                        <a:pt x="77441" y="93054"/>
                        <a:pt x="77441" y="90101"/>
                        <a:pt x="75536" y="88196"/>
                      </a:cubicBezTo>
                      <a:cubicBezTo>
                        <a:pt x="73630" y="86291"/>
                        <a:pt x="70678" y="86291"/>
                        <a:pt x="68773" y="88196"/>
                      </a:cubicBezTo>
                      <a:lnTo>
                        <a:pt x="41816" y="115150"/>
                      </a:lnTo>
                      <a:cubicBezTo>
                        <a:pt x="39911" y="117055"/>
                        <a:pt x="39911" y="120007"/>
                        <a:pt x="41816" y="121912"/>
                      </a:cubicBezTo>
                      <a:cubicBezTo>
                        <a:pt x="43721" y="123817"/>
                        <a:pt x="46674" y="123817"/>
                        <a:pt x="48579" y="121912"/>
                      </a:cubicBezTo>
                      <a:lnTo>
                        <a:pt x="75536" y="94958"/>
                      </a:lnTo>
                      <a:close/>
                    </a:path>
                  </a:pathLst>
                </a:custGeom>
                <a:gradFill>
                  <a:gsLst>
                    <a:gs pos="0">
                      <a:srgbClr val="008EE6"/>
                    </a:gs>
                    <a:gs pos="50000">
                      <a:srgbClr val="0077BD"/>
                    </a:gs>
                    <a:gs pos="100000">
                      <a:srgbClr val="006094"/>
                    </a:gs>
                  </a:gsLst>
                  <a:lin ang="2678596"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sp>
              <p:nvSpPr>
                <p:cNvPr id="60" name="Freeform: Shape 40">
                  <a:extLst>
                    <a:ext uri="{FF2B5EF4-FFF2-40B4-BE49-F238E27FC236}">
                      <a16:creationId xmlns:a16="http://schemas.microsoft.com/office/drawing/2014/main" id="{248E62FF-8C1C-F3F6-9C78-9FC998A1B645}"/>
                    </a:ext>
                  </a:extLst>
                </p:cNvPr>
                <p:cNvSpPr/>
                <p:nvPr/>
              </p:nvSpPr>
              <p:spPr>
                <a:xfrm>
                  <a:off x="1729781" y="3580089"/>
                  <a:ext cx="247657" cy="257670"/>
                </a:xfrm>
                <a:custGeom>
                  <a:avLst/>
                  <a:gdLst>
                    <a:gd name="connsiteX0" fmla="*/ 113351 w 247657"/>
                    <a:gd name="connsiteY0" fmla="*/ 257862 h 257670"/>
                    <a:gd name="connsiteX1" fmla="*/ 228607 w 247657"/>
                    <a:gd name="connsiteY1" fmla="*/ 257862 h 257670"/>
                    <a:gd name="connsiteX2" fmla="*/ 247657 w 247657"/>
                    <a:gd name="connsiteY2" fmla="*/ 238814 h 257670"/>
                    <a:gd name="connsiteX3" fmla="*/ 247657 w 247657"/>
                    <a:gd name="connsiteY3" fmla="*/ 113933 h 257670"/>
                    <a:gd name="connsiteX4" fmla="*/ 241381 w 247657"/>
                    <a:gd name="connsiteY4" fmla="*/ 99802 h 257670"/>
                    <a:gd name="connsiteX5" fmla="*/ 136612 w 247657"/>
                    <a:gd name="connsiteY5" fmla="*/ 5109 h 257670"/>
                    <a:gd name="connsiteX6" fmla="*/ 111064 w 247657"/>
                    <a:gd name="connsiteY6" fmla="*/ 5109 h 257670"/>
                    <a:gd name="connsiteX7" fmla="*/ 6277 w 247657"/>
                    <a:gd name="connsiteY7" fmla="*/ 99802 h 257670"/>
                    <a:gd name="connsiteX8" fmla="*/ 0 w 247657"/>
                    <a:gd name="connsiteY8" fmla="*/ 113934 h 257670"/>
                    <a:gd name="connsiteX9" fmla="*/ 0 w 247657"/>
                    <a:gd name="connsiteY9" fmla="*/ 238814 h 257670"/>
                    <a:gd name="connsiteX10" fmla="*/ 19051 w 247657"/>
                    <a:gd name="connsiteY10" fmla="*/ 257862 h 257670"/>
                    <a:gd name="connsiteX11" fmla="*/ 134307 w 247657"/>
                    <a:gd name="connsiteY11" fmla="*/ 257862 h 25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7" h="257670">
                      <a:moveTo>
                        <a:pt x="113351" y="257862"/>
                      </a:moveTo>
                      <a:lnTo>
                        <a:pt x="228607" y="257862"/>
                      </a:lnTo>
                      <a:cubicBezTo>
                        <a:pt x="239129" y="257862"/>
                        <a:pt x="247657" y="249334"/>
                        <a:pt x="247657" y="238814"/>
                      </a:cubicBezTo>
                      <a:lnTo>
                        <a:pt x="247657" y="113933"/>
                      </a:lnTo>
                      <a:cubicBezTo>
                        <a:pt x="247657" y="108548"/>
                        <a:pt x="245377" y="103413"/>
                        <a:pt x="241381" y="99802"/>
                      </a:cubicBezTo>
                      <a:lnTo>
                        <a:pt x="136612" y="5109"/>
                      </a:lnTo>
                      <a:cubicBezTo>
                        <a:pt x="129358" y="-1447"/>
                        <a:pt x="118318" y="-1447"/>
                        <a:pt x="111064" y="5109"/>
                      </a:cubicBezTo>
                      <a:lnTo>
                        <a:pt x="6277" y="99802"/>
                      </a:lnTo>
                      <a:cubicBezTo>
                        <a:pt x="2280" y="103413"/>
                        <a:pt x="0" y="108548"/>
                        <a:pt x="0" y="113934"/>
                      </a:cubicBezTo>
                      <a:lnTo>
                        <a:pt x="0" y="238814"/>
                      </a:lnTo>
                      <a:cubicBezTo>
                        <a:pt x="0" y="249334"/>
                        <a:pt x="8529" y="257862"/>
                        <a:pt x="19051" y="257862"/>
                      </a:cubicBezTo>
                      <a:lnTo>
                        <a:pt x="134307" y="257862"/>
                      </a:lnTo>
                    </a:path>
                  </a:pathLst>
                </a:custGeom>
                <a:gradFill>
                  <a:gsLst>
                    <a:gs pos="0">
                      <a:srgbClr val="008EE6"/>
                    </a:gs>
                    <a:gs pos="50000">
                      <a:srgbClr val="0077BD"/>
                    </a:gs>
                    <a:gs pos="100000">
                      <a:srgbClr val="006094"/>
                    </a:gs>
                  </a:gsLst>
                  <a:lin ang="2588112" scaled="1"/>
                </a:gradFill>
                <a:ln w="96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01919"/>
                    </a:solidFill>
                    <a:effectLst/>
                    <a:uLnTx/>
                    <a:uFillTx/>
                    <a:latin typeface="Segoe Sans Small" pitchFamily="2" charset="0"/>
                    <a:cs typeface="Segoe Sans Small" pitchFamily="2" charset="0"/>
                  </a:endParaRPr>
                </a:p>
              </p:txBody>
            </p:sp>
          </p:grpSp>
        </p:grpSp>
        <p:grpSp>
          <p:nvGrpSpPr>
            <p:cNvPr id="19" name="Group 18">
              <a:extLst>
                <a:ext uri="{FF2B5EF4-FFF2-40B4-BE49-F238E27FC236}">
                  <a16:creationId xmlns:a16="http://schemas.microsoft.com/office/drawing/2014/main" id="{2A8E4CE4-7056-09E1-3EED-D2499395D45D}"/>
                </a:ext>
              </a:extLst>
            </p:cNvPr>
            <p:cNvGrpSpPr/>
            <p:nvPr/>
          </p:nvGrpSpPr>
          <p:grpSpPr>
            <a:xfrm>
              <a:off x="6608749" y="5146775"/>
              <a:ext cx="1361454" cy="800910"/>
              <a:chOff x="6608749" y="5146775"/>
              <a:chExt cx="1361454" cy="800910"/>
            </a:xfrm>
          </p:grpSpPr>
          <p:pic>
            <p:nvPicPr>
              <p:cNvPr id="51" name="Graphic 50">
                <a:extLst>
                  <a:ext uri="{FF2B5EF4-FFF2-40B4-BE49-F238E27FC236}">
                    <a16:creationId xmlns:a16="http://schemas.microsoft.com/office/drawing/2014/main" id="{2AB6DA6B-D3D3-466B-9B99-8450CD7FC8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6198" y="5146775"/>
                <a:ext cx="609600" cy="609600"/>
              </a:xfrm>
              <a:prstGeom prst="rect">
                <a:avLst/>
              </a:prstGeom>
            </p:spPr>
          </p:pic>
          <p:sp>
            <p:nvSpPr>
              <p:cNvPr id="52" name="TextBox 51">
                <a:extLst>
                  <a:ext uri="{FF2B5EF4-FFF2-40B4-BE49-F238E27FC236}">
                    <a16:creationId xmlns:a16="http://schemas.microsoft.com/office/drawing/2014/main" id="{B5DC748A-5FE1-0BCC-1C69-10CB1CA4CB98}"/>
                  </a:ext>
                </a:extLst>
              </p:cNvPr>
              <p:cNvSpPr txBox="1"/>
              <p:nvPr/>
            </p:nvSpPr>
            <p:spPr>
              <a:xfrm>
                <a:off x="6608749" y="5793797"/>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Kusto Query</a:t>
                </a:r>
              </a:p>
            </p:txBody>
          </p:sp>
        </p:grpSp>
        <p:grpSp>
          <p:nvGrpSpPr>
            <p:cNvPr id="20" name="Group 19">
              <a:extLst>
                <a:ext uri="{FF2B5EF4-FFF2-40B4-BE49-F238E27FC236}">
                  <a16:creationId xmlns:a16="http://schemas.microsoft.com/office/drawing/2014/main" id="{9ACD7C6F-DB26-76AE-758F-328C378EF7D5}"/>
                </a:ext>
              </a:extLst>
            </p:cNvPr>
            <p:cNvGrpSpPr/>
            <p:nvPr/>
          </p:nvGrpSpPr>
          <p:grpSpPr>
            <a:xfrm>
              <a:off x="7846537" y="3906591"/>
              <a:ext cx="1361454" cy="850374"/>
              <a:chOff x="7846537" y="3906591"/>
              <a:chExt cx="1361454" cy="850374"/>
            </a:xfrm>
          </p:grpSpPr>
          <p:pic>
            <p:nvPicPr>
              <p:cNvPr id="49" name="Graphic 48">
                <a:extLst>
                  <a:ext uri="{FF2B5EF4-FFF2-40B4-BE49-F238E27FC236}">
                    <a16:creationId xmlns:a16="http://schemas.microsoft.com/office/drawing/2014/main" id="{FAE99BD9-BAF9-9688-DE05-76EEB2FE23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22464" y="3906591"/>
                <a:ext cx="609600" cy="609600"/>
              </a:xfrm>
              <a:prstGeom prst="rect">
                <a:avLst/>
              </a:prstGeom>
            </p:spPr>
          </p:pic>
          <p:sp>
            <p:nvSpPr>
              <p:cNvPr id="50" name="TextBox 49">
                <a:extLst>
                  <a:ext uri="{FF2B5EF4-FFF2-40B4-BE49-F238E27FC236}">
                    <a16:creationId xmlns:a16="http://schemas.microsoft.com/office/drawing/2014/main" id="{50D2B189-07EE-EEBF-6A0A-2FD8312CD2F3}"/>
                  </a:ext>
                </a:extLst>
              </p:cNvPr>
              <p:cNvSpPr txBox="1"/>
              <p:nvPr/>
            </p:nvSpPr>
            <p:spPr>
              <a:xfrm>
                <a:off x="7846537" y="4603077"/>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Real-Time Dashboard</a:t>
                </a:r>
              </a:p>
            </p:txBody>
          </p:sp>
        </p:grpSp>
        <p:cxnSp>
          <p:nvCxnSpPr>
            <p:cNvPr id="21" name="Connector: Elbow 53">
              <a:extLst>
                <a:ext uri="{FF2B5EF4-FFF2-40B4-BE49-F238E27FC236}">
                  <a16:creationId xmlns:a16="http://schemas.microsoft.com/office/drawing/2014/main" id="{976FBBD8-5B8E-0C8F-952A-364444478EC4}"/>
                </a:ext>
              </a:extLst>
            </p:cNvPr>
            <p:cNvCxnSpPr>
              <a:cxnSpLocks/>
              <a:stCxn id="53" idx="2"/>
              <a:endCxn id="49" idx="1"/>
            </p:cNvCxnSpPr>
            <p:nvPr/>
          </p:nvCxnSpPr>
          <p:spPr>
            <a:xfrm rot="16200000" flipH="1">
              <a:off x="6654122" y="2643048"/>
              <a:ext cx="694003" cy="2442681"/>
            </a:xfrm>
            <a:prstGeom prst="bentConnector2">
              <a:avLst/>
            </a:prstGeom>
            <a:noFill/>
            <a:ln w="6350" cap="flat" cmpd="sng" algn="ctr">
              <a:solidFill>
                <a:schemeClr val="tx1"/>
              </a:solidFill>
              <a:prstDash val="solid"/>
              <a:miter lim="800000"/>
              <a:tailEnd type="triangle"/>
            </a:ln>
            <a:effectLst/>
          </p:spPr>
        </p:cxnSp>
        <p:cxnSp>
          <p:nvCxnSpPr>
            <p:cNvPr id="22" name="Connector: Elbow 54">
              <a:extLst>
                <a:ext uri="{FF2B5EF4-FFF2-40B4-BE49-F238E27FC236}">
                  <a16:creationId xmlns:a16="http://schemas.microsoft.com/office/drawing/2014/main" id="{46DBBA0B-2073-5624-1947-ADBAC9A77798}"/>
                </a:ext>
              </a:extLst>
            </p:cNvPr>
            <p:cNvCxnSpPr>
              <a:cxnSpLocks/>
              <a:stCxn id="53" idx="2"/>
              <a:endCxn id="51" idx="1"/>
            </p:cNvCxnSpPr>
            <p:nvPr/>
          </p:nvCxnSpPr>
          <p:spPr>
            <a:xfrm rot="16200000" flipH="1">
              <a:off x="5430897" y="3866273"/>
              <a:ext cx="1934187" cy="1236415"/>
            </a:xfrm>
            <a:prstGeom prst="bentConnector2">
              <a:avLst/>
            </a:prstGeom>
            <a:noFill/>
            <a:ln w="6350" cap="flat" cmpd="sng" algn="ctr">
              <a:solidFill>
                <a:schemeClr val="tx1"/>
              </a:solidFill>
              <a:prstDash val="solid"/>
              <a:miter lim="800000"/>
              <a:tailEnd type="triangle"/>
            </a:ln>
            <a:effectLst/>
          </p:spPr>
        </p:cxnSp>
        <p:cxnSp>
          <p:nvCxnSpPr>
            <p:cNvPr id="23" name="Connector: Elbow 55">
              <a:extLst>
                <a:ext uri="{FF2B5EF4-FFF2-40B4-BE49-F238E27FC236}">
                  <a16:creationId xmlns:a16="http://schemas.microsoft.com/office/drawing/2014/main" id="{1E91BCA1-4528-7A35-3571-D82F67E831B3}"/>
                </a:ext>
              </a:extLst>
            </p:cNvPr>
            <p:cNvCxnSpPr>
              <a:cxnSpLocks/>
              <a:endCxn id="40" idx="1"/>
            </p:cNvCxnSpPr>
            <p:nvPr/>
          </p:nvCxnSpPr>
          <p:spPr>
            <a:xfrm flipV="1">
              <a:off x="7460025" y="5438507"/>
              <a:ext cx="1085673" cy="14234"/>
            </a:xfrm>
            <a:prstGeom prst="straightConnector1">
              <a:avLst/>
            </a:prstGeom>
            <a:noFill/>
            <a:ln w="6350" cap="flat" cmpd="sng" algn="ctr">
              <a:solidFill>
                <a:schemeClr val="tx1"/>
              </a:solidFill>
              <a:prstDash val="solid"/>
              <a:miter lim="800000"/>
              <a:tailEnd type="triangle"/>
            </a:ln>
            <a:effectLst/>
          </p:spPr>
        </p:cxnSp>
        <p:cxnSp>
          <p:nvCxnSpPr>
            <p:cNvPr id="24" name="Connector: Elbow 56">
              <a:extLst>
                <a:ext uri="{FF2B5EF4-FFF2-40B4-BE49-F238E27FC236}">
                  <a16:creationId xmlns:a16="http://schemas.microsoft.com/office/drawing/2014/main" id="{0718C8CD-B382-5A33-E580-7F98F4EF8F6B}"/>
                </a:ext>
              </a:extLst>
            </p:cNvPr>
            <p:cNvCxnSpPr>
              <a:cxnSpLocks/>
            </p:cNvCxnSpPr>
            <p:nvPr/>
          </p:nvCxnSpPr>
          <p:spPr>
            <a:xfrm>
              <a:off x="8989525" y="5455114"/>
              <a:ext cx="1430520" cy="0"/>
            </a:xfrm>
            <a:prstGeom prst="straightConnector1">
              <a:avLst/>
            </a:prstGeom>
            <a:noFill/>
            <a:ln w="6350" cap="flat" cmpd="sng" algn="ctr">
              <a:solidFill>
                <a:schemeClr val="tx1"/>
              </a:solidFill>
              <a:prstDash val="solid"/>
              <a:miter lim="800000"/>
              <a:tailEnd type="triangle"/>
            </a:ln>
            <a:effectLst/>
          </p:spPr>
        </p:cxnSp>
        <p:grpSp>
          <p:nvGrpSpPr>
            <p:cNvPr id="25" name="Group 24">
              <a:extLst>
                <a:ext uri="{FF2B5EF4-FFF2-40B4-BE49-F238E27FC236}">
                  <a16:creationId xmlns:a16="http://schemas.microsoft.com/office/drawing/2014/main" id="{D1890124-DC26-73C1-0347-41DDFBC0E035}"/>
                </a:ext>
              </a:extLst>
            </p:cNvPr>
            <p:cNvGrpSpPr/>
            <p:nvPr/>
          </p:nvGrpSpPr>
          <p:grpSpPr>
            <a:xfrm>
              <a:off x="9396309" y="2750177"/>
              <a:ext cx="1361454" cy="761003"/>
              <a:chOff x="9380136" y="2750654"/>
              <a:chExt cx="1361454" cy="761003"/>
            </a:xfrm>
          </p:grpSpPr>
          <p:pic>
            <p:nvPicPr>
              <p:cNvPr id="47" name="Picture 46" descr="A white square with orange and black logo&#10;&#10;Description automatically generated">
                <a:extLst>
                  <a:ext uri="{FF2B5EF4-FFF2-40B4-BE49-F238E27FC236}">
                    <a16:creationId xmlns:a16="http://schemas.microsoft.com/office/drawing/2014/main" id="{BBFEFB4D-6502-666A-3959-A5E99EA7701A}"/>
                  </a:ext>
                </a:extLst>
              </p:cNvPr>
              <p:cNvPicPr>
                <a:picLocks noChangeAspect="1"/>
              </p:cNvPicPr>
              <p:nvPr/>
            </p:nvPicPr>
            <p:blipFill>
              <a:blip r:embed="rId17"/>
              <a:stretch>
                <a:fillRect/>
              </a:stretch>
            </p:blipFill>
            <p:spPr>
              <a:xfrm>
                <a:off x="9756063" y="2750654"/>
                <a:ext cx="609601" cy="609601"/>
              </a:xfrm>
              <a:prstGeom prst="rect">
                <a:avLst/>
              </a:prstGeom>
            </p:spPr>
          </p:pic>
          <p:sp>
            <p:nvSpPr>
              <p:cNvPr id="48" name="TextBox 47">
                <a:extLst>
                  <a:ext uri="{FF2B5EF4-FFF2-40B4-BE49-F238E27FC236}">
                    <a16:creationId xmlns:a16="http://schemas.microsoft.com/office/drawing/2014/main" id="{7E92380A-C334-A293-05C8-1E6C0BB31680}"/>
                  </a:ext>
                </a:extLst>
              </p:cNvPr>
              <p:cNvSpPr txBox="1"/>
              <p:nvPr/>
            </p:nvSpPr>
            <p:spPr>
              <a:xfrm>
                <a:off x="9380136" y="3357769"/>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OrgApp</a:t>
                </a:r>
              </a:p>
            </p:txBody>
          </p:sp>
        </p:grpSp>
        <p:cxnSp>
          <p:nvCxnSpPr>
            <p:cNvPr id="26" name="Connector: Elbow 60">
              <a:extLst>
                <a:ext uri="{FF2B5EF4-FFF2-40B4-BE49-F238E27FC236}">
                  <a16:creationId xmlns:a16="http://schemas.microsoft.com/office/drawing/2014/main" id="{0D837E44-765B-6B62-B669-E0CA2CD41D5C}"/>
                </a:ext>
              </a:extLst>
            </p:cNvPr>
            <p:cNvCxnSpPr>
              <a:cxnSpLocks/>
              <a:stCxn id="4224" idx="3"/>
              <a:endCxn id="47" idx="1"/>
            </p:cNvCxnSpPr>
            <p:nvPr/>
          </p:nvCxnSpPr>
          <p:spPr>
            <a:xfrm>
              <a:off x="8856254" y="3052584"/>
              <a:ext cx="915982" cy="2394"/>
            </a:xfrm>
            <a:prstGeom prst="straightConnector1">
              <a:avLst/>
            </a:prstGeom>
            <a:noFill/>
            <a:ln w="6350" cap="flat" cmpd="sng" algn="ctr">
              <a:solidFill>
                <a:schemeClr val="tx1"/>
              </a:solidFill>
              <a:prstDash val="solid"/>
              <a:miter lim="800000"/>
              <a:tailEnd type="triangle"/>
            </a:ln>
            <a:effectLst/>
          </p:spPr>
        </p:cxnSp>
        <p:cxnSp>
          <p:nvCxnSpPr>
            <p:cNvPr id="28" name="Connector: Elbow 62">
              <a:extLst>
                <a:ext uri="{FF2B5EF4-FFF2-40B4-BE49-F238E27FC236}">
                  <a16:creationId xmlns:a16="http://schemas.microsoft.com/office/drawing/2014/main" id="{836988A8-E435-28FD-ED03-4ABFABA8EC82}"/>
                </a:ext>
              </a:extLst>
            </p:cNvPr>
            <p:cNvCxnSpPr>
              <a:cxnSpLocks/>
              <a:endCxn id="4226" idx="1"/>
            </p:cNvCxnSpPr>
            <p:nvPr/>
          </p:nvCxnSpPr>
          <p:spPr>
            <a:xfrm>
              <a:off x="2445880" y="2178403"/>
              <a:ext cx="1393435" cy="860516"/>
            </a:xfrm>
            <a:prstGeom prst="bentConnector3">
              <a:avLst>
                <a:gd name="adj1" fmla="val 72825"/>
              </a:avLst>
            </a:prstGeom>
            <a:noFill/>
            <a:ln w="6350" cap="flat" cmpd="sng" algn="ctr">
              <a:solidFill>
                <a:schemeClr val="tx1"/>
              </a:solidFill>
              <a:prstDash val="solid"/>
              <a:miter lim="800000"/>
              <a:tailEnd type="triangle"/>
            </a:ln>
            <a:effectLst/>
          </p:spPr>
        </p:cxnSp>
        <p:grpSp>
          <p:nvGrpSpPr>
            <p:cNvPr id="29" name="Group 28">
              <a:extLst>
                <a:ext uri="{FF2B5EF4-FFF2-40B4-BE49-F238E27FC236}">
                  <a16:creationId xmlns:a16="http://schemas.microsoft.com/office/drawing/2014/main" id="{999E7FDE-24BE-E8B2-F4F3-B1DC3AF983AD}"/>
                </a:ext>
              </a:extLst>
            </p:cNvPr>
            <p:cNvGrpSpPr/>
            <p:nvPr/>
          </p:nvGrpSpPr>
          <p:grpSpPr>
            <a:xfrm>
              <a:off x="3456218" y="4579031"/>
              <a:ext cx="1361454" cy="1123901"/>
              <a:chOff x="3456218" y="4579031"/>
              <a:chExt cx="1361454" cy="1123901"/>
            </a:xfrm>
          </p:grpSpPr>
          <p:pic>
            <p:nvPicPr>
              <p:cNvPr id="45" name="Graphic 44">
                <a:extLst>
                  <a:ext uri="{FF2B5EF4-FFF2-40B4-BE49-F238E27FC236}">
                    <a16:creationId xmlns:a16="http://schemas.microsoft.com/office/drawing/2014/main" id="{1499B57F-A03E-D814-F508-6A8C9798781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32145" y="4579031"/>
                <a:ext cx="609600" cy="609600"/>
              </a:xfrm>
              <a:prstGeom prst="rect">
                <a:avLst/>
              </a:prstGeom>
            </p:spPr>
          </p:pic>
          <p:sp>
            <p:nvSpPr>
              <p:cNvPr id="46" name="TextBox 45">
                <a:extLst>
                  <a:ext uri="{FF2B5EF4-FFF2-40B4-BE49-F238E27FC236}">
                    <a16:creationId xmlns:a16="http://schemas.microsoft.com/office/drawing/2014/main" id="{88C86ED7-D55E-17C9-2979-6EA58C00E296}"/>
                  </a:ext>
                </a:extLst>
              </p:cNvPr>
              <p:cNvSpPr txBox="1"/>
              <p:nvPr/>
            </p:nvSpPr>
            <p:spPr>
              <a:xfrm>
                <a:off x="3456218" y="5241267"/>
                <a:ext cx="1361454" cy="461665"/>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Scanner API / Audit Logs Extraction</a:t>
                </a:r>
                <a:r>
                  <a:rPr lang="en-US" sz="1000" kern="0">
                    <a:solidFill>
                      <a:schemeClr val="tx1">
                        <a:lumMod val="95000"/>
                      </a:schemeClr>
                    </a:solidFill>
                    <a:latin typeface="Segoe Sans Small" pitchFamily="2" charset="0"/>
                    <a:cs typeface="Segoe Sans Small" pitchFamily="2" charset="0"/>
                  </a:rPr>
                  <a:t>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Other APIs</a:t>
                </a:r>
              </a:p>
            </p:txBody>
          </p:sp>
        </p:grpSp>
        <p:grpSp>
          <p:nvGrpSpPr>
            <p:cNvPr id="31" name="Group 30">
              <a:extLst>
                <a:ext uri="{FF2B5EF4-FFF2-40B4-BE49-F238E27FC236}">
                  <a16:creationId xmlns:a16="http://schemas.microsoft.com/office/drawing/2014/main" id="{BED2F4FE-3011-3E09-B96C-F474166DB760}"/>
                </a:ext>
              </a:extLst>
            </p:cNvPr>
            <p:cNvGrpSpPr/>
            <p:nvPr/>
          </p:nvGrpSpPr>
          <p:grpSpPr>
            <a:xfrm>
              <a:off x="1579117" y="4221624"/>
              <a:ext cx="762114" cy="952022"/>
              <a:chOff x="1579117" y="4221624"/>
              <a:chExt cx="762114" cy="952022"/>
            </a:xfrm>
          </p:grpSpPr>
          <p:pic>
            <p:nvPicPr>
              <p:cNvPr id="43" name="Graphic 42">
                <a:extLst>
                  <a:ext uri="{FF2B5EF4-FFF2-40B4-BE49-F238E27FC236}">
                    <a16:creationId xmlns:a16="http://schemas.microsoft.com/office/drawing/2014/main" id="{D9332186-3804-5944-BFCC-38EB5042727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03105" y="4221624"/>
                <a:ext cx="514138" cy="582690"/>
              </a:xfrm>
              <a:prstGeom prst="rect">
                <a:avLst/>
              </a:prstGeom>
            </p:spPr>
          </p:pic>
          <p:sp>
            <p:nvSpPr>
              <p:cNvPr id="44" name="TextBox 43">
                <a:extLst>
                  <a:ext uri="{FF2B5EF4-FFF2-40B4-BE49-F238E27FC236}">
                    <a16:creationId xmlns:a16="http://schemas.microsoft.com/office/drawing/2014/main" id="{05527FAA-5288-A53C-13D0-5EB052AFE4D5}"/>
                  </a:ext>
                </a:extLst>
              </p:cNvPr>
              <p:cNvSpPr txBox="1"/>
              <p:nvPr/>
            </p:nvSpPr>
            <p:spPr>
              <a:xfrm>
                <a:off x="1579117" y="4865869"/>
                <a:ext cx="762114" cy="307777"/>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Capacity Events</a:t>
                </a:r>
              </a:p>
            </p:txBody>
          </p:sp>
        </p:grpSp>
        <p:cxnSp>
          <p:nvCxnSpPr>
            <p:cNvPr id="32" name="Connector: Elbow 69">
              <a:extLst>
                <a:ext uri="{FF2B5EF4-FFF2-40B4-BE49-F238E27FC236}">
                  <a16:creationId xmlns:a16="http://schemas.microsoft.com/office/drawing/2014/main" id="{21AC4647-D01C-49E9-26BC-30566CF77A1A}"/>
                </a:ext>
              </a:extLst>
            </p:cNvPr>
            <p:cNvCxnSpPr>
              <a:cxnSpLocks/>
            </p:cNvCxnSpPr>
            <p:nvPr/>
          </p:nvCxnSpPr>
          <p:spPr>
            <a:xfrm flipV="1">
              <a:off x="2217243" y="3036801"/>
              <a:ext cx="1626587" cy="1476168"/>
            </a:xfrm>
            <a:prstGeom prst="bentConnector3">
              <a:avLst>
                <a:gd name="adj1" fmla="val 76614"/>
              </a:avLst>
            </a:prstGeom>
            <a:noFill/>
            <a:ln w="6350" cap="flat" cmpd="sng" algn="ctr">
              <a:solidFill>
                <a:schemeClr val="tx1"/>
              </a:solidFill>
              <a:prstDash val="solid"/>
              <a:miter lim="800000"/>
              <a:tailEnd type="triangle"/>
            </a:ln>
            <a:effectLst/>
          </p:spPr>
        </p:cxnSp>
        <p:grpSp>
          <p:nvGrpSpPr>
            <p:cNvPr id="33" name="Group 32">
              <a:extLst>
                <a:ext uri="{FF2B5EF4-FFF2-40B4-BE49-F238E27FC236}">
                  <a16:creationId xmlns:a16="http://schemas.microsoft.com/office/drawing/2014/main" id="{9DC9C237-56A3-9B07-A8B1-38C9FB707101}"/>
                </a:ext>
              </a:extLst>
            </p:cNvPr>
            <p:cNvGrpSpPr/>
            <p:nvPr/>
          </p:nvGrpSpPr>
          <p:grpSpPr>
            <a:xfrm>
              <a:off x="5085506" y="1564255"/>
              <a:ext cx="1361454" cy="720613"/>
              <a:chOff x="5028081" y="1564255"/>
              <a:chExt cx="1361454" cy="720613"/>
            </a:xfrm>
          </p:grpSpPr>
          <p:sp>
            <p:nvSpPr>
              <p:cNvPr id="41" name="TextBox 40">
                <a:extLst>
                  <a:ext uri="{FF2B5EF4-FFF2-40B4-BE49-F238E27FC236}">
                    <a16:creationId xmlns:a16="http://schemas.microsoft.com/office/drawing/2014/main" id="{06004752-0D69-D6FF-57F1-FC32EA00F184}"/>
                  </a:ext>
                </a:extLst>
              </p:cNvPr>
              <p:cNvSpPr txBox="1"/>
              <p:nvPr/>
            </p:nvSpPr>
            <p:spPr>
              <a:xfrm>
                <a:off x="5028081" y="2130980"/>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Activator</a:t>
                </a:r>
              </a:p>
            </p:txBody>
          </p:sp>
          <p:pic>
            <p:nvPicPr>
              <p:cNvPr id="42" name="Picture 41">
                <a:extLst>
                  <a:ext uri="{FF2B5EF4-FFF2-40B4-BE49-F238E27FC236}">
                    <a16:creationId xmlns:a16="http://schemas.microsoft.com/office/drawing/2014/main" id="{91E779F7-A44D-8249-094A-7E1BC0524F1B}"/>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17077" y="1564255"/>
                <a:ext cx="583463" cy="583463"/>
              </a:xfrm>
              <a:prstGeom prst="rect">
                <a:avLst/>
              </a:prstGeom>
            </p:spPr>
          </p:pic>
        </p:grpSp>
        <p:grpSp>
          <p:nvGrpSpPr>
            <p:cNvPr id="34" name="Group 33">
              <a:extLst>
                <a:ext uri="{FF2B5EF4-FFF2-40B4-BE49-F238E27FC236}">
                  <a16:creationId xmlns:a16="http://schemas.microsoft.com/office/drawing/2014/main" id="{31DF50B9-4A87-4B94-0A3A-5E4E40704D83}"/>
                </a:ext>
              </a:extLst>
            </p:cNvPr>
            <p:cNvGrpSpPr/>
            <p:nvPr/>
          </p:nvGrpSpPr>
          <p:grpSpPr>
            <a:xfrm>
              <a:off x="8202888" y="5146775"/>
              <a:ext cx="1361454" cy="726731"/>
              <a:chOff x="8202888" y="5146775"/>
              <a:chExt cx="1361454" cy="726731"/>
            </a:xfrm>
          </p:grpSpPr>
          <p:sp>
            <p:nvSpPr>
              <p:cNvPr id="39" name="TextBox 38">
                <a:extLst>
                  <a:ext uri="{FF2B5EF4-FFF2-40B4-BE49-F238E27FC236}">
                    <a16:creationId xmlns:a16="http://schemas.microsoft.com/office/drawing/2014/main" id="{8A1E780F-BB44-7924-3F3F-8A814B8A0719}"/>
                  </a:ext>
                </a:extLst>
              </p:cNvPr>
              <p:cNvSpPr txBox="1"/>
              <p:nvPr/>
            </p:nvSpPr>
            <p:spPr>
              <a:xfrm>
                <a:off x="8202888" y="5719618"/>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Activator</a:t>
                </a:r>
              </a:p>
            </p:txBody>
          </p:sp>
          <p:pic>
            <p:nvPicPr>
              <p:cNvPr id="40" name="Picture 39">
                <a:extLst>
                  <a:ext uri="{FF2B5EF4-FFF2-40B4-BE49-F238E27FC236}">
                    <a16:creationId xmlns:a16="http://schemas.microsoft.com/office/drawing/2014/main" id="{1FDA7569-D890-0BA0-6C4C-61821F0E2893}"/>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45698" y="5146775"/>
                <a:ext cx="583463" cy="583463"/>
              </a:xfrm>
              <a:prstGeom prst="rect">
                <a:avLst/>
              </a:prstGeom>
            </p:spPr>
          </p:pic>
        </p:grpSp>
        <p:grpSp>
          <p:nvGrpSpPr>
            <p:cNvPr id="36" name="Group 35">
              <a:extLst>
                <a:ext uri="{FF2B5EF4-FFF2-40B4-BE49-F238E27FC236}">
                  <a16:creationId xmlns:a16="http://schemas.microsoft.com/office/drawing/2014/main" id="{C8C017AE-9315-AAA9-16DE-8DBA05DD7CA5}"/>
                </a:ext>
              </a:extLst>
            </p:cNvPr>
            <p:cNvGrpSpPr/>
            <p:nvPr/>
          </p:nvGrpSpPr>
          <p:grpSpPr>
            <a:xfrm>
              <a:off x="10049061" y="5104506"/>
              <a:ext cx="1361454" cy="637222"/>
              <a:chOff x="7846537" y="1631212"/>
              <a:chExt cx="1361454" cy="637222"/>
            </a:xfrm>
          </p:grpSpPr>
          <p:pic>
            <p:nvPicPr>
              <p:cNvPr id="37" name="Picture 4" descr="Setup a Microsoft Teams Meeting with External Users">
                <a:extLst>
                  <a:ext uri="{FF2B5EF4-FFF2-40B4-BE49-F238E27FC236}">
                    <a16:creationId xmlns:a16="http://schemas.microsoft.com/office/drawing/2014/main" id="{FDBA5528-954A-86BF-2535-F56A85DBF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0356" y="1631212"/>
                <a:ext cx="551239" cy="46565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653C3BB-999E-5066-E64F-78235E14899C}"/>
                  </a:ext>
                </a:extLst>
              </p:cNvPr>
              <p:cNvSpPr txBox="1"/>
              <p:nvPr/>
            </p:nvSpPr>
            <p:spPr>
              <a:xfrm>
                <a:off x="7846537" y="2114546"/>
                <a:ext cx="1361454" cy="153888"/>
              </a:xfrm>
              <a:prstGeom prst="rect">
                <a:avLst/>
              </a:prstGeom>
              <a:noFill/>
            </p:spPr>
            <p:txBody>
              <a:bodyPr wrap="square" lIns="0" tIns="0" rIns="0" bIns="0" numCol="1"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95000"/>
                      </a:schemeClr>
                    </a:solidFill>
                    <a:effectLst/>
                    <a:uLnTx/>
                    <a:uFillTx/>
                    <a:latin typeface="Segoe Sans Small" pitchFamily="2" charset="0"/>
                    <a:cs typeface="Segoe Sans Small" pitchFamily="2" charset="0"/>
                  </a:rPr>
                  <a:t>Teams</a:t>
                </a:r>
              </a:p>
            </p:txBody>
          </p:sp>
        </p:grpSp>
        <p:sp>
          <p:nvSpPr>
            <p:cNvPr id="13" name="TextBox 12">
              <a:extLst>
                <a:ext uri="{FF2B5EF4-FFF2-40B4-BE49-F238E27FC236}">
                  <a16:creationId xmlns:a16="http://schemas.microsoft.com/office/drawing/2014/main" id="{A9FEAEBF-7B21-5EE7-341A-25FB6DB66308}"/>
                </a:ext>
              </a:extLst>
            </p:cNvPr>
            <p:cNvSpPr txBox="1"/>
            <p:nvPr/>
          </p:nvSpPr>
          <p:spPr>
            <a:xfrm>
              <a:off x="2593893" y="1800865"/>
              <a:ext cx="1484001" cy="628727"/>
            </a:xfrm>
            <a:prstGeom prst="rect">
              <a:avLst/>
            </a:prstGeom>
            <a:solidFill>
              <a:schemeClr val="bg2">
                <a:lumMod val="95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50" b="0" i="0" u="none" strike="noStrike" cap="none" spc="0" normalizeH="0" baseline="0">
                  <a:ln>
                    <a:noFill/>
                  </a:ln>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indent="-171450" algn="l">
                <a:buFont typeface="Arial" panose="020B0604020202020204" pitchFamily="34" charset="0"/>
                <a:buChar char="•"/>
              </a:pPr>
              <a:r>
                <a:rPr lang="en-GB">
                  <a:solidFill>
                    <a:schemeClr val="tx1"/>
                  </a:solidFill>
                </a:rPr>
                <a:t>Heartbeat</a:t>
              </a:r>
            </a:p>
            <a:p>
              <a:pPr marL="171450" indent="-171450" algn="l">
                <a:buFont typeface="Arial" panose="020B0604020202020204" pitchFamily="34" charset="0"/>
                <a:buChar char="•"/>
              </a:pPr>
              <a:r>
                <a:rPr lang="en-GB">
                  <a:solidFill>
                    <a:schemeClr val="tx1"/>
                  </a:solidFill>
                </a:rPr>
                <a:t>Reports</a:t>
              </a:r>
            </a:p>
            <a:p>
              <a:pPr marL="171450" indent="-171450" algn="l">
                <a:buFont typeface="Arial" panose="020B0604020202020204" pitchFamily="34" charset="0"/>
                <a:buChar char="•"/>
              </a:pPr>
              <a:r>
                <a:rPr lang="en-GB">
                  <a:solidFill>
                    <a:schemeClr val="tx1"/>
                  </a:solidFill>
                </a:rPr>
                <a:t>GW Configuration</a:t>
              </a:r>
            </a:p>
          </p:txBody>
        </p:sp>
      </p:grpSp>
      <p:sp>
        <p:nvSpPr>
          <p:cNvPr id="4236" name="Slide Number Placeholder 4235">
            <a:extLst>
              <a:ext uri="{FF2B5EF4-FFF2-40B4-BE49-F238E27FC236}">
                <a16:creationId xmlns:a16="http://schemas.microsoft.com/office/drawing/2014/main" id="{1D8368F9-5005-9B3C-B564-861432B5EC1C}"/>
              </a:ext>
            </a:extLst>
          </p:cNvPr>
          <p:cNvSpPr>
            <a:spLocks noGrp="1"/>
          </p:cNvSpPr>
          <p:nvPr>
            <p:ph type="sldNum" sz="quarter" idx="11"/>
          </p:nvPr>
        </p:nvSpPr>
        <p:spPr/>
        <p:txBody>
          <a:bodyPr/>
          <a:lstStyle/>
          <a:p>
            <a:fld id="{B1356FBF-028C-F74E-A7B4-9B8ED246DD1B}" type="slidenum">
              <a:rPr lang="en-US" smtClean="0"/>
              <a:pPr/>
              <a:t>14</a:t>
            </a:fld>
            <a:endParaRPr lang="en-US"/>
          </a:p>
        </p:txBody>
      </p:sp>
    </p:spTree>
    <p:extLst>
      <p:ext uri="{BB962C8B-B14F-4D97-AF65-F5344CB8AC3E}">
        <p14:creationId xmlns:p14="http://schemas.microsoft.com/office/powerpoint/2010/main" val="146847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0BC-501D-3F85-9817-50F3EFAE287A}"/>
            </a:ext>
          </a:extLst>
        </p:cNvPr>
        <p:cNvGrpSpPr/>
        <p:nvPr/>
      </p:nvGrpSpPr>
      <p:grpSpPr>
        <a:xfrm>
          <a:off x="0" y="0"/>
          <a:ext cx="0" cy="0"/>
          <a:chOff x="0" y="0"/>
          <a:chExt cx="0" cy="0"/>
        </a:xfrm>
      </p:grpSpPr>
      <p:cxnSp>
        <p:nvCxnSpPr>
          <p:cNvPr id="4254" name="Connector: Elbow 1194">
            <a:extLst>
              <a:ext uri="{FF2B5EF4-FFF2-40B4-BE49-F238E27FC236}">
                <a16:creationId xmlns:a16="http://schemas.microsoft.com/office/drawing/2014/main" id="{4ED955B0-B34A-B7C4-E971-0AD1C6F1FA94}"/>
              </a:ext>
            </a:extLst>
          </p:cNvPr>
          <p:cNvCxnSpPr>
            <a:cxnSpLocks/>
            <a:endCxn id="4238" idx="1"/>
          </p:cNvCxnSpPr>
          <p:nvPr/>
        </p:nvCxnSpPr>
        <p:spPr>
          <a:xfrm rot="5400000" flipH="1" flipV="1">
            <a:off x="1377282" y="2353622"/>
            <a:ext cx="1293684" cy="97764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AE88AFF7-BDF5-8D45-CFBA-F29F3C3417C1}"/>
              </a:ext>
            </a:extLst>
          </p:cNvPr>
          <p:cNvSpPr>
            <a:spLocks noGrp="1"/>
          </p:cNvSpPr>
          <p:nvPr>
            <p:ph type="title"/>
          </p:nvPr>
        </p:nvSpPr>
        <p:spPr>
          <a:xfrm>
            <a:off x="530961" y="503396"/>
            <a:ext cx="11064240" cy="724535"/>
          </a:xfrm>
        </p:spPr>
        <p:txBody>
          <a:bodyPr>
            <a:normAutofit/>
          </a:bodyPr>
          <a:lstStyle/>
          <a:p>
            <a:r>
              <a:rPr lang="en-US"/>
              <a:t>Sentinel Logs Offload Pattern</a:t>
            </a:r>
            <a:endParaRPr lang="en-US">
              <a:gradFill>
                <a:gsLst>
                  <a:gs pos="77000">
                    <a:srgbClr val="286BD1"/>
                  </a:gs>
                  <a:gs pos="6000">
                    <a:srgbClr val="BA3FC4"/>
                  </a:gs>
                </a:gsLst>
                <a:lin ang="10800000" scaled="1"/>
              </a:gradFill>
            </a:endParaRPr>
          </a:p>
        </p:txBody>
      </p:sp>
      <p:sp>
        <p:nvSpPr>
          <p:cNvPr id="4238" name="Rounded Rectangle 33">
            <a:extLst>
              <a:ext uri="{FF2B5EF4-FFF2-40B4-BE49-F238E27FC236}">
                <a16:creationId xmlns:a16="http://schemas.microsoft.com/office/drawing/2014/main" id="{B8BBDA39-3AEA-2A09-6395-FD7466D40F54}"/>
              </a:ext>
              <a:ext uri="{C183D7F6-B498-43B3-948B-1728B52AA6E4}">
                <adec:decorative xmlns:adec="http://schemas.microsoft.com/office/drawing/2017/decorative" val="1"/>
              </a:ext>
            </a:extLst>
          </p:cNvPr>
          <p:cNvSpPr/>
          <p:nvPr/>
        </p:nvSpPr>
        <p:spPr bwMode="auto">
          <a:xfrm>
            <a:off x="2512948" y="1099273"/>
            <a:ext cx="4381602" cy="2192661"/>
          </a:xfrm>
          <a:prstGeom prst="roundRect">
            <a:avLst>
              <a:gd name="adj" fmla="val 4808"/>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sp>
        <p:nvSpPr>
          <p:cNvPr id="4241" name="Rounded Rectangle 32">
            <a:extLst>
              <a:ext uri="{FF2B5EF4-FFF2-40B4-BE49-F238E27FC236}">
                <a16:creationId xmlns:a16="http://schemas.microsoft.com/office/drawing/2014/main" id="{60E6C599-9EA3-BC6E-1064-0722F2965A86}"/>
              </a:ext>
              <a:ext uri="{C183D7F6-B498-43B3-948B-1728B52AA6E4}">
                <adec:decorative xmlns:adec="http://schemas.microsoft.com/office/drawing/2017/decorative" val="1"/>
              </a:ext>
            </a:extLst>
          </p:cNvPr>
          <p:cNvSpPr/>
          <p:nvPr/>
        </p:nvSpPr>
        <p:spPr bwMode="auto">
          <a:xfrm>
            <a:off x="2512947" y="4428483"/>
            <a:ext cx="4381602" cy="2194560"/>
          </a:xfrm>
          <a:prstGeom prst="roundRect">
            <a:avLst>
              <a:gd name="adj" fmla="val 4481"/>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sp>
        <p:nvSpPr>
          <p:cNvPr id="4242" name="Rounded Rectangle 28">
            <a:extLst>
              <a:ext uri="{FF2B5EF4-FFF2-40B4-BE49-F238E27FC236}">
                <a16:creationId xmlns:a16="http://schemas.microsoft.com/office/drawing/2014/main" id="{DDFF4B20-BAB7-743F-5102-5ACF60AAFE0D}"/>
              </a:ext>
              <a:ext uri="{C183D7F6-B498-43B3-948B-1728B52AA6E4}">
                <adec:decorative xmlns:adec="http://schemas.microsoft.com/office/drawing/2017/decorative" val="1"/>
              </a:ext>
            </a:extLst>
          </p:cNvPr>
          <p:cNvSpPr/>
          <p:nvPr/>
        </p:nvSpPr>
        <p:spPr bwMode="auto">
          <a:xfrm>
            <a:off x="9028297" y="1099273"/>
            <a:ext cx="2632742" cy="5523770"/>
          </a:xfrm>
          <a:prstGeom prst="roundRect">
            <a:avLst>
              <a:gd name="adj" fmla="val 4149"/>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nvGrpSpPr>
          <p:cNvPr id="4287" name="Group 4286">
            <a:extLst>
              <a:ext uri="{FF2B5EF4-FFF2-40B4-BE49-F238E27FC236}">
                <a16:creationId xmlns:a16="http://schemas.microsoft.com/office/drawing/2014/main" id="{A5E3D94A-790D-6728-24AB-91A74015FD13}"/>
              </a:ext>
            </a:extLst>
          </p:cNvPr>
          <p:cNvGrpSpPr/>
          <p:nvPr/>
        </p:nvGrpSpPr>
        <p:grpSpPr>
          <a:xfrm>
            <a:off x="441611" y="3001582"/>
            <a:ext cx="1860280" cy="1707452"/>
            <a:chOff x="745773" y="3001582"/>
            <a:chExt cx="1860280" cy="1707452"/>
          </a:xfrm>
        </p:grpSpPr>
        <p:pic>
          <p:nvPicPr>
            <p:cNvPr id="4248" name="Graphic 4247" descr="Database with solid fill">
              <a:extLst>
                <a:ext uri="{FF2B5EF4-FFF2-40B4-BE49-F238E27FC236}">
                  <a16:creationId xmlns:a16="http://schemas.microsoft.com/office/drawing/2014/main" id="{644607F4-AB8D-C415-3521-12D24D333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499" y="3651520"/>
              <a:ext cx="663546" cy="663546"/>
            </a:xfrm>
            <a:prstGeom prst="rect">
              <a:avLst/>
            </a:prstGeom>
          </p:spPr>
        </p:pic>
        <p:sp>
          <p:nvSpPr>
            <p:cNvPr id="4249" name="Rounded Rectangle 4248">
              <a:extLst>
                <a:ext uri="{FF2B5EF4-FFF2-40B4-BE49-F238E27FC236}">
                  <a16:creationId xmlns:a16="http://schemas.microsoft.com/office/drawing/2014/main" id="{0960D2C0-CAF1-0039-96F7-16C4F97983D1}"/>
                </a:ext>
              </a:extLst>
            </p:cNvPr>
            <p:cNvSpPr/>
            <p:nvPr/>
          </p:nvSpPr>
          <p:spPr>
            <a:xfrm rot="16200000">
              <a:off x="1361624" y="3589744"/>
              <a:ext cx="955678" cy="75476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4250" name="TextBox 4249">
              <a:extLst>
                <a:ext uri="{FF2B5EF4-FFF2-40B4-BE49-F238E27FC236}">
                  <a16:creationId xmlns:a16="http://schemas.microsoft.com/office/drawing/2014/main" id="{E8A8CA62-0F77-CAB0-E702-031DDC92FA8B}"/>
                </a:ext>
              </a:extLst>
            </p:cNvPr>
            <p:cNvSpPr txBox="1"/>
            <p:nvPr/>
          </p:nvSpPr>
          <p:spPr>
            <a:xfrm>
              <a:off x="1482845" y="3752460"/>
              <a:ext cx="7141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Value Data</a:t>
              </a:r>
            </a:p>
          </p:txBody>
        </p:sp>
        <p:sp>
          <p:nvSpPr>
            <p:cNvPr id="4245" name="Rounded Rectangle 34">
              <a:extLst>
                <a:ext uri="{FF2B5EF4-FFF2-40B4-BE49-F238E27FC236}">
                  <a16:creationId xmlns:a16="http://schemas.microsoft.com/office/drawing/2014/main" id="{0640F414-98C3-179C-9201-57978557A1C2}"/>
                </a:ext>
                <a:ext uri="{C183D7F6-B498-43B3-948B-1728B52AA6E4}">
                  <adec:decorative xmlns:adec="http://schemas.microsoft.com/office/drawing/2017/decorative" val="1"/>
                </a:ext>
              </a:extLst>
            </p:cNvPr>
            <p:cNvSpPr/>
            <p:nvPr/>
          </p:nvSpPr>
          <p:spPr bwMode="auto">
            <a:xfrm>
              <a:off x="745773" y="3001582"/>
              <a:ext cx="1860280" cy="1707452"/>
            </a:xfrm>
            <a:prstGeom prst="roundRect">
              <a:avLst>
                <a:gd name="adj" fmla="val 6561"/>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grpSp>
      <p:sp>
        <p:nvSpPr>
          <p:cNvPr id="4253" name="TextBox 4252">
            <a:extLst>
              <a:ext uri="{FF2B5EF4-FFF2-40B4-BE49-F238E27FC236}">
                <a16:creationId xmlns:a16="http://schemas.microsoft.com/office/drawing/2014/main" id="{F8E70035-41A5-3545-4FD1-C4F0B7E926BD}"/>
              </a:ext>
            </a:extLst>
          </p:cNvPr>
          <p:cNvSpPr txBox="1"/>
          <p:nvPr/>
        </p:nvSpPr>
        <p:spPr>
          <a:xfrm>
            <a:off x="9194371" y="1420865"/>
            <a:ext cx="2313545" cy="3528017"/>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Long term retention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rPr>
              <a:t>Queryable</a:t>
            </a: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 cold store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Cost optimal</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Forensic analysis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ingestion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External table query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Cross query support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Inges additional data</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science scenario</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sovereignty &amp; isolation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discovery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sharing</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Native Git integration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Granular role-drive data access control</a:t>
            </a:r>
          </a:p>
        </p:txBody>
      </p:sp>
      <p:cxnSp>
        <p:nvCxnSpPr>
          <p:cNvPr id="4255" name="Connector: Elbow 1197">
            <a:extLst>
              <a:ext uri="{FF2B5EF4-FFF2-40B4-BE49-F238E27FC236}">
                <a16:creationId xmlns:a16="http://schemas.microsoft.com/office/drawing/2014/main" id="{6732DDA6-B701-8CC5-AD0D-A7D01964DC2F}"/>
              </a:ext>
            </a:extLst>
          </p:cNvPr>
          <p:cNvCxnSpPr>
            <a:cxnSpLocks/>
            <a:endCxn id="4241" idx="1"/>
          </p:cNvCxnSpPr>
          <p:nvPr/>
        </p:nvCxnSpPr>
        <p:spPr>
          <a:xfrm rot="16200000" flipH="1">
            <a:off x="1533985" y="4546800"/>
            <a:ext cx="816729" cy="114119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59" name="Arrow: Up-Down 1268">
            <a:extLst>
              <a:ext uri="{FF2B5EF4-FFF2-40B4-BE49-F238E27FC236}">
                <a16:creationId xmlns:a16="http://schemas.microsoft.com/office/drawing/2014/main" id="{AE231619-8F62-06F9-FA86-314E13D19C68}"/>
              </a:ext>
            </a:extLst>
          </p:cNvPr>
          <p:cNvSpPr/>
          <p:nvPr/>
        </p:nvSpPr>
        <p:spPr bwMode="auto">
          <a:xfrm>
            <a:off x="4557698" y="3429000"/>
            <a:ext cx="292100" cy="896824"/>
          </a:xfrm>
          <a:prstGeom prst="upDownArrow">
            <a:avLst/>
          </a:prstGeom>
          <a:gradFill flip="none" rotWithShape="1">
            <a:gsLst>
              <a:gs pos="0">
                <a:schemeClr val="accent2"/>
              </a:gs>
              <a:gs pos="100000">
                <a:schemeClr val="accent4"/>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7F3"/>
              </a:solidFill>
              <a:effectLst/>
              <a:uLnTx/>
              <a:uFillTx/>
              <a:latin typeface="Segoe Sans Text" pitchFamily="2" charset="0"/>
              <a:ea typeface="Segoe UI" pitchFamily="34" charset="0"/>
              <a:cs typeface="Segoe Sans Text" pitchFamily="2" charset="0"/>
            </a:endParaRPr>
          </a:p>
        </p:txBody>
      </p:sp>
      <p:pic>
        <p:nvPicPr>
          <p:cNvPr id="4260" name="Graphic 4259">
            <a:extLst>
              <a:ext uri="{FF2B5EF4-FFF2-40B4-BE49-F238E27FC236}">
                <a16:creationId xmlns:a16="http://schemas.microsoft.com/office/drawing/2014/main" id="{D0AEF622-DD05-0E85-D6B5-367D8E566B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1133" y="3594388"/>
            <a:ext cx="274716" cy="274716"/>
          </a:xfrm>
          <a:prstGeom prst="rect">
            <a:avLst/>
          </a:prstGeom>
        </p:spPr>
      </p:pic>
      <p:sp>
        <p:nvSpPr>
          <p:cNvPr id="4261" name="TextBox 4260">
            <a:extLst>
              <a:ext uri="{FF2B5EF4-FFF2-40B4-BE49-F238E27FC236}">
                <a16:creationId xmlns:a16="http://schemas.microsoft.com/office/drawing/2014/main" id="{3DBBFDA0-17A4-3148-E397-C235BDE2997F}"/>
              </a:ext>
            </a:extLst>
          </p:cNvPr>
          <p:cNvSpPr txBox="1"/>
          <p:nvPr/>
        </p:nvSpPr>
        <p:spPr>
          <a:xfrm>
            <a:off x="5060854" y="3662976"/>
            <a:ext cx="113856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Log Analytics</a:t>
            </a:r>
          </a:p>
        </p:txBody>
      </p:sp>
      <p:sp>
        <p:nvSpPr>
          <p:cNvPr id="4262" name="TextBox 4261">
            <a:extLst>
              <a:ext uri="{FF2B5EF4-FFF2-40B4-BE49-F238E27FC236}">
                <a16:creationId xmlns:a16="http://schemas.microsoft.com/office/drawing/2014/main" id="{5848A40F-C46D-3282-FB14-833F67F73BD3}"/>
              </a:ext>
            </a:extLst>
          </p:cNvPr>
          <p:cNvSpPr txBox="1"/>
          <p:nvPr/>
        </p:nvSpPr>
        <p:spPr>
          <a:xfrm>
            <a:off x="4859847" y="3890182"/>
            <a:ext cx="162866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Cross Service Query</a:t>
            </a:r>
          </a:p>
        </p:txBody>
      </p:sp>
      <p:pic>
        <p:nvPicPr>
          <p:cNvPr id="4267" name="Graphic 4266" descr="Employee badge outline">
            <a:extLst>
              <a:ext uri="{FF2B5EF4-FFF2-40B4-BE49-F238E27FC236}">
                <a16:creationId xmlns:a16="http://schemas.microsoft.com/office/drawing/2014/main" id="{032B75A1-318F-ACC0-DA8F-77EF5E8F8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8319" y="3277555"/>
            <a:ext cx="914400" cy="914400"/>
          </a:xfrm>
          <a:prstGeom prst="rect">
            <a:avLst/>
          </a:prstGeom>
        </p:spPr>
      </p:pic>
      <p:sp>
        <p:nvSpPr>
          <p:cNvPr id="4268" name="TextBox 4267">
            <a:extLst>
              <a:ext uri="{FF2B5EF4-FFF2-40B4-BE49-F238E27FC236}">
                <a16:creationId xmlns:a16="http://schemas.microsoft.com/office/drawing/2014/main" id="{0270F0C6-341F-BA37-C0C4-6A0D039122E3}"/>
              </a:ext>
            </a:extLst>
          </p:cNvPr>
          <p:cNvSpPr txBox="1"/>
          <p:nvPr/>
        </p:nvSpPr>
        <p:spPr>
          <a:xfrm>
            <a:off x="8069271" y="4099622"/>
            <a:ext cx="692497"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SOC Analyst</a:t>
            </a:r>
          </a:p>
        </p:txBody>
      </p:sp>
      <p:cxnSp>
        <p:nvCxnSpPr>
          <p:cNvPr id="4269" name="Connector: Elbow 1278">
            <a:extLst>
              <a:ext uri="{FF2B5EF4-FFF2-40B4-BE49-F238E27FC236}">
                <a16:creationId xmlns:a16="http://schemas.microsoft.com/office/drawing/2014/main" id="{44E07D91-FD9F-7586-C103-5B1E3E1F3A3D}"/>
              </a:ext>
            </a:extLst>
          </p:cNvPr>
          <p:cNvCxnSpPr>
            <a:cxnSpLocks/>
            <a:stCxn id="4268" idx="2"/>
            <a:endCxn id="4241" idx="3"/>
          </p:cNvCxnSpPr>
          <p:nvPr/>
        </p:nvCxnSpPr>
        <p:spPr>
          <a:xfrm rot="5400000">
            <a:off x="7018909" y="4129151"/>
            <a:ext cx="1272253" cy="152097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70" name="Connector: Elbow 1280">
            <a:extLst>
              <a:ext uri="{FF2B5EF4-FFF2-40B4-BE49-F238E27FC236}">
                <a16:creationId xmlns:a16="http://schemas.microsoft.com/office/drawing/2014/main" id="{CD20DFC5-1417-AF7B-CADB-364A9B4F990D}"/>
              </a:ext>
            </a:extLst>
          </p:cNvPr>
          <p:cNvCxnSpPr>
            <a:cxnSpLocks/>
            <a:stCxn id="4267" idx="0"/>
            <a:endCxn id="4238" idx="3"/>
          </p:cNvCxnSpPr>
          <p:nvPr/>
        </p:nvCxnSpPr>
        <p:spPr>
          <a:xfrm rot="16200000" flipV="1">
            <a:off x="7114060" y="1976095"/>
            <a:ext cx="1081951" cy="15209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72" name="TextBox 4271">
            <a:extLst>
              <a:ext uri="{FF2B5EF4-FFF2-40B4-BE49-F238E27FC236}">
                <a16:creationId xmlns:a16="http://schemas.microsoft.com/office/drawing/2014/main" id="{69F19448-C083-75D3-C5FB-56BF93F49E10}"/>
              </a:ext>
            </a:extLst>
          </p:cNvPr>
          <p:cNvSpPr txBox="1"/>
          <p:nvPr/>
        </p:nvSpPr>
        <p:spPr>
          <a:xfrm>
            <a:off x="7105607" y="1994886"/>
            <a:ext cx="124525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Current Investigation</a:t>
            </a:r>
          </a:p>
        </p:txBody>
      </p:sp>
      <p:sp>
        <p:nvSpPr>
          <p:cNvPr id="4274" name="TextBox 4273">
            <a:extLst>
              <a:ext uri="{FF2B5EF4-FFF2-40B4-BE49-F238E27FC236}">
                <a16:creationId xmlns:a16="http://schemas.microsoft.com/office/drawing/2014/main" id="{59C667A8-49F5-EB7F-088A-595523B62333}"/>
              </a:ext>
            </a:extLst>
          </p:cNvPr>
          <p:cNvSpPr txBox="1"/>
          <p:nvPr/>
        </p:nvSpPr>
        <p:spPr>
          <a:xfrm>
            <a:off x="6999993" y="5532325"/>
            <a:ext cx="1350865" cy="153888"/>
          </a:xfrm>
          <a:prstGeom prst="rect">
            <a:avLst/>
          </a:prstGeom>
          <a:noFill/>
        </p:spPr>
        <p:txBody>
          <a:bodyPr wrap="square" lIns="0" tIns="0" rIns="0" bIns="0" rtlCol="0">
            <a:spAutoFit/>
          </a:bodyPr>
          <a:lstStyle>
            <a:defPPr>
              <a:defRPr lang="en-US"/>
            </a:defPPr>
            <a:lvl1pPr algn="ctr">
              <a:defRPr sz="1000">
                <a:latin typeface="Segoe Sans Text" pitchFamily="2" charset="0"/>
                <a:cs typeface="Segoe Sans Text"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Full Scale Investigation</a:t>
            </a:r>
          </a:p>
        </p:txBody>
      </p:sp>
      <p:sp>
        <p:nvSpPr>
          <p:cNvPr id="4276" name="TextBox 4275">
            <a:extLst>
              <a:ext uri="{FF2B5EF4-FFF2-40B4-BE49-F238E27FC236}">
                <a16:creationId xmlns:a16="http://schemas.microsoft.com/office/drawing/2014/main" id="{CC8603DA-36B3-F4CD-CCEA-E680B5FA6BE6}"/>
              </a:ext>
            </a:extLst>
          </p:cNvPr>
          <p:cNvSpPr txBox="1"/>
          <p:nvPr/>
        </p:nvSpPr>
        <p:spPr>
          <a:xfrm>
            <a:off x="9668520" y="1137522"/>
            <a:ext cx="135229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Advantages</a:t>
            </a:r>
          </a:p>
        </p:txBody>
      </p:sp>
      <p:sp>
        <p:nvSpPr>
          <p:cNvPr id="4236" name="Rectangle 53">
            <a:extLst>
              <a:ext uri="{FF2B5EF4-FFF2-40B4-BE49-F238E27FC236}">
                <a16:creationId xmlns:a16="http://schemas.microsoft.com/office/drawing/2014/main" id="{B567D180-1C15-E776-A2D6-29EF7183B08D}"/>
              </a:ext>
            </a:extLst>
          </p:cNvPr>
          <p:cNvSpPr/>
          <p:nvPr/>
        </p:nvSpPr>
        <p:spPr bwMode="auto">
          <a:xfrm>
            <a:off x="3269072" y="2354952"/>
            <a:ext cx="465277" cy="465067"/>
          </a:xfrm>
          <a:custGeom>
            <a:avLst/>
            <a:gdLst>
              <a:gd name="connsiteX0" fmla="*/ 0 w 468452"/>
              <a:gd name="connsiteY0" fmla="*/ 0 h 381000"/>
              <a:gd name="connsiteX1" fmla="*/ 468452 w 468452"/>
              <a:gd name="connsiteY1" fmla="*/ 0 h 381000"/>
              <a:gd name="connsiteX2" fmla="*/ 468452 w 468452"/>
              <a:gd name="connsiteY2" fmla="*/ 381000 h 381000"/>
              <a:gd name="connsiteX3" fmla="*/ 0 w 468452"/>
              <a:gd name="connsiteY3" fmla="*/ 381000 h 381000"/>
              <a:gd name="connsiteX4" fmla="*/ 0 w 468452"/>
              <a:gd name="connsiteY4" fmla="*/ 0 h 381000"/>
              <a:gd name="connsiteX0" fmla="*/ 0 w 468452"/>
              <a:gd name="connsiteY0" fmla="*/ 0 h 381000"/>
              <a:gd name="connsiteX1" fmla="*/ 384314 w 468452"/>
              <a:gd name="connsiteY1" fmla="*/ 63500 h 381000"/>
              <a:gd name="connsiteX2" fmla="*/ 468452 w 468452"/>
              <a:gd name="connsiteY2" fmla="*/ 381000 h 381000"/>
              <a:gd name="connsiteX3" fmla="*/ 0 w 468452"/>
              <a:gd name="connsiteY3" fmla="*/ 381000 h 381000"/>
              <a:gd name="connsiteX4" fmla="*/ 0 w 468452"/>
              <a:gd name="connsiteY4" fmla="*/ 0 h 381000"/>
              <a:gd name="connsiteX0" fmla="*/ 0 w 468452"/>
              <a:gd name="connsiteY0" fmla="*/ 0 h 381000"/>
              <a:gd name="connsiteX1" fmla="*/ 384314 w 468452"/>
              <a:gd name="connsiteY1" fmla="*/ 63500 h 381000"/>
              <a:gd name="connsiteX2" fmla="*/ 468452 w 468452"/>
              <a:gd name="connsiteY2" fmla="*/ 381000 h 381000"/>
              <a:gd name="connsiteX3" fmla="*/ 0 w 468452"/>
              <a:gd name="connsiteY3" fmla="*/ 381000 h 381000"/>
              <a:gd name="connsiteX4" fmla="*/ 0 w 468452"/>
              <a:gd name="connsiteY4" fmla="*/ 0 h 381000"/>
              <a:gd name="connsiteX0" fmla="*/ 0 w 528777"/>
              <a:gd name="connsiteY0" fmla="*/ 39226 h 351964"/>
              <a:gd name="connsiteX1" fmla="*/ 444639 w 528777"/>
              <a:gd name="connsiteY1" fmla="*/ 34464 h 351964"/>
              <a:gd name="connsiteX2" fmla="*/ 528777 w 528777"/>
              <a:gd name="connsiteY2" fmla="*/ 351964 h 351964"/>
              <a:gd name="connsiteX3" fmla="*/ 60325 w 528777"/>
              <a:gd name="connsiteY3" fmla="*/ 351964 h 351964"/>
              <a:gd name="connsiteX4" fmla="*/ 0 w 528777"/>
              <a:gd name="connsiteY4" fmla="*/ 39226 h 351964"/>
              <a:gd name="connsiteX0" fmla="*/ 0 w 528777"/>
              <a:gd name="connsiteY0" fmla="*/ 66268 h 379006"/>
              <a:gd name="connsiteX1" fmla="*/ 444639 w 528777"/>
              <a:gd name="connsiteY1" fmla="*/ 61506 h 379006"/>
              <a:gd name="connsiteX2" fmla="*/ 528777 w 528777"/>
              <a:gd name="connsiteY2" fmla="*/ 379006 h 379006"/>
              <a:gd name="connsiteX3" fmla="*/ 60325 w 528777"/>
              <a:gd name="connsiteY3" fmla="*/ 379006 h 379006"/>
              <a:gd name="connsiteX4" fmla="*/ 0 w 528777"/>
              <a:gd name="connsiteY4" fmla="*/ 66268 h 379006"/>
              <a:gd name="connsiteX0" fmla="*/ 0 w 444639"/>
              <a:gd name="connsiteY0" fmla="*/ 66268 h 461556"/>
              <a:gd name="connsiteX1" fmla="*/ 444639 w 444639"/>
              <a:gd name="connsiteY1" fmla="*/ 61506 h 461556"/>
              <a:gd name="connsiteX2" fmla="*/ 246202 w 444639"/>
              <a:gd name="connsiteY2" fmla="*/ 461556 h 461556"/>
              <a:gd name="connsiteX3" fmla="*/ 60325 w 444639"/>
              <a:gd name="connsiteY3" fmla="*/ 379006 h 461556"/>
              <a:gd name="connsiteX4" fmla="*/ 0 w 444639"/>
              <a:gd name="connsiteY4" fmla="*/ 66268 h 461556"/>
              <a:gd name="connsiteX0" fmla="*/ 0 w 444639"/>
              <a:gd name="connsiteY0" fmla="*/ 66268 h 431394"/>
              <a:gd name="connsiteX1" fmla="*/ 444639 w 444639"/>
              <a:gd name="connsiteY1" fmla="*/ 61506 h 431394"/>
              <a:gd name="connsiteX2" fmla="*/ 316052 w 444639"/>
              <a:gd name="connsiteY2" fmla="*/ 431394 h 431394"/>
              <a:gd name="connsiteX3" fmla="*/ 60325 w 444639"/>
              <a:gd name="connsiteY3" fmla="*/ 379006 h 431394"/>
              <a:gd name="connsiteX4" fmla="*/ 0 w 444639"/>
              <a:gd name="connsiteY4" fmla="*/ 66268 h 431394"/>
              <a:gd name="connsiteX0" fmla="*/ 0 w 444639"/>
              <a:gd name="connsiteY0" fmla="*/ 66268 h 431394"/>
              <a:gd name="connsiteX1" fmla="*/ 444639 w 444639"/>
              <a:gd name="connsiteY1" fmla="*/ 61506 h 431394"/>
              <a:gd name="connsiteX2" fmla="*/ 316052 w 444639"/>
              <a:gd name="connsiteY2" fmla="*/ 431394 h 431394"/>
              <a:gd name="connsiteX3" fmla="*/ 60325 w 444639"/>
              <a:gd name="connsiteY3" fmla="*/ 379006 h 431394"/>
              <a:gd name="connsiteX4" fmla="*/ 0 w 444639"/>
              <a:gd name="connsiteY4" fmla="*/ 66268 h 431394"/>
              <a:gd name="connsiteX0" fmla="*/ 0 w 465277"/>
              <a:gd name="connsiteY0" fmla="*/ 64574 h 429700"/>
              <a:gd name="connsiteX1" fmla="*/ 465277 w 465277"/>
              <a:gd name="connsiteY1" fmla="*/ 62987 h 429700"/>
              <a:gd name="connsiteX2" fmla="*/ 316052 w 465277"/>
              <a:gd name="connsiteY2" fmla="*/ 429700 h 429700"/>
              <a:gd name="connsiteX3" fmla="*/ 60325 w 465277"/>
              <a:gd name="connsiteY3" fmla="*/ 377312 h 429700"/>
              <a:gd name="connsiteX4" fmla="*/ 0 w 465277"/>
              <a:gd name="connsiteY4" fmla="*/ 64574 h 429700"/>
              <a:gd name="connsiteX0" fmla="*/ 0 w 465277"/>
              <a:gd name="connsiteY0" fmla="*/ 64574 h 429700"/>
              <a:gd name="connsiteX1" fmla="*/ 465277 w 465277"/>
              <a:gd name="connsiteY1" fmla="*/ 62987 h 429700"/>
              <a:gd name="connsiteX2" fmla="*/ 316052 w 465277"/>
              <a:gd name="connsiteY2" fmla="*/ 429700 h 429700"/>
              <a:gd name="connsiteX3" fmla="*/ 96838 w 465277"/>
              <a:gd name="connsiteY3" fmla="*/ 378899 h 429700"/>
              <a:gd name="connsiteX4" fmla="*/ 0 w 465277"/>
              <a:gd name="connsiteY4" fmla="*/ 64574 h 429700"/>
              <a:gd name="connsiteX0" fmla="*/ 0 w 465277"/>
              <a:gd name="connsiteY0" fmla="*/ 64574 h 429700"/>
              <a:gd name="connsiteX1" fmla="*/ 465277 w 465277"/>
              <a:gd name="connsiteY1" fmla="*/ 62987 h 429700"/>
              <a:gd name="connsiteX2" fmla="*/ 316052 w 465277"/>
              <a:gd name="connsiteY2" fmla="*/ 429700 h 429700"/>
              <a:gd name="connsiteX3" fmla="*/ 96838 w 465277"/>
              <a:gd name="connsiteY3" fmla="*/ 378899 h 429700"/>
              <a:gd name="connsiteX4" fmla="*/ 0 w 465277"/>
              <a:gd name="connsiteY4" fmla="*/ 64574 h 429700"/>
              <a:gd name="connsiteX0" fmla="*/ 0 w 465277"/>
              <a:gd name="connsiteY0" fmla="*/ 64574 h 465067"/>
              <a:gd name="connsiteX1" fmla="*/ 465277 w 465277"/>
              <a:gd name="connsiteY1" fmla="*/ 62987 h 465067"/>
              <a:gd name="connsiteX2" fmla="*/ 316052 w 465277"/>
              <a:gd name="connsiteY2" fmla="*/ 429700 h 465067"/>
              <a:gd name="connsiteX3" fmla="*/ 96838 w 465277"/>
              <a:gd name="connsiteY3" fmla="*/ 378899 h 465067"/>
              <a:gd name="connsiteX4" fmla="*/ 0 w 465277"/>
              <a:gd name="connsiteY4" fmla="*/ 64574 h 46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77" h="465067">
                <a:moveTo>
                  <a:pt x="0" y="64574"/>
                </a:moveTo>
                <a:cubicBezTo>
                  <a:pt x="250343" y="-15859"/>
                  <a:pt x="260972" y="-26443"/>
                  <a:pt x="465277" y="62987"/>
                </a:cubicBezTo>
                <a:cubicBezTo>
                  <a:pt x="422415" y="186283"/>
                  <a:pt x="470039" y="311166"/>
                  <a:pt x="316052" y="429700"/>
                </a:cubicBezTo>
                <a:cubicBezTo>
                  <a:pt x="242981" y="412766"/>
                  <a:pt x="298497" y="548233"/>
                  <a:pt x="96838" y="378899"/>
                </a:cubicBezTo>
                <a:cubicBezTo>
                  <a:pt x="29634" y="275712"/>
                  <a:pt x="32279" y="169349"/>
                  <a:pt x="0" y="6457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7F3"/>
              </a:solidFill>
              <a:effectLst/>
              <a:uLnTx/>
              <a:uFillTx/>
              <a:latin typeface="Segoe Sans Text" pitchFamily="2" charset="0"/>
              <a:ea typeface="Segoe UI" pitchFamily="34" charset="0"/>
              <a:cs typeface="Segoe Sans Text" pitchFamily="2" charset="0"/>
            </a:endParaRPr>
          </a:p>
        </p:txBody>
      </p:sp>
      <p:pic>
        <p:nvPicPr>
          <p:cNvPr id="4237" name="Picture 4" descr="Microsoft réunit les solutions de sécurité sous le nom de &quot;defender&quot;.">
            <a:extLst>
              <a:ext uri="{FF2B5EF4-FFF2-40B4-BE49-F238E27FC236}">
                <a16:creationId xmlns:a16="http://schemas.microsoft.com/office/drawing/2014/main" id="{E7010E48-3972-CF55-7397-7916FADFD8D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56566" y="2327132"/>
            <a:ext cx="490288" cy="521340"/>
          </a:xfrm>
          <a:prstGeom prst="rect">
            <a:avLst/>
          </a:prstGeom>
          <a:noFill/>
          <a:extLst>
            <a:ext uri="{909E8E84-426E-40DD-AFC4-6F175D3DCCD1}">
              <a14:hiddenFill xmlns:a14="http://schemas.microsoft.com/office/drawing/2010/main">
                <a:solidFill>
                  <a:srgbClr val="FFFFFF"/>
                </a:solidFill>
              </a14:hiddenFill>
            </a:ext>
          </a:extLst>
        </p:spPr>
      </p:pic>
      <p:sp>
        <p:nvSpPr>
          <p:cNvPr id="4235" name="TextBox 4234">
            <a:extLst>
              <a:ext uri="{FF2B5EF4-FFF2-40B4-BE49-F238E27FC236}">
                <a16:creationId xmlns:a16="http://schemas.microsoft.com/office/drawing/2014/main" id="{2F7D4AFA-1E95-CF06-8CBA-52D582071D8D}"/>
              </a:ext>
            </a:extLst>
          </p:cNvPr>
          <p:cNvSpPr txBox="1"/>
          <p:nvPr/>
        </p:nvSpPr>
        <p:spPr>
          <a:xfrm>
            <a:off x="2882042" y="2847839"/>
            <a:ext cx="12393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Defender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XDR</a:t>
            </a:r>
          </a:p>
        </p:txBody>
      </p:sp>
      <p:sp>
        <p:nvSpPr>
          <p:cNvPr id="4240" name="TextBox 4239">
            <a:extLst>
              <a:ext uri="{FF2B5EF4-FFF2-40B4-BE49-F238E27FC236}">
                <a16:creationId xmlns:a16="http://schemas.microsoft.com/office/drawing/2014/main" id="{2C31528B-72B0-CA5C-633B-A10DF4D5AA7D}"/>
              </a:ext>
            </a:extLst>
          </p:cNvPr>
          <p:cNvSpPr txBox="1"/>
          <p:nvPr/>
        </p:nvSpPr>
        <p:spPr>
          <a:xfrm>
            <a:off x="2809056" y="4459437"/>
            <a:ext cx="13853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Microsoft Fabric</a:t>
            </a:r>
          </a:p>
        </p:txBody>
      </p:sp>
      <p:sp>
        <p:nvSpPr>
          <p:cNvPr id="4251" name="TextBox 4250">
            <a:extLst>
              <a:ext uri="{FF2B5EF4-FFF2-40B4-BE49-F238E27FC236}">
                <a16:creationId xmlns:a16="http://schemas.microsoft.com/office/drawing/2014/main" id="{A38E2B88-F801-DCAF-46BB-A3BA196F9E06}"/>
              </a:ext>
            </a:extLst>
          </p:cNvPr>
          <p:cNvSpPr txBox="1"/>
          <p:nvPr/>
        </p:nvSpPr>
        <p:spPr>
          <a:xfrm>
            <a:off x="2825562" y="1130227"/>
            <a:ext cx="135229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Security</a:t>
            </a:r>
          </a:p>
        </p:txBody>
      </p:sp>
      <p:sp>
        <p:nvSpPr>
          <p:cNvPr id="4252" name="TextBox 4251">
            <a:extLst>
              <a:ext uri="{FF2B5EF4-FFF2-40B4-BE49-F238E27FC236}">
                <a16:creationId xmlns:a16="http://schemas.microsoft.com/office/drawing/2014/main" id="{D1A91CD1-31C7-67C4-F7B3-A4B1F6423DAB}"/>
              </a:ext>
            </a:extLst>
          </p:cNvPr>
          <p:cNvSpPr txBox="1"/>
          <p:nvPr/>
        </p:nvSpPr>
        <p:spPr>
          <a:xfrm>
            <a:off x="4167451" y="5024493"/>
            <a:ext cx="2430992"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Long term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Forensic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Infrequent threat hunting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Custom ML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Advance analytics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Data sharing</a:t>
            </a:r>
          </a:p>
        </p:txBody>
      </p:sp>
      <p:pic>
        <p:nvPicPr>
          <p:cNvPr id="4257" name="Graphic 15">
            <a:extLst>
              <a:ext uri="{FF2B5EF4-FFF2-40B4-BE49-F238E27FC236}">
                <a16:creationId xmlns:a16="http://schemas.microsoft.com/office/drawing/2014/main" id="{AEA4AB21-AB66-900E-46AE-EA9A34D6F1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56566" y="1495301"/>
            <a:ext cx="490288" cy="560329"/>
          </a:xfrm>
          <a:prstGeom prst="rect">
            <a:avLst/>
          </a:prstGeom>
        </p:spPr>
      </p:pic>
      <p:sp>
        <p:nvSpPr>
          <p:cNvPr id="4258" name="TextBox 4257">
            <a:extLst>
              <a:ext uri="{FF2B5EF4-FFF2-40B4-BE49-F238E27FC236}">
                <a16:creationId xmlns:a16="http://schemas.microsoft.com/office/drawing/2014/main" id="{87B575EE-FD14-6BA8-EF6F-C555B8F0F9CD}"/>
              </a:ext>
            </a:extLst>
          </p:cNvPr>
          <p:cNvSpPr txBox="1"/>
          <p:nvPr/>
        </p:nvSpPr>
        <p:spPr>
          <a:xfrm>
            <a:off x="2882042" y="2053375"/>
            <a:ext cx="123933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Sentinel</a:t>
            </a:r>
          </a:p>
        </p:txBody>
      </p:sp>
      <p:pic>
        <p:nvPicPr>
          <p:cNvPr id="4264" name="Graphic 186" descr="Real-Time Intelligence">
            <a:extLst>
              <a:ext uri="{FF2B5EF4-FFF2-40B4-BE49-F238E27FC236}">
                <a16:creationId xmlns:a16="http://schemas.microsoft.com/office/drawing/2014/main" id="{5DF41F5A-0BA4-0936-8A20-61B6DC249CDF}"/>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3223127" y="4728453"/>
            <a:ext cx="557167" cy="557167"/>
          </a:xfrm>
          <a:prstGeom prst="rect">
            <a:avLst/>
          </a:prstGeom>
          <a:ln>
            <a:noFill/>
          </a:ln>
          <a:effectLst>
            <a:outerShdw blurRad="50800" dist="38100" dir="2700000" algn="tl" rotWithShape="0">
              <a:prstClr val="black">
                <a:alpha val="20000"/>
              </a:prstClr>
            </a:outerShdw>
          </a:effectLst>
        </p:spPr>
      </p:pic>
      <p:sp>
        <p:nvSpPr>
          <p:cNvPr id="4265" name="TextBox 4264">
            <a:extLst>
              <a:ext uri="{FF2B5EF4-FFF2-40B4-BE49-F238E27FC236}">
                <a16:creationId xmlns:a16="http://schemas.microsoft.com/office/drawing/2014/main" id="{BBB4E6D7-1A6D-BA96-91A7-44BB5F563F70}"/>
              </a:ext>
            </a:extLst>
          </p:cNvPr>
          <p:cNvSpPr txBox="1"/>
          <p:nvPr/>
        </p:nvSpPr>
        <p:spPr>
          <a:xfrm>
            <a:off x="2882042" y="5263795"/>
            <a:ext cx="12393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Real-Time Intelligence</a:t>
            </a:r>
          </a:p>
        </p:txBody>
      </p:sp>
      <p:sp>
        <p:nvSpPr>
          <p:cNvPr id="4275" name="TextBox 4274">
            <a:extLst>
              <a:ext uri="{FF2B5EF4-FFF2-40B4-BE49-F238E27FC236}">
                <a16:creationId xmlns:a16="http://schemas.microsoft.com/office/drawing/2014/main" id="{DF4E55E0-DDAE-ED18-5C35-77EF7A66B101}"/>
              </a:ext>
            </a:extLst>
          </p:cNvPr>
          <p:cNvSpPr txBox="1"/>
          <p:nvPr/>
        </p:nvSpPr>
        <p:spPr>
          <a:xfrm>
            <a:off x="4167451" y="1870044"/>
            <a:ext cx="2430992"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3 Month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SIEM &amp; SOAR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Frequent threat hunting</a:t>
            </a:r>
          </a:p>
        </p:txBody>
      </p:sp>
      <p:pic>
        <p:nvPicPr>
          <p:cNvPr id="4278" name="Graphic 4277">
            <a:extLst>
              <a:ext uri="{FF2B5EF4-FFF2-40B4-BE49-F238E27FC236}">
                <a16:creationId xmlns:a16="http://schemas.microsoft.com/office/drawing/2014/main" id="{D73BB407-6E96-88F0-25E4-096E746B15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22818" y="5727773"/>
            <a:ext cx="557784" cy="557784"/>
          </a:xfrm>
          <a:prstGeom prst="rect">
            <a:avLst/>
          </a:prstGeom>
        </p:spPr>
      </p:pic>
      <p:sp>
        <p:nvSpPr>
          <p:cNvPr id="4279" name="TextBox 4278">
            <a:extLst>
              <a:ext uri="{FF2B5EF4-FFF2-40B4-BE49-F238E27FC236}">
                <a16:creationId xmlns:a16="http://schemas.microsoft.com/office/drawing/2014/main" id="{8889DC41-42BF-E00F-E2D3-6F2FE798A663}"/>
              </a:ext>
            </a:extLst>
          </p:cNvPr>
          <p:cNvSpPr txBox="1"/>
          <p:nvPr/>
        </p:nvSpPr>
        <p:spPr>
          <a:xfrm>
            <a:off x="2882042" y="6285557"/>
            <a:ext cx="123933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Analytics</a:t>
            </a:r>
          </a:p>
        </p:txBody>
      </p:sp>
      <p:sp>
        <p:nvSpPr>
          <p:cNvPr id="4291" name="TextBox 4290">
            <a:extLst>
              <a:ext uri="{FF2B5EF4-FFF2-40B4-BE49-F238E27FC236}">
                <a16:creationId xmlns:a16="http://schemas.microsoft.com/office/drawing/2014/main" id="{44ACB7C9-8DE6-06C6-DB57-BC88D8C4465A}"/>
              </a:ext>
            </a:extLst>
          </p:cNvPr>
          <p:cNvSpPr txBox="1"/>
          <p:nvPr/>
        </p:nvSpPr>
        <p:spPr>
          <a:xfrm>
            <a:off x="490479" y="3080701"/>
            <a:ext cx="1352297" cy="253916"/>
          </a:xfrm>
          <a:prstGeom prst="rect">
            <a:avLst/>
          </a:prstGeom>
          <a:no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50" b="0" i="0" u="none" strike="noStrike" cap="none" spc="0" normalizeH="0" baseline="0">
                <a:ln>
                  <a:noFill/>
                </a:ln>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rPr>
              <a:t>Data Sources</a:t>
            </a:r>
          </a:p>
        </p:txBody>
      </p:sp>
      <p:sp>
        <p:nvSpPr>
          <p:cNvPr id="8" name="Slide Number Placeholder 7">
            <a:extLst>
              <a:ext uri="{FF2B5EF4-FFF2-40B4-BE49-F238E27FC236}">
                <a16:creationId xmlns:a16="http://schemas.microsoft.com/office/drawing/2014/main" id="{D6A9C956-3C1D-8C7A-3E3B-DC55D9BA5992}"/>
              </a:ext>
            </a:extLst>
          </p:cNvPr>
          <p:cNvSpPr>
            <a:spLocks noGrp="1"/>
          </p:cNvSpPr>
          <p:nvPr>
            <p:ph type="sldNum" sz="quarter" idx="11"/>
          </p:nvPr>
        </p:nvSpPr>
        <p:spPr/>
        <p:txBody>
          <a:bodyPr/>
          <a:lstStyle/>
          <a:p>
            <a:fld id="{B1356FBF-028C-F74E-A7B4-9B8ED246DD1B}" type="slidenum">
              <a:rPr lang="en-US" smtClean="0"/>
              <a:pPr/>
              <a:t>15</a:t>
            </a:fld>
            <a:endParaRPr lang="en-US"/>
          </a:p>
        </p:txBody>
      </p:sp>
    </p:spTree>
    <p:extLst>
      <p:ext uri="{BB962C8B-B14F-4D97-AF65-F5344CB8AC3E}">
        <p14:creationId xmlns:p14="http://schemas.microsoft.com/office/powerpoint/2010/main" val="2478656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DF3E-4DFB-43F4-2389-4AD644BABAF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F175AE7-822A-8FDD-4196-DB90C0E142EA}"/>
              </a:ext>
            </a:extLst>
          </p:cNvPr>
          <p:cNvSpPr txBox="1"/>
          <p:nvPr/>
        </p:nvSpPr>
        <p:spPr>
          <a:xfrm>
            <a:off x="1971260" y="6277342"/>
            <a:ext cx="824947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Credits: Stephane LUAP</a:t>
            </a: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hlinkClick r:id="rId3"/>
              </a:rPr>
              <a:t>(8) MS Fabric - Data Products dependency challenge | LinkedIn</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6" name="Title 15">
            <a:extLst>
              <a:ext uri="{FF2B5EF4-FFF2-40B4-BE49-F238E27FC236}">
                <a16:creationId xmlns:a16="http://schemas.microsoft.com/office/drawing/2014/main" id="{5EFC7415-EFE6-B8FE-0698-E5ACF69C32FE}"/>
              </a:ext>
            </a:extLst>
          </p:cNvPr>
          <p:cNvSpPr>
            <a:spLocks noGrp="1"/>
          </p:cNvSpPr>
          <p:nvPr>
            <p:ph type="title"/>
          </p:nvPr>
        </p:nvSpPr>
        <p:spPr>
          <a:xfrm>
            <a:off x="530961" y="503396"/>
            <a:ext cx="11064240" cy="724535"/>
          </a:xfrm>
        </p:spPr>
        <p:txBody>
          <a:bodyPr>
            <a:normAutofit/>
          </a:bodyPr>
          <a:lstStyle/>
          <a:p>
            <a:r>
              <a:rPr lang="en-GB"/>
              <a:t>Data Product Synchronization Pattern</a:t>
            </a:r>
            <a:endParaRPr lang="en-US">
              <a:gradFill>
                <a:gsLst>
                  <a:gs pos="77000">
                    <a:srgbClr val="286BD1"/>
                  </a:gs>
                  <a:gs pos="6000">
                    <a:srgbClr val="BA3FC4"/>
                  </a:gs>
                </a:gsLst>
                <a:lin ang="10800000" scaled="1"/>
              </a:gradFill>
            </a:endParaRPr>
          </a:p>
        </p:txBody>
      </p:sp>
      <p:grpSp>
        <p:nvGrpSpPr>
          <p:cNvPr id="4" name="Group 3">
            <a:extLst>
              <a:ext uri="{FF2B5EF4-FFF2-40B4-BE49-F238E27FC236}">
                <a16:creationId xmlns:a16="http://schemas.microsoft.com/office/drawing/2014/main" id="{F6A44A7B-E33A-1BB7-B039-5D088F4498C6}"/>
              </a:ext>
            </a:extLst>
          </p:cNvPr>
          <p:cNvGrpSpPr/>
          <p:nvPr/>
        </p:nvGrpSpPr>
        <p:grpSpPr>
          <a:xfrm>
            <a:off x="1484566" y="1153528"/>
            <a:ext cx="9222867" cy="4938436"/>
            <a:chOff x="1301822" y="1607246"/>
            <a:chExt cx="8296350" cy="4442328"/>
          </a:xfrm>
        </p:grpSpPr>
        <p:sp>
          <p:nvSpPr>
            <p:cNvPr id="3" name="Rounded Rectangle 33">
              <a:extLst>
                <a:ext uri="{FF2B5EF4-FFF2-40B4-BE49-F238E27FC236}">
                  <a16:creationId xmlns:a16="http://schemas.microsoft.com/office/drawing/2014/main" id="{7A6535E7-F269-02C7-318D-756CF8D55E6B}"/>
                </a:ext>
                <a:ext uri="{C183D7F6-B498-43B3-948B-1728B52AA6E4}">
                  <adec:decorative xmlns:adec="http://schemas.microsoft.com/office/drawing/2017/decorative" val="1"/>
                </a:ext>
              </a:extLst>
            </p:cNvPr>
            <p:cNvSpPr/>
            <p:nvPr/>
          </p:nvSpPr>
          <p:spPr bwMode="auto">
            <a:xfrm>
              <a:off x="1301822" y="1607246"/>
              <a:ext cx="8296350" cy="4442328"/>
            </a:xfrm>
            <a:prstGeom prst="roundRect">
              <a:avLst>
                <a:gd name="adj" fmla="val 2556"/>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pic>
          <p:nvPicPr>
            <p:cNvPr id="2" name="Picture 2">
              <a:extLst>
                <a:ext uri="{FF2B5EF4-FFF2-40B4-BE49-F238E27FC236}">
                  <a16:creationId xmlns:a16="http://schemas.microsoft.com/office/drawing/2014/main" id="{D80F7E20-6556-16B4-F4A9-2FFF598F27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8" t="3032" r="927" b="2806"/>
            <a:stretch>
              <a:fillRect/>
            </a:stretch>
          </p:blipFill>
          <p:spPr bwMode="auto">
            <a:xfrm>
              <a:off x="1665229" y="1840911"/>
              <a:ext cx="7569536" cy="396643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F22BA63A-E7D8-4050-6989-376F88097BD3}"/>
              </a:ext>
            </a:extLst>
          </p:cNvPr>
          <p:cNvSpPr>
            <a:spLocks noGrp="1"/>
          </p:cNvSpPr>
          <p:nvPr>
            <p:ph type="sldNum" sz="quarter" idx="11"/>
          </p:nvPr>
        </p:nvSpPr>
        <p:spPr/>
        <p:txBody>
          <a:bodyPr/>
          <a:lstStyle/>
          <a:p>
            <a:fld id="{B1356FBF-028C-F74E-A7B4-9B8ED246DD1B}" type="slidenum">
              <a:rPr lang="en-US" smtClean="0"/>
              <a:pPr/>
              <a:t>16</a:t>
            </a:fld>
            <a:endParaRPr lang="en-US"/>
          </a:p>
        </p:txBody>
      </p:sp>
    </p:spTree>
    <p:extLst>
      <p:ext uri="{BB962C8B-B14F-4D97-AF65-F5344CB8AC3E}">
        <p14:creationId xmlns:p14="http://schemas.microsoft.com/office/powerpoint/2010/main" val="1285010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9B7E7-B548-11F4-9A1D-1A94C49691C2}"/>
            </a:ext>
          </a:extLst>
        </p:cNvPr>
        <p:cNvGrpSpPr/>
        <p:nvPr/>
      </p:nvGrpSpPr>
      <p:grpSpPr>
        <a:xfrm>
          <a:off x="0" y="0"/>
          <a:ext cx="0" cy="0"/>
          <a:chOff x="0" y="0"/>
          <a:chExt cx="0" cy="0"/>
        </a:xfrm>
      </p:grpSpPr>
      <p:sp>
        <p:nvSpPr>
          <p:cNvPr id="4" name="Rounded Rectangle 33">
            <a:extLst>
              <a:ext uri="{FF2B5EF4-FFF2-40B4-BE49-F238E27FC236}">
                <a16:creationId xmlns:a16="http://schemas.microsoft.com/office/drawing/2014/main" id="{DB60C68E-07B7-2B56-EB83-CB3290AF63A2}"/>
              </a:ext>
              <a:ext uri="{C183D7F6-B498-43B3-948B-1728B52AA6E4}">
                <adec:decorative xmlns:adec="http://schemas.microsoft.com/office/drawing/2017/decorative" val="1"/>
              </a:ext>
            </a:extLst>
          </p:cNvPr>
          <p:cNvSpPr/>
          <p:nvPr/>
        </p:nvSpPr>
        <p:spPr bwMode="auto">
          <a:xfrm>
            <a:off x="1484566" y="1153528"/>
            <a:ext cx="9222867" cy="4938436"/>
          </a:xfrm>
          <a:prstGeom prst="roundRect">
            <a:avLst>
              <a:gd name="adj" fmla="val 2556"/>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014CF15F-623E-C32D-8743-25238CF99DA7}"/>
              </a:ext>
            </a:extLst>
          </p:cNvPr>
          <p:cNvSpPr txBox="1"/>
          <p:nvPr/>
        </p:nvSpPr>
        <p:spPr>
          <a:xfrm>
            <a:off x="1971260" y="7197798"/>
            <a:ext cx="824947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Credits: Stephane LUAP</a:t>
            </a:r>
            <a:r>
              <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hlinkClick r:id="rId3"/>
              </a:rPr>
              <a:t>(8) MS Fabric - Data Products dependency challenge | LinkedIn</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6" name="Title 15">
            <a:extLst>
              <a:ext uri="{FF2B5EF4-FFF2-40B4-BE49-F238E27FC236}">
                <a16:creationId xmlns:a16="http://schemas.microsoft.com/office/drawing/2014/main" id="{D626D097-430A-A9C6-CCA7-313B0403AF2C}"/>
              </a:ext>
            </a:extLst>
          </p:cNvPr>
          <p:cNvSpPr>
            <a:spLocks noGrp="1"/>
          </p:cNvSpPr>
          <p:nvPr>
            <p:ph type="title"/>
          </p:nvPr>
        </p:nvSpPr>
        <p:spPr>
          <a:xfrm>
            <a:off x="530961" y="503396"/>
            <a:ext cx="11064240" cy="724535"/>
          </a:xfrm>
        </p:spPr>
        <p:txBody>
          <a:bodyPr>
            <a:normAutofit/>
          </a:bodyPr>
          <a:lstStyle/>
          <a:p>
            <a:r>
              <a:rPr lang="en-GB"/>
              <a:t>Smart Manufacturing</a:t>
            </a:r>
            <a:endParaRPr lang="en-US">
              <a:gradFill>
                <a:gsLst>
                  <a:gs pos="77000">
                    <a:srgbClr val="286BD1"/>
                  </a:gs>
                  <a:gs pos="6000">
                    <a:srgbClr val="BA3FC4"/>
                  </a:gs>
                </a:gsLst>
                <a:lin ang="10800000" scaled="1"/>
              </a:gradFill>
            </a:endParaRPr>
          </a:p>
        </p:txBody>
      </p:sp>
      <p:pic>
        <p:nvPicPr>
          <p:cNvPr id="5" name="Picture 4">
            <a:extLst>
              <a:ext uri="{FF2B5EF4-FFF2-40B4-BE49-F238E27FC236}">
                <a16:creationId xmlns:a16="http://schemas.microsoft.com/office/drawing/2014/main" id="{5754E16C-8E04-79B1-19DA-A3EA7F71C53D}"/>
              </a:ext>
            </a:extLst>
          </p:cNvPr>
          <p:cNvPicPr>
            <a:picLocks noChangeAspect="1"/>
          </p:cNvPicPr>
          <p:nvPr/>
        </p:nvPicPr>
        <p:blipFill>
          <a:blip r:embed="rId4"/>
          <a:stretch>
            <a:fillRect/>
          </a:stretch>
        </p:blipFill>
        <p:spPr>
          <a:xfrm>
            <a:off x="1681516" y="1413309"/>
            <a:ext cx="8828966" cy="4238406"/>
          </a:xfrm>
          <a:prstGeom prst="rect">
            <a:avLst/>
          </a:prstGeom>
        </p:spPr>
      </p:pic>
      <p:sp>
        <p:nvSpPr>
          <p:cNvPr id="7" name="TextBox 6">
            <a:extLst>
              <a:ext uri="{FF2B5EF4-FFF2-40B4-BE49-F238E27FC236}">
                <a16:creationId xmlns:a16="http://schemas.microsoft.com/office/drawing/2014/main" id="{0D0581F2-75F4-9577-CCF5-216206C30891}"/>
              </a:ext>
            </a:extLst>
          </p:cNvPr>
          <p:cNvSpPr txBox="1"/>
          <p:nvPr/>
        </p:nvSpPr>
        <p:spPr>
          <a:xfrm>
            <a:off x="1971260" y="6200716"/>
            <a:ext cx="8249478" cy="153888"/>
          </a:xfrm>
          <a:prstGeom prst="rect">
            <a:avLst/>
          </a:prstGeom>
          <a:noFill/>
        </p:spPr>
        <p:txBody>
          <a:bodyPr wrap="square" lIns="0" tIns="0" rIns="0" bIns="0" rtlCol="0">
            <a:spAutoFit/>
          </a:bodyPr>
          <a:lstStyle/>
          <a:p>
            <a:pPr algn="ctr"/>
            <a:r>
              <a:rPr lang="en-GB" sz="1000">
                <a:latin typeface="Segoe Sans Text" pitchFamily="2" charset="0"/>
                <a:cs typeface="Segoe Sans Text" pitchFamily="2" charset="0"/>
              </a:rPr>
              <a:t>Credits: Florian Stein </a:t>
            </a:r>
            <a:r>
              <a:rPr lang="en-US" sz="1000">
                <a:latin typeface="Segoe Sans Text" pitchFamily="2" charset="0"/>
                <a:cs typeface="Segoe Sans Text" pitchFamily="2" charset="0"/>
                <a:hlinkClick r:id="rId5"/>
              </a:rPr>
              <a:t>Real-Time Intelligence With Azure IoT &amp; Microsoft Fabric</a:t>
            </a:r>
            <a:endParaRPr lang="en-US" sz="1000">
              <a:latin typeface="Segoe Sans Text" pitchFamily="2" charset="0"/>
              <a:cs typeface="Segoe Sans Text" pitchFamily="2" charset="0"/>
            </a:endParaRPr>
          </a:p>
        </p:txBody>
      </p:sp>
      <p:sp>
        <p:nvSpPr>
          <p:cNvPr id="9" name="Slide Number Placeholder 8">
            <a:extLst>
              <a:ext uri="{FF2B5EF4-FFF2-40B4-BE49-F238E27FC236}">
                <a16:creationId xmlns:a16="http://schemas.microsoft.com/office/drawing/2014/main" id="{1E9FC267-6D00-D968-544D-AFDC1715C296}"/>
              </a:ext>
            </a:extLst>
          </p:cNvPr>
          <p:cNvSpPr>
            <a:spLocks noGrp="1"/>
          </p:cNvSpPr>
          <p:nvPr>
            <p:ph type="sldNum" sz="quarter" idx="11"/>
          </p:nvPr>
        </p:nvSpPr>
        <p:spPr/>
        <p:txBody>
          <a:bodyPr/>
          <a:lstStyle/>
          <a:p>
            <a:fld id="{B1356FBF-028C-F74E-A7B4-9B8ED246DD1B}" type="slidenum">
              <a:rPr lang="en-US" smtClean="0"/>
              <a:pPr/>
              <a:t>17</a:t>
            </a:fld>
            <a:endParaRPr lang="en-US"/>
          </a:p>
        </p:txBody>
      </p:sp>
    </p:spTree>
    <p:extLst>
      <p:ext uri="{BB962C8B-B14F-4D97-AF65-F5344CB8AC3E}">
        <p14:creationId xmlns:p14="http://schemas.microsoft.com/office/powerpoint/2010/main" val="1446429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9439-CA69-EECC-D076-AE5F582AB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32B61-EBC1-D565-287B-EA24E3720A4E}"/>
              </a:ext>
            </a:extLst>
          </p:cNvPr>
          <p:cNvSpPr>
            <a:spLocks noGrp="1"/>
          </p:cNvSpPr>
          <p:nvPr>
            <p:ph type="title"/>
          </p:nvPr>
        </p:nvSpPr>
        <p:spPr/>
        <p:txBody>
          <a:bodyPr/>
          <a:lstStyle/>
          <a:p>
            <a:r>
              <a:rPr lang="en-US"/>
              <a:t>Hands on Lab</a:t>
            </a:r>
          </a:p>
        </p:txBody>
      </p:sp>
      <p:sp>
        <p:nvSpPr>
          <p:cNvPr id="3" name="Subtitle 2">
            <a:extLst>
              <a:ext uri="{FF2B5EF4-FFF2-40B4-BE49-F238E27FC236}">
                <a16:creationId xmlns:a16="http://schemas.microsoft.com/office/drawing/2014/main" id="{FEC3128D-A3F7-524C-E8D0-FF7A6EA3CD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046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AAF9-6F28-B129-AFE3-64025EED7C5E}"/>
              </a:ext>
            </a:extLst>
          </p:cNvPr>
          <p:cNvSpPr>
            <a:spLocks noGrp="1"/>
          </p:cNvSpPr>
          <p:nvPr>
            <p:ph type="title"/>
          </p:nvPr>
        </p:nvSpPr>
        <p:spPr/>
        <p:txBody>
          <a:bodyPr/>
          <a:lstStyle/>
          <a:p>
            <a:r>
              <a:rPr lang="en-US"/>
              <a:t>Lab environment</a:t>
            </a:r>
          </a:p>
        </p:txBody>
      </p:sp>
      <p:pic>
        <p:nvPicPr>
          <p:cNvPr id="4" name="Picture Placeholder 3">
            <a:extLst>
              <a:ext uri="{FF2B5EF4-FFF2-40B4-BE49-F238E27FC236}">
                <a16:creationId xmlns:a16="http://schemas.microsoft.com/office/drawing/2014/main" id="{055A7DF9-D01D-6B15-7ACA-87E7E0C5EA79}"/>
              </a:ext>
            </a:extLst>
          </p:cNvPr>
          <p:cNvPicPr>
            <a:picLocks noGrp="1" noChangeAspect="1"/>
          </p:cNvPicPr>
          <p:nvPr>
            <p:ph type="pic" sz="quarter" idx="12"/>
          </p:nvPr>
        </p:nvPicPr>
        <p:blipFill>
          <a:blip r:embed="rId3"/>
          <a:srcRect t="-85" b="6507"/>
          <a:stretch>
            <a:fillRect/>
          </a:stretch>
        </p:blipFill>
        <p:spPr>
          <a:xfrm>
            <a:off x="5153025" y="1520825"/>
            <a:ext cx="7175500" cy="4038146"/>
          </a:xfrm>
          <a:prstGeom prst="rect">
            <a:avLst/>
          </a:prstGeom>
        </p:spPr>
      </p:pic>
      <p:sp>
        <p:nvSpPr>
          <p:cNvPr id="12" name="Rounded Rectangle 11">
            <a:extLst>
              <a:ext uri="{FF2B5EF4-FFF2-40B4-BE49-F238E27FC236}">
                <a16:creationId xmlns:a16="http://schemas.microsoft.com/office/drawing/2014/main" id="{F023081A-93F3-AB71-2AC0-6E0603AEC493}"/>
              </a:ext>
            </a:extLst>
          </p:cNvPr>
          <p:cNvSpPr/>
          <p:nvPr/>
        </p:nvSpPr>
        <p:spPr>
          <a:xfrm>
            <a:off x="563879" y="1646239"/>
            <a:ext cx="4182041" cy="3753076"/>
          </a:xfrm>
          <a:prstGeom prst="roundRect">
            <a:avLst>
              <a:gd name="adj" fmla="val 371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8921754-16DD-979A-65E2-63BA1060F638}"/>
              </a:ext>
            </a:extLst>
          </p:cNvPr>
          <p:cNvSpPr txBox="1">
            <a:spLocks/>
          </p:cNvSpPr>
          <p:nvPr/>
        </p:nvSpPr>
        <p:spPr>
          <a:xfrm>
            <a:off x="797634" y="1915343"/>
            <a:ext cx="3394798"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Segoe UI"/>
                <a:ea typeface="+mn-ea"/>
                <a:cs typeface="Segoe UI"/>
              </a:rPr>
              <a:t>Open the lab at  </a:t>
            </a:r>
            <a:br>
              <a:rPr kumimoji="0" lang="en-US" sz="1400" b="0" i="0" u="none" strike="noStrike" kern="1200" cap="none" spc="0" normalizeH="0" baseline="0" noProof="0">
                <a:ln>
                  <a:noFill/>
                </a:ln>
                <a:solidFill>
                  <a:srgbClr val="FFF7F3"/>
                </a:solidFill>
                <a:effectLst/>
                <a:uLnTx/>
                <a:uFillTx/>
                <a:latin typeface="Segoe UI"/>
                <a:ea typeface="+mn-ea"/>
                <a:cs typeface="Segoe UI"/>
              </a:rPr>
            </a:br>
            <a:r>
              <a:rPr lang="en-US" sz="1400" err="1">
                <a:ln w="3175">
                  <a:noFill/>
                </a:ln>
                <a:gradFill>
                  <a:gsLst>
                    <a:gs pos="100000">
                      <a:schemeClr val="accent3"/>
                    </a:gs>
                    <a:gs pos="0">
                      <a:schemeClr val="accent2"/>
                    </a:gs>
                  </a:gsLst>
                  <a:path path="circle">
                    <a:fillToRect l="100000" t="100000"/>
                  </a:path>
                </a:gradFill>
                <a:latin typeface="Segoe Sans Small" pitchFamily="2" charset="0"/>
                <a:cs typeface="Segoe Sans Small" pitchFamily="2" charset="0"/>
              </a:rPr>
              <a:t>aka.ms</a:t>
            </a:r>
            <a:r>
              <a:rPr lang="en-US" sz="1400">
                <a:ln w="3175">
                  <a:noFill/>
                </a:ln>
                <a:gradFill>
                  <a:gsLst>
                    <a:gs pos="100000">
                      <a:schemeClr val="accent3"/>
                    </a:gs>
                    <a:gs pos="0">
                      <a:schemeClr val="accent2"/>
                    </a:gs>
                  </a:gsLst>
                  <a:path path="circle">
                    <a:fillToRect l="100000" t="100000"/>
                  </a:path>
                </a:gradFill>
                <a:latin typeface="Segoe Sans Small" pitchFamily="2" charset="0"/>
                <a:cs typeface="Segoe Sans Small" pitchFamily="2" charset="0"/>
              </a:rPr>
              <a:t>/L400WorkshopHOL</a:t>
            </a:r>
          </a:p>
        </p:txBody>
      </p:sp>
      <p:sp>
        <p:nvSpPr>
          <p:cNvPr id="9" name="Text Placeholder 2">
            <a:extLst>
              <a:ext uri="{FF2B5EF4-FFF2-40B4-BE49-F238E27FC236}">
                <a16:creationId xmlns:a16="http://schemas.microsoft.com/office/drawing/2014/main" id="{C4445CD8-9820-BC1B-8F12-0855B60ED2AD}"/>
              </a:ext>
            </a:extLst>
          </p:cNvPr>
          <p:cNvSpPr txBox="1">
            <a:spLocks/>
          </p:cNvSpPr>
          <p:nvPr/>
        </p:nvSpPr>
        <p:spPr>
          <a:xfrm>
            <a:off x="797634" y="2847903"/>
            <a:ext cx="3394798"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a:cs typeface="Segoe UI"/>
              </a:rPr>
              <a:t>Follow instructions in the instruction pane</a:t>
            </a:r>
          </a:p>
        </p:txBody>
      </p:sp>
      <p:sp>
        <p:nvSpPr>
          <p:cNvPr id="11" name="Text Placeholder 2">
            <a:extLst>
              <a:ext uri="{FF2B5EF4-FFF2-40B4-BE49-F238E27FC236}">
                <a16:creationId xmlns:a16="http://schemas.microsoft.com/office/drawing/2014/main" id="{597BF45E-66BB-00B2-9325-9FB37A5C712F}"/>
              </a:ext>
            </a:extLst>
          </p:cNvPr>
          <p:cNvSpPr txBox="1">
            <a:spLocks/>
          </p:cNvSpPr>
          <p:nvPr/>
        </p:nvSpPr>
        <p:spPr>
          <a:xfrm>
            <a:off x="797634" y="3541461"/>
            <a:ext cx="4182042" cy="7325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400">
                <a:latin typeface="Segoe UI"/>
                <a:cs typeface="Segoe UI"/>
              </a:rPr>
              <a:t>Credential:</a:t>
            </a:r>
          </a:p>
          <a:p>
            <a:pPr marL="342900" marR="0" lvl="0" indent="-2063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400" b="0" i="0" u="none" strike="noStrike" kern="1200" cap="none" spc="0" normalizeH="0" baseline="0" noProof="0">
                <a:ln>
                  <a:noFill/>
                </a:ln>
                <a:solidFill>
                  <a:srgbClr val="225B61"/>
                </a:solidFill>
                <a:effectLst/>
                <a:uLnTx/>
                <a:uFillTx/>
                <a:latin typeface="Segoe Sans Text" panose="020F0502020204030204"/>
                <a:ea typeface="+mn-ea"/>
                <a:cs typeface="Segoe UI"/>
                <a:hlinkClick r:id="rId4">
                  <a:extLst>
                    <a:ext uri="{A12FA001-AC4F-418D-AE19-62706E023703}">
                      <ahyp:hlinkClr xmlns:ahyp="http://schemas.microsoft.com/office/drawing/2018/hyperlinkcolor" val="tx"/>
                    </a:ext>
                  </a:extLst>
                </a:hlinkClick>
              </a:rPr>
              <a:t>L400User{XXX}@mrtacat.onmicrosoft.com</a:t>
            </a:r>
            <a:endParaRPr kumimoji="0" lang="en-US" sz="1400" b="0" i="0" u="none" strike="noStrike" kern="1200" cap="none" spc="0" normalizeH="0" baseline="0" noProof="0">
              <a:ln>
                <a:noFill/>
              </a:ln>
              <a:solidFill>
                <a:srgbClr val="FFF7F3"/>
              </a:solidFill>
              <a:effectLst/>
              <a:uLnTx/>
              <a:uFillTx/>
              <a:latin typeface="Segoe Sans Text" panose="020F0502020204030204"/>
              <a:ea typeface="+mn-ea"/>
              <a:cs typeface="Segoe UI"/>
              <a:hlinkClick r:id="rId4">
                <a:extLst>
                  <a:ext uri="{A12FA001-AC4F-418D-AE19-62706E023703}">
                    <ahyp:hlinkClr xmlns:ahyp="http://schemas.microsoft.com/office/drawing/2018/hyperlinkcolor" val="tx"/>
                  </a:ext>
                </a:extLst>
              </a:hlinkClick>
            </a:endParaRPr>
          </a:p>
          <a:p>
            <a:pPr marL="342900" marR="0" lvl="0" indent="-2063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400" b="0" i="0" u="none" strike="noStrike" kern="1200" cap="none" spc="0" normalizeH="0" baseline="0" noProof="0">
                <a:ln>
                  <a:noFill/>
                </a:ln>
                <a:effectLst/>
                <a:uLnTx/>
                <a:uFillTx/>
                <a:latin typeface="Segoe Sans Text" panose="020F0502020204030204"/>
                <a:ea typeface="+mn-ea"/>
                <a:cs typeface="Segoe UI"/>
              </a:rPr>
              <a:t>Workshop1234!</a:t>
            </a:r>
            <a:endParaRPr kumimoji="0" lang="en-US" sz="1400" b="0" i="0" u="none" strike="noStrike" kern="1200" cap="none" spc="0" normalizeH="0" baseline="0" noProof="0">
              <a:ln>
                <a:noFill/>
              </a:ln>
              <a:effectLst/>
              <a:uLnTx/>
              <a:uFillTx/>
              <a:latin typeface="Segoe UI"/>
              <a:ea typeface="+mn-ea"/>
              <a:cs typeface="Segoe UI"/>
            </a:endParaRPr>
          </a:p>
        </p:txBody>
      </p:sp>
      <p:sp>
        <p:nvSpPr>
          <p:cNvPr id="5" name="TextBox 4">
            <a:extLst>
              <a:ext uri="{FF2B5EF4-FFF2-40B4-BE49-F238E27FC236}">
                <a16:creationId xmlns:a16="http://schemas.microsoft.com/office/drawing/2014/main" id="{F134C7E0-7303-E980-826E-7FED3D17F573}"/>
              </a:ext>
            </a:extLst>
          </p:cNvPr>
          <p:cNvSpPr txBox="1"/>
          <p:nvPr/>
        </p:nvSpPr>
        <p:spPr>
          <a:xfrm>
            <a:off x="797634" y="4656141"/>
            <a:ext cx="2892523" cy="430887"/>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WiFi</a:t>
            </a: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 Access: </a:t>
            </a:r>
            <a:r>
              <a:rPr kumimoji="0" lang="en-GB" sz="1400" b="1" i="0" u="none" strike="noStrike" kern="1200" cap="none" spc="0" normalizeH="0" baseline="0" noProof="0">
                <a:ln>
                  <a:noFill/>
                </a:ln>
                <a:solidFill>
                  <a:srgbClr val="091F2C"/>
                </a:solidFill>
                <a:effectLst/>
                <a:uLnTx/>
                <a:uFillTx/>
                <a:latin typeface="Segoe Sans Text" panose="020F0502020204030204"/>
                <a:ea typeface="+mn-ea"/>
                <a:cs typeface="+mn-cs"/>
              </a:rPr>
              <a:t>MSFTGUEST</a:t>
            </a:r>
          </a:p>
          <a:p>
            <a:pPr lvl="0">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Event Attendee Code: </a:t>
            </a:r>
            <a:r>
              <a:rPr lang="en-US" sz="1400" b="1">
                <a:cs typeface="Segoe Sans Text Semilight"/>
              </a:rPr>
              <a:t>msevent6627</a:t>
            </a:r>
            <a:endParaRPr kumimoji="0" lang="en-GB" sz="1400" b="1"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19" name="Group 18">
            <a:extLst>
              <a:ext uri="{FF2B5EF4-FFF2-40B4-BE49-F238E27FC236}">
                <a16:creationId xmlns:a16="http://schemas.microsoft.com/office/drawing/2014/main" id="{54BC1B65-B686-2176-164C-7E65F395DEFB}"/>
              </a:ext>
            </a:extLst>
          </p:cNvPr>
          <p:cNvGrpSpPr/>
          <p:nvPr/>
        </p:nvGrpSpPr>
        <p:grpSpPr>
          <a:xfrm>
            <a:off x="753202" y="2537316"/>
            <a:ext cx="3803395" cy="1927739"/>
            <a:chOff x="797634" y="2232516"/>
            <a:chExt cx="3397503" cy="1927739"/>
          </a:xfrm>
        </p:grpSpPr>
        <p:cxnSp>
          <p:nvCxnSpPr>
            <p:cNvPr id="3" name="Straight Arrow Connector 2">
              <a:extLst>
                <a:ext uri="{FF2B5EF4-FFF2-40B4-BE49-F238E27FC236}">
                  <a16:creationId xmlns:a16="http://schemas.microsoft.com/office/drawing/2014/main" id="{8789E3A1-F4DB-3B46-8EB5-B188DA878452}"/>
                </a:ext>
                <a:ext uri="{C183D7F6-B498-43B3-948B-1728B52AA6E4}">
                  <adec:decorative xmlns:adec="http://schemas.microsoft.com/office/drawing/2017/decorative" val="1"/>
                </a:ext>
              </a:extLst>
            </p:cNvPr>
            <p:cNvCxnSpPr>
              <a:cxnSpLocks/>
            </p:cNvCxnSpPr>
            <p:nvPr/>
          </p:nvCxnSpPr>
          <p:spPr>
            <a:xfrm>
              <a:off x="797634" y="2232516"/>
              <a:ext cx="3397503" cy="0"/>
            </a:xfrm>
            <a:prstGeom prst="straightConnector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615617A-8A22-E9F1-6A8D-642617E85FFA}"/>
                </a:ext>
                <a:ext uri="{C183D7F6-B498-43B3-948B-1728B52AA6E4}">
                  <adec:decorative xmlns:adec="http://schemas.microsoft.com/office/drawing/2017/decorative" val="1"/>
                </a:ext>
              </a:extLst>
            </p:cNvPr>
            <p:cNvCxnSpPr>
              <a:cxnSpLocks/>
            </p:cNvCxnSpPr>
            <p:nvPr/>
          </p:nvCxnSpPr>
          <p:spPr>
            <a:xfrm>
              <a:off x="797634" y="3045575"/>
              <a:ext cx="3397503" cy="0"/>
            </a:xfrm>
            <a:prstGeom prst="straightConnector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D28D077-18F9-E482-08B8-40656098EEEF}"/>
                </a:ext>
                <a:ext uri="{C183D7F6-B498-43B3-948B-1728B52AA6E4}">
                  <adec:decorative xmlns:adec="http://schemas.microsoft.com/office/drawing/2017/decorative" val="1"/>
                </a:ext>
              </a:extLst>
            </p:cNvPr>
            <p:cNvCxnSpPr>
              <a:cxnSpLocks/>
            </p:cNvCxnSpPr>
            <p:nvPr/>
          </p:nvCxnSpPr>
          <p:spPr>
            <a:xfrm>
              <a:off x="797634" y="4160255"/>
              <a:ext cx="3397503" cy="0"/>
            </a:xfrm>
            <a:prstGeom prst="straightConnector1">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21" name="Slide Number Placeholder 20">
            <a:extLst>
              <a:ext uri="{FF2B5EF4-FFF2-40B4-BE49-F238E27FC236}">
                <a16:creationId xmlns:a16="http://schemas.microsoft.com/office/drawing/2014/main" id="{815E3219-21A8-82C4-79A4-3A82CE497FC4}"/>
              </a:ext>
            </a:extLst>
          </p:cNvPr>
          <p:cNvSpPr>
            <a:spLocks noGrp="1"/>
          </p:cNvSpPr>
          <p:nvPr>
            <p:ph type="sldNum" sz="quarter" idx="28"/>
          </p:nvPr>
        </p:nvSpPr>
        <p:spPr/>
        <p:txBody>
          <a:bodyPr/>
          <a:lstStyle/>
          <a:p>
            <a:fld id="{B1356FBF-028C-F74E-A7B4-9B8ED246DD1B}" type="slidenum">
              <a:rPr lang="en-US" smtClean="0"/>
              <a:pPr/>
              <a:t>19</a:t>
            </a:fld>
            <a:endParaRPr lang="en-US"/>
          </a:p>
        </p:txBody>
      </p:sp>
    </p:spTree>
    <p:extLst>
      <p:ext uri="{BB962C8B-B14F-4D97-AF65-F5344CB8AC3E}">
        <p14:creationId xmlns:p14="http://schemas.microsoft.com/office/powerpoint/2010/main" val="5017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3F7B7-7E5B-1F7E-2980-49A57B23FAA0}"/>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2EA78D11-84F3-A39C-F529-F12563EEB196}"/>
              </a:ext>
            </a:extLst>
          </p:cNvPr>
          <p:cNvSpPr/>
          <p:nvPr/>
        </p:nvSpPr>
        <p:spPr>
          <a:xfrm>
            <a:off x="5475799"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3C6275D-6ECD-5C11-E105-45EC8FCBC05E}"/>
              </a:ext>
            </a:extLst>
          </p:cNvPr>
          <p:cNvSpPr/>
          <p:nvPr/>
        </p:nvSpPr>
        <p:spPr>
          <a:xfrm>
            <a:off x="5475799"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E18B4B19-E317-B89E-F338-3D8528C4D1A1}"/>
              </a:ext>
            </a:extLst>
          </p:cNvPr>
          <p:cNvSpPr/>
          <p:nvPr/>
        </p:nvSpPr>
        <p:spPr>
          <a:xfrm>
            <a:off x="5475799"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F170F8FE-818B-E6DC-C28B-5D391833D866}"/>
              </a:ext>
            </a:extLst>
          </p:cNvPr>
          <p:cNvSpPr>
            <a:spLocks noGrp="1"/>
          </p:cNvSpPr>
          <p:nvPr>
            <p:ph type="body" sz="quarter" idx="33"/>
          </p:nvPr>
        </p:nvSpPr>
        <p:spPr>
          <a:xfrm>
            <a:off x="6639648" y="2094169"/>
            <a:ext cx="4605378" cy="685329"/>
          </a:xfrm>
        </p:spPr>
        <p:txBody>
          <a:bodyPr anchor="ctr"/>
          <a:lstStyle/>
          <a:p>
            <a:r>
              <a:rPr lang="en-US" sz="1800">
                <a:latin typeface="+mn-lt"/>
                <a:cs typeface="Segoe Sans Text Semilight"/>
              </a:rPr>
              <a:t>Restrooms: Hallway To The Left, </a:t>
            </a:r>
            <a:br>
              <a:rPr lang="en-US" sz="1800">
                <a:latin typeface="+mn-lt"/>
                <a:cs typeface="Segoe Sans Text Semilight"/>
              </a:rPr>
            </a:br>
            <a:r>
              <a:rPr lang="en-US" sz="1800">
                <a:latin typeface="+mn-lt"/>
                <a:cs typeface="Segoe Sans Text Semilight"/>
              </a:rPr>
              <a:t>In The Middle Of The Hallway, To The Right.</a:t>
            </a:r>
            <a:endParaRPr lang="en-US" sz="1800">
              <a:latin typeface="+mn-lt"/>
            </a:endParaRPr>
          </a:p>
        </p:txBody>
      </p:sp>
      <p:sp>
        <p:nvSpPr>
          <p:cNvPr id="13" name="Slide Number Placeholder 12">
            <a:extLst>
              <a:ext uri="{FF2B5EF4-FFF2-40B4-BE49-F238E27FC236}">
                <a16:creationId xmlns:a16="http://schemas.microsoft.com/office/drawing/2014/main" id="{DBFCC056-1233-C23E-4FF5-4C371B566D2A}"/>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BD722369-90B7-C9B3-474A-37E9ADC3EDA1}"/>
              </a:ext>
            </a:extLst>
          </p:cNvPr>
          <p:cNvSpPr>
            <a:spLocks noGrp="1"/>
          </p:cNvSpPr>
          <p:nvPr>
            <p:ph type="title"/>
          </p:nvPr>
        </p:nvSpPr>
        <p:spPr/>
        <p:txBody>
          <a:bodyPr>
            <a:normAutofit/>
          </a:bodyPr>
          <a:lstStyle/>
          <a:p>
            <a:r>
              <a:rPr lang="en-US"/>
              <a:t>Facilities</a:t>
            </a:r>
          </a:p>
        </p:txBody>
      </p:sp>
      <p:sp>
        <p:nvSpPr>
          <p:cNvPr id="14" name="Rectangle 1">
            <a:extLst>
              <a:ext uri="{FF2B5EF4-FFF2-40B4-BE49-F238E27FC236}">
                <a16:creationId xmlns:a16="http://schemas.microsoft.com/office/drawing/2014/main" id="{B5BA94D8-D497-4666-B740-E3D39464FA67}"/>
              </a:ext>
            </a:extLst>
          </p:cNvPr>
          <p:cNvSpPr>
            <a:spLocks noChangeArrowheads="1"/>
          </p:cNvSpPr>
          <p:nvPr/>
        </p:nvSpPr>
        <p:spPr bwMode="auto">
          <a:xfrm>
            <a:off x="0" y="-323165"/>
            <a:ext cx="73052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defRPr/>
            </a:pPr>
            <a:r>
              <a:rPr kumimoji="0" lang="de-DE" altLang="de-DE" sz="1800" b="0" i="0" u="none" strike="noStrike" kern="1200" cap="none" spc="0" normalizeH="0" baseline="0" noProof="0" err="1">
                <a:ln>
                  <a:noFill/>
                </a:ln>
                <a:solidFill>
                  <a:srgbClr val="225B61"/>
                </a:solidFill>
                <a:effectLst/>
                <a:uLnTx/>
                <a:uFillTx/>
                <a:latin typeface="Arial"/>
                <a:cs typeface="Arial"/>
              </a:rPr>
              <a:t>Understand</a:t>
            </a:r>
            <a:r>
              <a:rPr kumimoji="0" lang="de-DE" altLang="de-DE" sz="1800" b="0" i="0" u="none" strike="noStrike" kern="1200" cap="none" spc="0" normalizeH="0" baseline="0" noProof="0">
                <a:ln>
                  <a:noFill/>
                </a:ln>
                <a:solidFill>
                  <a:srgbClr val="225B61"/>
                </a:solidFill>
                <a:effectLst/>
                <a:uLnTx/>
                <a:uFillTx/>
                <a:latin typeface="Arial"/>
                <a:cs typeface="Arial"/>
              </a:rPr>
              <a:t> </a:t>
            </a:r>
            <a:r>
              <a:rPr lang="de-DE" altLang="de-DE">
                <a:solidFill>
                  <a:srgbClr val="225B61"/>
                </a:solidFill>
                <a:latin typeface="Arial"/>
                <a:cs typeface="Arial"/>
              </a:rPr>
              <a:t>Real-Time </a:t>
            </a:r>
            <a:r>
              <a:rPr lang="de-DE" altLang="de-DE" err="1">
                <a:solidFill>
                  <a:srgbClr val="225B61"/>
                </a:solidFill>
                <a:latin typeface="Arial"/>
                <a:cs typeface="Arial"/>
              </a:rPr>
              <a:t>Intelligence’s</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strategic</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role</a:t>
            </a:r>
            <a:r>
              <a:rPr kumimoji="0" lang="de-DE" altLang="de-DE" sz="1800" b="0" i="0" u="none" strike="noStrike" kern="1200" cap="none" spc="0" normalizeH="0" baseline="0" noProof="0">
                <a:ln>
                  <a:noFill/>
                </a:ln>
                <a:solidFill>
                  <a:srgbClr val="225B61"/>
                </a:solidFill>
                <a:effectLst/>
                <a:uLnTx/>
                <a:uFillTx/>
                <a:latin typeface="Arial"/>
                <a:cs typeface="Arial"/>
              </a:rPr>
              <a:t> in Microsoft Fabric</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e-DE" altLang="de-DE" sz="1800" b="0" i="0" u="none" strike="noStrike" kern="1200" cap="none" spc="0" normalizeH="0" baseline="0" noProof="0">
              <a:ln>
                <a:noFill/>
              </a:ln>
              <a:solidFill>
                <a:srgbClr val="225B61"/>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47055AA0-170D-2A0E-F341-0B1CFB4926D0}"/>
              </a:ext>
            </a:extLst>
          </p:cNvPr>
          <p:cNvSpPr>
            <a:spLocks noGrp="1"/>
          </p:cNvSpPr>
          <p:nvPr>
            <p:ph type="body" sz="quarter" idx="31"/>
          </p:nvPr>
        </p:nvSpPr>
        <p:spPr/>
        <p:txBody>
          <a:bodyPr anchor="ctr"/>
          <a:lstStyle/>
          <a:p>
            <a:r>
              <a:rPr lang="en-US" sz="1800" err="1">
                <a:latin typeface="+mn-lt"/>
                <a:cs typeface="Segoe Sans Text Semilight"/>
              </a:rPr>
              <a:t>Wifi</a:t>
            </a:r>
            <a:r>
              <a:rPr lang="en-US" sz="1800">
                <a:latin typeface="+mn-lt"/>
                <a:cs typeface="Segoe Sans Text Semilight"/>
              </a:rPr>
              <a:t>: </a:t>
            </a:r>
            <a:r>
              <a:rPr lang="en-US" sz="1800" err="1">
                <a:latin typeface="+mn-lt"/>
                <a:cs typeface="Segoe Sans Text Semilight"/>
              </a:rPr>
              <a:t>Msftguest</a:t>
            </a:r>
            <a:endParaRPr lang="en-US" sz="1800">
              <a:latin typeface="+mn-lt"/>
              <a:cs typeface="Segoe Sans Text Semilight"/>
            </a:endParaRPr>
          </a:p>
          <a:p>
            <a:r>
              <a:rPr lang="en-US" sz="1800" err="1">
                <a:latin typeface="+mn-lt"/>
                <a:cs typeface="Segoe Sans Text Semilight"/>
              </a:rPr>
              <a:t>Eventcode</a:t>
            </a:r>
            <a:r>
              <a:rPr lang="en-US" sz="1800">
                <a:latin typeface="+mn-lt"/>
                <a:cs typeface="Segoe Sans Text Semilight"/>
              </a:rPr>
              <a:t>: msevent6627 </a:t>
            </a:r>
          </a:p>
        </p:txBody>
      </p:sp>
      <p:sp>
        <p:nvSpPr>
          <p:cNvPr id="17" name="Text Placeholder 16">
            <a:extLst>
              <a:ext uri="{FF2B5EF4-FFF2-40B4-BE49-F238E27FC236}">
                <a16:creationId xmlns:a16="http://schemas.microsoft.com/office/drawing/2014/main" id="{38F2EF6D-DDEE-BAB4-658A-6BCFC2A8635B}"/>
              </a:ext>
            </a:extLst>
          </p:cNvPr>
          <p:cNvSpPr>
            <a:spLocks noGrp="1"/>
          </p:cNvSpPr>
          <p:nvPr>
            <p:ph type="body" sz="quarter" idx="24"/>
          </p:nvPr>
        </p:nvSpPr>
        <p:spPr/>
        <p:txBody>
          <a:bodyPr anchor="ctr"/>
          <a:lstStyle/>
          <a:p>
            <a:r>
              <a:rPr lang="en-US" sz="1800">
                <a:latin typeface="+mn-lt"/>
              </a:rPr>
              <a:t>Lunch will be in the canteen. Coffee and refreshments available in the café area</a:t>
            </a:r>
          </a:p>
        </p:txBody>
      </p:sp>
      <p:sp>
        <p:nvSpPr>
          <p:cNvPr id="19" name="Text Placeholder 18">
            <a:extLst>
              <a:ext uri="{FF2B5EF4-FFF2-40B4-BE49-F238E27FC236}">
                <a16:creationId xmlns:a16="http://schemas.microsoft.com/office/drawing/2014/main" id="{C0511A28-E58E-EA02-C834-4EEC8C4883F8}"/>
              </a:ext>
            </a:extLst>
          </p:cNvPr>
          <p:cNvSpPr>
            <a:spLocks noGrp="1"/>
          </p:cNvSpPr>
          <p:nvPr>
            <p:ph type="body" sz="quarter" idx="29"/>
          </p:nvPr>
        </p:nvSpPr>
        <p:spPr>
          <a:xfrm>
            <a:off x="6639648" y="4754414"/>
            <a:ext cx="4861186" cy="685329"/>
          </a:xfrm>
        </p:spPr>
        <p:txBody>
          <a:bodyPr anchor="ctr"/>
          <a:lstStyle/>
          <a:p>
            <a:r>
              <a:rPr lang="en-US" sz="1800">
                <a:latin typeface="+mn-lt"/>
              </a:rPr>
              <a:t>Lunch Break (12:30 – 13:30)</a:t>
            </a:r>
          </a:p>
          <a:p>
            <a:r>
              <a:rPr lang="en-US" sz="1800">
                <a:latin typeface="+mn-lt"/>
              </a:rPr>
              <a:t>Coffee Breaks (11:00 - 11:10 &amp; 15:30 – 15:40)</a:t>
            </a:r>
          </a:p>
        </p:txBody>
      </p:sp>
      <p:sp>
        <p:nvSpPr>
          <p:cNvPr id="31" name="arrow" title="Icon of an arrow">
            <a:extLst>
              <a:ext uri="{FF2B5EF4-FFF2-40B4-BE49-F238E27FC236}">
                <a16:creationId xmlns:a16="http://schemas.microsoft.com/office/drawing/2014/main" id="{DF0AC251-ECDD-B07B-F256-B5068EF1A46B}"/>
              </a:ext>
            </a:extLst>
          </p:cNvPr>
          <p:cNvSpPr>
            <a:spLocks noChangeAspect="1" noEditPoints="1"/>
          </p:cNvSpPr>
          <p:nvPr userDrawn="1"/>
        </p:nvSpPr>
        <p:spPr bwMode="auto">
          <a:xfrm>
            <a:off x="5771636" y="1043189"/>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arrow" title="Icon of an arrow">
            <a:extLst>
              <a:ext uri="{FF2B5EF4-FFF2-40B4-BE49-F238E27FC236}">
                <a16:creationId xmlns:a16="http://schemas.microsoft.com/office/drawing/2014/main" id="{8418F5E8-7670-FBCD-2459-37D60801A506}"/>
              </a:ext>
            </a:extLst>
          </p:cNvPr>
          <p:cNvSpPr>
            <a:spLocks noChangeAspect="1" noEditPoints="1"/>
          </p:cNvSpPr>
          <p:nvPr/>
        </p:nvSpPr>
        <p:spPr bwMode="auto">
          <a:xfrm>
            <a:off x="5771636" y="2370542"/>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arrow" title="Icon of an arrow">
            <a:extLst>
              <a:ext uri="{FF2B5EF4-FFF2-40B4-BE49-F238E27FC236}">
                <a16:creationId xmlns:a16="http://schemas.microsoft.com/office/drawing/2014/main" id="{5E7800B7-7214-D8E2-7491-D3D0B8A78EF0}"/>
              </a:ext>
            </a:extLst>
          </p:cNvPr>
          <p:cNvSpPr>
            <a:spLocks noChangeAspect="1" noEditPoints="1"/>
          </p:cNvSpPr>
          <p:nvPr/>
        </p:nvSpPr>
        <p:spPr bwMode="auto">
          <a:xfrm>
            <a:off x="5771636" y="3697895"/>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arrow" title="Icon of an arrow">
            <a:extLst>
              <a:ext uri="{FF2B5EF4-FFF2-40B4-BE49-F238E27FC236}">
                <a16:creationId xmlns:a16="http://schemas.microsoft.com/office/drawing/2014/main" id="{C780EF7F-2642-C257-82D8-DFB798C4FBD8}"/>
              </a:ext>
            </a:extLst>
          </p:cNvPr>
          <p:cNvSpPr>
            <a:spLocks noChangeAspect="1" noEditPoints="1"/>
          </p:cNvSpPr>
          <p:nvPr/>
        </p:nvSpPr>
        <p:spPr bwMode="auto">
          <a:xfrm>
            <a:off x="5771636" y="5025248"/>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31277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6E370-3329-286F-D9B6-C50802819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20B09-2425-C1F7-BD57-60EA441DEE5B}"/>
              </a:ext>
            </a:extLst>
          </p:cNvPr>
          <p:cNvSpPr>
            <a:spLocks noGrp="1"/>
          </p:cNvSpPr>
          <p:nvPr>
            <p:ph type="title"/>
          </p:nvPr>
        </p:nvSpPr>
        <p:spPr/>
        <p:txBody>
          <a:bodyPr/>
          <a:lstStyle/>
          <a:p>
            <a:r>
              <a:rPr lang="en-US"/>
              <a:t>Real-Time hub</a:t>
            </a:r>
          </a:p>
        </p:txBody>
      </p:sp>
      <p:sp>
        <p:nvSpPr>
          <p:cNvPr id="3" name="Subtitle 2">
            <a:extLst>
              <a:ext uri="{FF2B5EF4-FFF2-40B4-BE49-F238E27FC236}">
                <a16:creationId xmlns:a16="http://schemas.microsoft.com/office/drawing/2014/main" id="{CBA92FE5-1106-FECC-CC7F-E8DC56D336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18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44F2-79CA-06D2-00AC-58D90D673807}"/>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72907595-3602-C8D7-D6C1-0003FB429EE0}"/>
              </a:ext>
            </a:extLst>
          </p:cNvPr>
          <p:cNvSpPr/>
          <p:nvPr/>
        </p:nvSpPr>
        <p:spPr>
          <a:xfrm>
            <a:off x="5475799"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37" name="Oval 36">
            <a:extLst>
              <a:ext uri="{FF2B5EF4-FFF2-40B4-BE49-F238E27FC236}">
                <a16:creationId xmlns:a16="http://schemas.microsoft.com/office/drawing/2014/main" id="{0D5EC3AB-980B-BAD1-0AA6-A42530FC4286}"/>
              </a:ext>
            </a:extLst>
          </p:cNvPr>
          <p:cNvSpPr/>
          <p:nvPr/>
        </p:nvSpPr>
        <p:spPr>
          <a:xfrm>
            <a:off x="5475799"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FDDA91AC-9EB4-F09C-27ED-4A576A2FF31F}"/>
              </a:ext>
            </a:extLst>
          </p:cNvPr>
          <p:cNvSpPr/>
          <p:nvPr/>
        </p:nvSpPr>
        <p:spPr>
          <a:xfrm>
            <a:off x="5475799"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6E7EF357-D344-8762-AEF4-36992A70F4DF}"/>
              </a:ext>
            </a:extLst>
          </p:cNvPr>
          <p:cNvSpPr/>
          <p:nvPr/>
        </p:nvSpPr>
        <p:spPr>
          <a:xfrm>
            <a:off x="5475799"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endParaRPr>
          </a:p>
        </p:txBody>
      </p:sp>
      <p:sp>
        <p:nvSpPr>
          <p:cNvPr id="8" name="Text Placeholder 7">
            <a:extLst>
              <a:ext uri="{FF2B5EF4-FFF2-40B4-BE49-F238E27FC236}">
                <a16:creationId xmlns:a16="http://schemas.microsoft.com/office/drawing/2014/main" id="{B999ACD1-F336-2B76-5DB5-34400A67608D}"/>
              </a:ext>
            </a:extLst>
          </p:cNvPr>
          <p:cNvSpPr>
            <a:spLocks noGrp="1"/>
          </p:cNvSpPr>
          <p:nvPr>
            <p:ph type="body" sz="quarter" idx="33"/>
          </p:nvPr>
        </p:nvSpPr>
        <p:spPr>
          <a:xfrm>
            <a:off x="6639647" y="2094169"/>
            <a:ext cx="5116923" cy="685329"/>
          </a:xfrm>
        </p:spPr>
        <p:txBody>
          <a:bodyPr anchor="ctr"/>
          <a:lstStyle/>
          <a:p>
            <a:r>
              <a:rPr lang="en-US" sz="1600" b="1"/>
              <a:t>Understand how Real-Time hub, in coordination with components like </a:t>
            </a:r>
            <a:r>
              <a:rPr lang="en-US" sz="1600" b="1" err="1"/>
              <a:t>Eventstream</a:t>
            </a:r>
            <a:r>
              <a:rPr lang="en-US" sz="1600" b="1"/>
              <a:t>, helps route the ingested data.</a:t>
            </a:r>
          </a:p>
        </p:txBody>
      </p:sp>
      <p:sp>
        <p:nvSpPr>
          <p:cNvPr id="13" name="Slide Number Placeholder 12">
            <a:extLst>
              <a:ext uri="{FF2B5EF4-FFF2-40B4-BE49-F238E27FC236}">
                <a16:creationId xmlns:a16="http://schemas.microsoft.com/office/drawing/2014/main" id="{45847C78-AA30-1413-B483-0CEB5C017458}"/>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7536E919-A457-A07F-143C-FDAB6C6FCAF0}"/>
              </a:ext>
            </a:extLst>
          </p:cNvPr>
          <p:cNvSpPr>
            <a:spLocks noGrp="1"/>
          </p:cNvSpPr>
          <p:nvPr>
            <p:ph type="title"/>
          </p:nvPr>
        </p:nvSpPr>
        <p:spPr/>
        <p:txBody>
          <a:bodyPr>
            <a:normAutofit fontScale="90000"/>
          </a:bodyPr>
          <a:lstStyle/>
          <a:p>
            <a:r>
              <a:rPr lang="en-US"/>
              <a:t>What You Will Learn In This Module</a:t>
            </a:r>
          </a:p>
        </p:txBody>
      </p:sp>
      <p:sp>
        <p:nvSpPr>
          <p:cNvPr id="14" name="Rectangle 1">
            <a:extLst>
              <a:ext uri="{FF2B5EF4-FFF2-40B4-BE49-F238E27FC236}">
                <a16:creationId xmlns:a16="http://schemas.microsoft.com/office/drawing/2014/main" id="{F4EADB06-3E0D-F3C5-DC24-B631DAC0209E}"/>
              </a:ext>
            </a:extLst>
          </p:cNvPr>
          <p:cNvSpPr>
            <a:spLocks noChangeArrowheads="1"/>
          </p:cNvSpPr>
          <p:nvPr/>
        </p:nvSpPr>
        <p:spPr bwMode="auto">
          <a:xfrm>
            <a:off x="0" y="-323165"/>
            <a:ext cx="73052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Understand</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Real-Time </a:t>
            </a: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Intelligence’s</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a:t>
            </a: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strategic</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a:t>
            </a:r>
            <a:r>
              <a:rPr kumimoji="0" lang="de-DE" altLang="de-DE" sz="1800" b="0" i="0" u="none" strike="noStrike" kern="1200" cap="none" spc="0" normalizeH="0" baseline="0" noProof="0" err="1">
                <a:ln>
                  <a:noFill/>
                </a:ln>
                <a:solidFill>
                  <a:srgbClr val="225B61"/>
                </a:solidFill>
                <a:effectLst/>
                <a:uLnTx/>
                <a:uFillTx/>
                <a:latin typeface="Arial"/>
                <a:ea typeface="+mn-ea"/>
                <a:cs typeface="Arial"/>
              </a:rPr>
              <a:t>role</a:t>
            </a:r>
            <a:r>
              <a:rPr kumimoji="0" lang="de-DE" altLang="de-DE" sz="1800" b="0" i="0" u="none" strike="noStrike" kern="1200" cap="none" spc="0" normalizeH="0" baseline="0" noProof="0">
                <a:ln>
                  <a:noFill/>
                </a:ln>
                <a:solidFill>
                  <a:srgbClr val="225B61"/>
                </a:solidFill>
                <a:effectLst/>
                <a:uLnTx/>
                <a:uFillTx/>
                <a:latin typeface="Arial"/>
                <a:ea typeface="+mn-ea"/>
                <a:cs typeface="Arial"/>
              </a:rPr>
              <a:t> in Microsoft Fabric</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e-DE" altLang="de-DE" sz="1800" b="0" i="0" u="none" strike="noStrike" kern="1200" cap="none" spc="0" normalizeH="0" baseline="0" noProof="0">
              <a:ln>
                <a:noFill/>
              </a:ln>
              <a:solidFill>
                <a:srgbClr val="225B61"/>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D9EBAE24-5B50-CF7E-2CAE-0566CF225C72}"/>
              </a:ext>
            </a:extLst>
          </p:cNvPr>
          <p:cNvSpPr>
            <a:spLocks noGrp="1"/>
          </p:cNvSpPr>
          <p:nvPr>
            <p:ph type="body" sz="quarter" idx="31"/>
          </p:nvPr>
        </p:nvSpPr>
        <p:spPr>
          <a:xfrm>
            <a:off x="6639647" y="735408"/>
            <a:ext cx="5116923" cy="685329"/>
          </a:xfrm>
        </p:spPr>
        <p:txBody>
          <a:bodyPr anchor="ctr"/>
          <a:lstStyle/>
          <a:p>
            <a:r>
              <a:rPr lang="en-US" sz="1600" b="1"/>
              <a:t>Learn how to discover different data sources </a:t>
            </a:r>
            <a:br>
              <a:rPr lang="en-US" sz="1600" b="1"/>
            </a:br>
            <a:r>
              <a:rPr lang="en-US" sz="1600" b="1"/>
              <a:t>in your environment using Real-Time hub.</a:t>
            </a:r>
          </a:p>
        </p:txBody>
      </p:sp>
      <p:sp>
        <p:nvSpPr>
          <p:cNvPr id="17" name="Text Placeholder 16">
            <a:extLst>
              <a:ext uri="{FF2B5EF4-FFF2-40B4-BE49-F238E27FC236}">
                <a16:creationId xmlns:a16="http://schemas.microsoft.com/office/drawing/2014/main" id="{458956CB-ACBE-2D13-1D4B-1DFA2703D95C}"/>
              </a:ext>
            </a:extLst>
          </p:cNvPr>
          <p:cNvSpPr>
            <a:spLocks noGrp="1"/>
          </p:cNvSpPr>
          <p:nvPr>
            <p:ph type="body" sz="quarter" idx="24"/>
          </p:nvPr>
        </p:nvSpPr>
        <p:spPr>
          <a:xfrm>
            <a:off x="6639647" y="3427061"/>
            <a:ext cx="5116923" cy="685329"/>
          </a:xfrm>
        </p:spPr>
        <p:txBody>
          <a:bodyPr anchor="ctr"/>
          <a:lstStyle/>
          <a:p>
            <a:r>
              <a:rPr lang="en-US" sz="1600" b="1"/>
              <a:t>Determine how to configure the ingestion </a:t>
            </a:r>
            <a:br>
              <a:rPr lang="en-US" sz="1600" b="1"/>
            </a:br>
            <a:r>
              <a:rPr lang="en-US" sz="1600" b="1"/>
              <a:t>from a variety of data sources for consumption by other Real-Time Intelligence components.</a:t>
            </a:r>
          </a:p>
        </p:txBody>
      </p:sp>
      <p:sp>
        <p:nvSpPr>
          <p:cNvPr id="19" name="Text Placeholder 18">
            <a:extLst>
              <a:ext uri="{FF2B5EF4-FFF2-40B4-BE49-F238E27FC236}">
                <a16:creationId xmlns:a16="http://schemas.microsoft.com/office/drawing/2014/main" id="{F243D7D9-D92B-B78E-8F29-5174D1EC0D26}"/>
              </a:ext>
            </a:extLst>
          </p:cNvPr>
          <p:cNvSpPr>
            <a:spLocks noGrp="1"/>
          </p:cNvSpPr>
          <p:nvPr>
            <p:ph type="body" sz="quarter" idx="29"/>
          </p:nvPr>
        </p:nvSpPr>
        <p:spPr>
          <a:xfrm>
            <a:off x="6639647" y="4754414"/>
            <a:ext cx="5116923" cy="685329"/>
          </a:xfrm>
        </p:spPr>
        <p:txBody>
          <a:bodyPr anchor="ctr"/>
          <a:lstStyle/>
          <a:p>
            <a:r>
              <a:rPr lang="en-US" sz="1600" b="1"/>
              <a:t>Learn the integration points, performance considerations, and usage patterns for Real-Time hub.</a:t>
            </a:r>
          </a:p>
        </p:txBody>
      </p:sp>
      <p:sp>
        <p:nvSpPr>
          <p:cNvPr id="31" name="arrow" title="Icon of an arrow">
            <a:extLst>
              <a:ext uri="{FF2B5EF4-FFF2-40B4-BE49-F238E27FC236}">
                <a16:creationId xmlns:a16="http://schemas.microsoft.com/office/drawing/2014/main" id="{8F85C864-4D66-4C42-9D0A-2AE043EFD728}"/>
              </a:ext>
            </a:extLst>
          </p:cNvPr>
          <p:cNvSpPr>
            <a:spLocks noChangeAspect="1" noEditPoints="1"/>
          </p:cNvSpPr>
          <p:nvPr userDrawn="1"/>
        </p:nvSpPr>
        <p:spPr bwMode="auto">
          <a:xfrm>
            <a:off x="5771636" y="1043189"/>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
        <p:nvSpPr>
          <p:cNvPr id="33" name="arrow" title="Icon of an arrow">
            <a:extLst>
              <a:ext uri="{FF2B5EF4-FFF2-40B4-BE49-F238E27FC236}">
                <a16:creationId xmlns:a16="http://schemas.microsoft.com/office/drawing/2014/main" id="{A7DC607D-E490-2B05-B120-6193531672A0}"/>
              </a:ext>
            </a:extLst>
          </p:cNvPr>
          <p:cNvSpPr>
            <a:spLocks noChangeAspect="1" noEditPoints="1"/>
          </p:cNvSpPr>
          <p:nvPr/>
        </p:nvSpPr>
        <p:spPr bwMode="auto">
          <a:xfrm>
            <a:off x="5771636" y="2370542"/>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
        <p:nvSpPr>
          <p:cNvPr id="35" name="arrow" title="Icon of an arrow">
            <a:extLst>
              <a:ext uri="{FF2B5EF4-FFF2-40B4-BE49-F238E27FC236}">
                <a16:creationId xmlns:a16="http://schemas.microsoft.com/office/drawing/2014/main" id="{16DDEC10-1ACF-6F2D-17A1-070ECC0765CF}"/>
              </a:ext>
            </a:extLst>
          </p:cNvPr>
          <p:cNvSpPr>
            <a:spLocks noChangeAspect="1" noEditPoints="1"/>
          </p:cNvSpPr>
          <p:nvPr/>
        </p:nvSpPr>
        <p:spPr bwMode="auto">
          <a:xfrm>
            <a:off x="5771636" y="3697895"/>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
        <p:nvSpPr>
          <p:cNvPr id="41" name="arrow" title="Icon of an arrow">
            <a:extLst>
              <a:ext uri="{FF2B5EF4-FFF2-40B4-BE49-F238E27FC236}">
                <a16:creationId xmlns:a16="http://schemas.microsoft.com/office/drawing/2014/main" id="{EE4FE62A-1B32-37FD-5CEA-E9DEF6CCAECC}"/>
              </a:ext>
            </a:extLst>
          </p:cNvPr>
          <p:cNvSpPr>
            <a:spLocks noChangeAspect="1" noEditPoints="1"/>
          </p:cNvSpPr>
          <p:nvPr/>
        </p:nvSpPr>
        <p:spPr bwMode="auto">
          <a:xfrm>
            <a:off x="5771636" y="5025248"/>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384691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1BDE-7B9E-8E89-6303-8D60F7FD0B9D}"/>
              </a:ext>
            </a:extLst>
          </p:cNvPr>
          <p:cNvSpPr>
            <a:spLocks noGrp="1"/>
          </p:cNvSpPr>
          <p:nvPr>
            <p:ph type="title"/>
          </p:nvPr>
        </p:nvSpPr>
        <p:spPr/>
        <p:txBody>
          <a:bodyPr/>
          <a:lstStyle/>
          <a:p>
            <a:r>
              <a:rPr lang="en-GB"/>
              <a:t>Real-Time hub</a:t>
            </a:r>
            <a:endParaRPr lang="en-US"/>
          </a:p>
        </p:txBody>
      </p:sp>
      <p:pic>
        <p:nvPicPr>
          <p:cNvPr id="11" name="Graphic 9" descr="Real-Time Intelligence logo">
            <a:extLst>
              <a:ext uri="{FF2B5EF4-FFF2-40B4-BE49-F238E27FC236}">
                <a16:creationId xmlns:a16="http://schemas.microsoft.com/office/drawing/2014/main" id="{D6732F3D-C606-0E8C-7167-171675E28FCC}"/>
              </a:ext>
            </a:extLst>
          </p:cNvPr>
          <p:cNvPicPr>
            <a:picLocks noChangeAspect="1"/>
          </p:cNvPicPr>
          <p:nvPr/>
        </p:nvPicPr>
        <p:blipFill>
          <a:blip r:embed="rId3" cstate="print">
            <a:extLst>
              <a:ext uri="{28A0092B-C50C-407E-A947-70E740481C1C}">
                <a14:useLocalDpi xmlns:a14="http://schemas.microsoft.com/office/drawing/2010/main" val="0"/>
              </a:ext>
            </a:extLst>
          </a:blip>
          <a:srcRect t="6834" b="6834"/>
          <a:stretch/>
        </p:blipFill>
        <p:spPr>
          <a:xfrm>
            <a:off x="7081978" y="1514540"/>
            <a:ext cx="339947" cy="293484"/>
          </a:xfrm>
          <a:prstGeom prst="rect">
            <a:avLst/>
          </a:prstGeom>
          <a:effectLst/>
        </p:spPr>
      </p:pic>
      <p:sp>
        <p:nvSpPr>
          <p:cNvPr id="12" name="Rectangle: Rounded Corners 11">
            <a:extLst>
              <a:ext uri="{FF2B5EF4-FFF2-40B4-BE49-F238E27FC236}">
                <a16:creationId xmlns:a16="http://schemas.microsoft.com/office/drawing/2014/main" id="{0B940FC8-D37F-5908-1E70-3195484CE1CC}"/>
              </a:ext>
            </a:extLst>
          </p:cNvPr>
          <p:cNvSpPr/>
          <p:nvPr/>
        </p:nvSpPr>
        <p:spPr>
          <a:xfrm>
            <a:off x="6872513" y="1401418"/>
            <a:ext cx="2235201" cy="4644123"/>
          </a:xfrm>
          <a:prstGeom prst="roundRect">
            <a:avLst>
              <a:gd name="adj" fmla="val 3222"/>
            </a:avLst>
          </a:prstGeom>
          <a:noFill/>
          <a:ln w="12700" cap="rnd">
            <a:solidFill>
              <a:schemeClr val="accent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13" name="Rounded Rectangle 12">
            <a:extLst>
              <a:ext uri="{FF2B5EF4-FFF2-40B4-BE49-F238E27FC236}">
                <a16:creationId xmlns:a16="http://schemas.microsoft.com/office/drawing/2014/main" id="{C842CC72-13D0-7CB6-9D92-457787053F1A}"/>
              </a:ext>
            </a:extLst>
          </p:cNvPr>
          <p:cNvSpPr/>
          <p:nvPr/>
        </p:nvSpPr>
        <p:spPr>
          <a:xfrm>
            <a:off x="7317820" y="2206476"/>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Catalog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BF9039C-E439-4B46-9FA2-6D5738EE546C}"/>
              </a:ext>
            </a:extLst>
          </p:cNvPr>
          <p:cNvSpPr txBox="1"/>
          <p:nvPr/>
        </p:nvSpPr>
        <p:spPr>
          <a:xfrm>
            <a:off x="7194932" y="1592579"/>
            <a:ext cx="173819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6"/>
                </a:solidFill>
                <a:effectLst/>
                <a:uLnTx/>
                <a:uFillTx/>
                <a:latin typeface="Segoe Sans Text" pitchFamily="2" charset="0"/>
                <a:ea typeface="+mn-ea"/>
                <a:cs typeface="Segoe Sans Text" pitchFamily="2" charset="0"/>
              </a:rPr>
              <a:t>Real-Time hub</a:t>
            </a:r>
          </a:p>
        </p:txBody>
      </p:sp>
      <p:sp>
        <p:nvSpPr>
          <p:cNvPr id="15" name="Rounded Rectangle 14">
            <a:extLst>
              <a:ext uri="{FF2B5EF4-FFF2-40B4-BE49-F238E27FC236}">
                <a16:creationId xmlns:a16="http://schemas.microsoft.com/office/drawing/2014/main" id="{27AF98F9-23D4-3DDE-9877-DCFA9985204B}"/>
              </a:ext>
            </a:extLst>
          </p:cNvPr>
          <p:cNvSpPr/>
          <p:nvPr/>
        </p:nvSpPr>
        <p:spPr>
          <a:xfrm>
            <a:off x="7317820" y="2736344"/>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Endorsements</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Rounded Rectangle 15">
            <a:extLst>
              <a:ext uri="{FF2B5EF4-FFF2-40B4-BE49-F238E27FC236}">
                <a16:creationId xmlns:a16="http://schemas.microsoft.com/office/drawing/2014/main" id="{CD01A7F7-49D3-2437-610E-A6EB21DC1B0D}"/>
              </a:ext>
            </a:extLst>
          </p:cNvPr>
          <p:cNvSpPr/>
          <p:nvPr/>
        </p:nvSpPr>
        <p:spPr>
          <a:xfrm>
            <a:off x="7317820" y="3266212"/>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Data Exploration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Rounded Rectangle 16">
            <a:extLst>
              <a:ext uri="{FF2B5EF4-FFF2-40B4-BE49-F238E27FC236}">
                <a16:creationId xmlns:a16="http://schemas.microsoft.com/office/drawing/2014/main" id="{6490FE80-03D3-93FA-28E2-4C9C81BFD808}"/>
              </a:ext>
            </a:extLst>
          </p:cNvPr>
          <p:cNvSpPr/>
          <p:nvPr/>
        </p:nvSpPr>
        <p:spPr>
          <a:xfrm>
            <a:off x="7317820" y="3796080"/>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Data Visualization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43002146-6F09-FAF7-B0CA-B0DFF3509AD8}"/>
              </a:ext>
            </a:extLst>
          </p:cNvPr>
          <p:cNvGrpSpPr/>
          <p:nvPr/>
        </p:nvGrpSpPr>
        <p:grpSpPr>
          <a:xfrm>
            <a:off x="3421004" y="4501901"/>
            <a:ext cx="1563339" cy="1775472"/>
            <a:chOff x="1140396" y="2876038"/>
            <a:chExt cx="1563339" cy="1775472"/>
          </a:xfrm>
        </p:grpSpPr>
        <p:sp>
          <p:nvSpPr>
            <p:cNvPr id="19" name="Rounded Rectangle 3">
              <a:extLst>
                <a:ext uri="{FF2B5EF4-FFF2-40B4-BE49-F238E27FC236}">
                  <a16:creationId xmlns:a16="http://schemas.microsoft.com/office/drawing/2014/main" id="{0F41606C-3642-E71B-A3E2-B10F2693C658}"/>
                </a:ext>
                <a:ext uri="{C183D7F6-B498-43B3-948B-1728B52AA6E4}">
                  <adec:decorative xmlns:adec="http://schemas.microsoft.com/office/drawing/2017/decorative" val="1"/>
                </a:ext>
              </a:extLst>
            </p:cNvPr>
            <p:cNvSpPr/>
            <p:nvPr/>
          </p:nvSpPr>
          <p:spPr bwMode="auto">
            <a:xfrm>
              <a:off x="1140396" y="2876038"/>
              <a:ext cx="1563339" cy="1775472"/>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Discoverable Microsoft Sources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pic>
          <p:nvPicPr>
            <p:cNvPr id="22" name="Graphic 21">
              <a:extLst>
                <a:ext uri="{FF2B5EF4-FFF2-40B4-BE49-F238E27FC236}">
                  <a16:creationId xmlns:a16="http://schemas.microsoft.com/office/drawing/2014/main" id="{2056837E-C760-AD51-183E-85E7887BC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4926" y="4306490"/>
              <a:ext cx="213810" cy="195457"/>
            </a:xfrm>
            <a:prstGeom prst="rect">
              <a:avLst/>
            </a:prstGeom>
          </p:spPr>
        </p:pic>
        <p:pic>
          <p:nvPicPr>
            <p:cNvPr id="23" name="Picture 1076" descr="Azure IoT Hub logo">
              <a:extLst>
                <a:ext uri="{FF2B5EF4-FFF2-40B4-BE49-F238E27FC236}">
                  <a16:creationId xmlns:a16="http://schemas.microsoft.com/office/drawing/2014/main" id="{C8B8FD17-438D-5B6B-F767-E838C62834D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314612" y="4296251"/>
              <a:ext cx="213810" cy="195457"/>
            </a:xfrm>
            <a:prstGeom prst="rect">
              <a:avLst/>
            </a:prstGeom>
          </p:spPr>
        </p:pic>
        <p:pic>
          <p:nvPicPr>
            <p:cNvPr id="24" name="Graphic 23">
              <a:extLst>
                <a:ext uri="{FF2B5EF4-FFF2-40B4-BE49-F238E27FC236}">
                  <a16:creationId xmlns:a16="http://schemas.microsoft.com/office/drawing/2014/main" id="{B9B39056-6129-2A08-00EC-E75B0790D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7497" y="3993039"/>
              <a:ext cx="194372" cy="177688"/>
            </a:xfrm>
            <a:prstGeom prst="rect">
              <a:avLst/>
            </a:prstGeom>
          </p:spPr>
        </p:pic>
        <p:pic>
          <p:nvPicPr>
            <p:cNvPr id="25" name="Graphic 24">
              <a:extLst>
                <a:ext uri="{FF2B5EF4-FFF2-40B4-BE49-F238E27FC236}">
                  <a16:creationId xmlns:a16="http://schemas.microsoft.com/office/drawing/2014/main" id="{4D1C4ABF-EFB5-1158-0801-AF6A641E70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96606" y="4306490"/>
              <a:ext cx="213810" cy="195457"/>
            </a:xfrm>
            <a:prstGeom prst="rect">
              <a:avLst/>
            </a:prstGeom>
          </p:spPr>
        </p:pic>
        <p:pic>
          <p:nvPicPr>
            <p:cNvPr id="26" name="Picture 6" descr="RudderStack logo">
              <a:extLst>
                <a:ext uri="{FF2B5EF4-FFF2-40B4-BE49-F238E27FC236}">
                  <a16:creationId xmlns:a16="http://schemas.microsoft.com/office/drawing/2014/main" id="{0F9F3BA1-4D9D-D220-85E1-9B2AE35867E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662090" y="4306490"/>
              <a:ext cx="213810" cy="195457"/>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5F3A6854-60CA-7BCA-DF1B-36928C56F9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4236" y="3965615"/>
              <a:ext cx="235191" cy="215003"/>
            </a:xfrm>
            <a:prstGeom prst="rect">
              <a:avLst/>
            </a:prstGeom>
          </p:spPr>
        </p:pic>
        <p:pic>
          <p:nvPicPr>
            <p:cNvPr id="31" name="Picture 30">
              <a:extLst>
                <a:ext uri="{FF2B5EF4-FFF2-40B4-BE49-F238E27FC236}">
                  <a16:creationId xmlns:a16="http://schemas.microsoft.com/office/drawing/2014/main" id="{6BE60C77-2F8C-3301-9425-8E1CB3E9969E}"/>
                </a:ext>
              </a:extLst>
            </p:cNvPr>
            <p:cNvPicPr>
              <a:picLocks noChangeAspect="1"/>
            </p:cNvPicPr>
            <p:nvPr/>
          </p:nvPicPr>
          <p:blipFill>
            <a:blip r:embed="rId16"/>
            <a:stretch>
              <a:fillRect/>
            </a:stretch>
          </p:blipFill>
          <p:spPr>
            <a:xfrm>
              <a:off x="1817451" y="3576150"/>
              <a:ext cx="234465" cy="214339"/>
            </a:xfrm>
            <a:prstGeom prst="rect">
              <a:avLst/>
            </a:prstGeom>
          </p:spPr>
        </p:pic>
        <p:pic>
          <p:nvPicPr>
            <p:cNvPr id="32" name="Picture 31">
              <a:extLst>
                <a:ext uri="{FF2B5EF4-FFF2-40B4-BE49-F238E27FC236}">
                  <a16:creationId xmlns:a16="http://schemas.microsoft.com/office/drawing/2014/main" id="{9B36CA8A-7726-29DE-3B82-584CF34E04B6}"/>
                </a:ext>
              </a:extLst>
            </p:cNvPr>
            <p:cNvPicPr>
              <a:picLocks noChangeAspect="1"/>
            </p:cNvPicPr>
            <p:nvPr/>
          </p:nvPicPr>
          <p:blipFill>
            <a:blip r:embed="rId17"/>
            <a:stretch>
              <a:fillRect/>
            </a:stretch>
          </p:blipFill>
          <p:spPr>
            <a:xfrm>
              <a:off x="2332771" y="3996433"/>
              <a:ext cx="209850" cy="191837"/>
            </a:xfrm>
            <a:prstGeom prst="rect">
              <a:avLst/>
            </a:prstGeom>
          </p:spPr>
        </p:pic>
        <p:pic>
          <p:nvPicPr>
            <p:cNvPr id="33" name="Picture 32">
              <a:extLst>
                <a:ext uri="{FF2B5EF4-FFF2-40B4-BE49-F238E27FC236}">
                  <a16:creationId xmlns:a16="http://schemas.microsoft.com/office/drawing/2014/main" id="{B34516AB-98FB-AB43-EC39-21F0327AF673}"/>
                </a:ext>
              </a:extLst>
            </p:cNvPr>
            <p:cNvPicPr>
              <a:picLocks noChangeAspect="1"/>
            </p:cNvPicPr>
            <p:nvPr/>
          </p:nvPicPr>
          <p:blipFill>
            <a:blip r:embed="rId18"/>
            <a:stretch>
              <a:fillRect/>
            </a:stretch>
          </p:blipFill>
          <p:spPr>
            <a:xfrm>
              <a:off x="2314612" y="3590052"/>
              <a:ext cx="246167" cy="225038"/>
            </a:xfrm>
            <a:prstGeom prst="rect">
              <a:avLst/>
            </a:prstGeom>
          </p:spPr>
        </p:pic>
        <p:pic>
          <p:nvPicPr>
            <p:cNvPr id="46" name="Picture 2" descr="Cosmos DB logo">
              <a:hlinkClick r:id="rId19"/>
              <a:extLst>
                <a:ext uri="{FF2B5EF4-FFF2-40B4-BE49-F238E27FC236}">
                  <a16:creationId xmlns:a16="http://schemas.microsoft.com/office/drawing/2014/main" id="{52892705-16BC-B02E-4583-7F20B334DA39}"/>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304487" y="3556524"/>
              <a:ext cx="258710" cy="2365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5FC9465-D3A4-A572-40FC-25A05D0D265B}"/>
              </a:ext>
            </a:extLst>
          </p:cNvPr>
          <p:cNvGrpSpPr/>
          <p:nvPr/>
        </p:nvGrpSpPr>
        <p:grpSpPr>
          <a:xfrm>
            <a:off x="3421005" y="1081161"/>
            <a:ext cx="1563339" cy="2858114"/>
            <a:chOff x="1486635" y="1011198"/>
            <a:chExt cx="1563339" cy="2858114"/>
          </a:xfrm>
        </p:grpSpPr>
        <p:sp>
          <p:nvSpPr>
            <p:cNvPr id="50" name="Rounded Rectangle 3">
              <a:extLst>
                <a:ext uri="{FF2B5EF4-FFF2-40B4-BE49-F238E27FC236}">
                  <a16:creationId xmlns:a16="http://schemas.microsoft.com/office/drawing/2014/main" id="{0F58D2EF-FAC5-B0CF-5823-AA5F8F66B5A6}"/>
                </a:ext>
                <a:ext uri="{C183D7F6-B498-43B3-948B-1728B52AA6E4}">
                  <adec:decorative xmlns:adec="http://schemas.microsoft.com/office/drawing/2017/decorative" val="1"/>
                </a:ext>
              </a:extLst>
            </p:cNvPr>
            <p:cNvSpPr/>
            <p:nvPr/>
          </p:nvSpPr>
          <p:spPr bwMode="auto">
            <a:xfrm>
              <a:off x="1486635" y="1011198"/>
              <a:ext cx="1563339" cy="2858114"/>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Connectors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pic>
          <p:nvPicPr>
            <p:cNvPr id="52" name="Picture 51" descr="Confluent logo">
              <a:extLst>
                <a:ext uri="{FF2B5EF4-FFF2-40B4-BE49-F238E27FC236}">
                  <a16:creationId xmlns:a16="http://schemas.microsoft.com/office/drawing/2014/main" id="{7F4A19A0-4EDE-472E-BAF8-47BD5B4156D7}"/>
                </a:ext>
              </a:extLst>
            </p:cNvPr>
            <p:cNvPicPr>
              <a:picLocks noChangeAspect="1"/>
            </p:cNvPicPr>
            <p:nvPr/>
          </p:nvPicPr>
          <p:blipFill>
            <a:blip r:embed="rId22">
              <a:duotone>
                <a:prstClr val="black"/>
                <a:schemeClr val="bg1">
                  <a:tint val="45000"/>
                  <a:satMod val="400000"/>
                </a:schemeClr>
              </a:duotone>
            </a:blip>
            <a:srcRect/>
            <a:stretch/>
          </p:blipFill>
          <p:spPr>
            <a:xfrm>
              <a:off x="2173611" y="3109387"/>
              <a:ext cx="214624" cy="195457"/>
            </a:xfrm>
            <a:prstGeom prst="rect">
              <a:avLst/>
            </a:prstGeom>
            <a:ln>
              <a:solidFill>
                <a:schemeClr val="bg1"/>
              </a:solidFill>
            </a:ln>
          </p:spPr>
        </p:pic>
        <p:pic>
          <p:nvPicPr>
            <p:cNvPr id="53" name="Graphic 52">
              <a:extLst>
                <a:ext uri="{FF2B5EF4-FFF2-40B4-BE49-F238E27FC236}">
                  <a16:creationId xmlns:a16="http://schemas.microsoft.com/office/drawing/2014/main" id="{9972D6D8-746D-C440-6560-A8FE53D1A6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1165" y="3500166"/>
              <a:ext cx="213810" cy="195457"/>
            </a:xfrm>
            <a:prstGeom prst="rect">
              <a:avLst/>
            </a:prstGeom>
          </p:spPr>
        </p:pic>
        <p:pic>
          <p:nvPicPr>
            <p:cNvPr id="54" name="Picture 1076" descr="Azure IoT Hub logo">
              <a:extLst>
                <a:ext uri="{FF2B5EF4-FFF2-40B4-BE49-F238E27FC236}">
                  <a16:creationId xmlns:a16="http://schemas.microsoft.com/office/drawing/2014/main" id="{EA8503AD-A5BA-810E-655D-88223641626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677030" y="3114989"/>
              <a:ext cx="213810" cy="195457"/>
            </a:xfrm>
            <a:prstGeom prst="rect">
              <a:avLst/>
            </a:prstGeom>
          </p:spPr>
        </p:pic>
        <p:pic>
          <p:nvPicPr>
            <p:cNvPr id="55" name="Graphic 54">
              <a:extLst>
                <a:ext uri="{FF2B5EF4-FFF2-40B4-BE49-F238E27FC236}">
                  <a16:creationId xmlns:a16="http://schemas.microsoft.com/office/drawing/2014/main" id="{1CE05217-A1AC-9ED8-3450-2C4BAD5BA3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3736" y="2739455"/>
              <a:ext cx="194372" cy="177688"/>
            </a:xfrm>
            <a:prstGeom prst="rect">
              <a:avLst/>
            </a:prstGeom>
          </p:spPr>
        </p:pic>
        <p:pic>
          <p:nvPicPr>
            <p:cNvPr id="56" name="Graphic 55">
              <a:extLst>
                <a:ext uri="{FF2B5EF4-FFF2-40B4-BE49-F238E27FC236}">
                  <a16:creationId xmlns:a16="http://schemas.microsoft.com/office/drawing/2014/main" id="{F4FFC5E0-730D-D79E-676B-00F6A40EF4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2845" y="3500166"/>
              <a:ext cx="213810" cy="195457"/>
            </a:xfrm>
            <a:prstGeom prst="rect">
              <a:avLst/>
            </a:prstGeom>
          </p:spPr>
        </p:pic>
        <p:pic>
          <p:nvPicPr>
            <p:cNvPr id="57" name="Picture 6" descr="RudderStack logo">
              <a:extLst>
                <a:ext uri="{FF2B5EF4-FFF2-40B4-BE49-F238E27FC236}">
                  <a16:creationId xmlns:a16="http://schemas.microsoft.com/office/drawing/2014/main" id="{5A07EF65-C4B3-B780-12DD-A222DD03A98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008329" y="3500166"/>
              <a:ext cx="213810" cy="195457"/>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a:extLst>
                <a:ext uri="{FF2B5EF4-FFF2-40B4-BE49-F238E27FC236}">
                  <a16:creationId xmlns:a16="http://schemas.microsoft.com/office/drawing/2014/main" id="{3DFF6716-04DB-60AC-AA03-FBB854CC9D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50475" y="2712031"/>
              <a:ext cx="235191" cy="215003"/>
            </a:xfrm>
            <a:prstGeom prst="rect">
              <a:avLst/>
            </a:prstGeom>
          </p:spPr>
        </p:pic>
        <p:pic>
          <p:nvPicPr>
            <p:cNvPr id="59" name="Picture 58">
              <a:extLst>
                <a:ext uri="{FF2B5EF4-FFF2-40B4-BE49-F238E27FC236}">
                  <a16:creationId xmlns:a16="http://schemas.microsoft.com/office/drawing/2014/main" id="{5F0A83E8-0A71-7057-6A75-FAE83B9261D5}"/>
                </a:ext>
              </a:extLst>
            </p:cNvPr>
            <p:cNvPicPr>
              <a:picLocks noChangeAspect="1"/>
            </p:cNvPicPr>
            <p:nvPr/>
          </p:nvPicPr>
          <p:blipFill>
            <a:blip r:embed="rId23"/>
            <a:stretch>
              <a:fillRect/>
            </a:stretch>
          </p:blipFill>
          <p:spPr>
            <a:xfrm>
              <a:off x="1654106" y="3109500"/>
              <a:ext cx="227929" cy="208365"/>
            </a:xfrm>
            <a:prstGeom prst="rect">
              <a:avLst/>
            </a:prstGeom>
          </p:spPr>
        </p:pic>
        <p:pic>
          <p:nvPicPr>
            <p:cNvPr id="60" name="Picture 59">
              <a:extLst>
                <a:ext uri="{FF2B5EF4-FFF2-40B4-BE49-F238E27FC236}">
                  <a16:creationId xmlns:a16="http://schemas.microsoft.com/office/drawing/2014/main" id="{64529F2F-0436-1E5A-2378-48EFAB67B47F}"/>
                </a:ext>
              </a:extLst>
            </p:cNvPr>
            <p:cNvPicPr>
              <a:picLocks noChangeAspect="1"/>
            </p:cNvPicPr>
            <p:nvPr/>
          </p:nvPicPr>
          <p:blipFill>
            <a:blip r:embed="rId24"/>
            <a:stretch>
              <a:fillRect/>
            </a:stretch>
          </p:blipFill>
          <p:spPr>
            <a:xfrm>
              <a:off x="2656933" y="1904320"/>
              <a:ext cx="254004" cy="232202"/>
            </a:xfrm>
            <a:prstGeom prst="rect">
              <a:avLst/>
            </a:prstGeom>
          </p:spPr>
        </p:pic>
        <p:pic>
          <p:nvPicPr>
            <p:cNvPr id="61" name="Picture 60">
              <a:extLst>
                <a:ext uri="{FF2B5EF4-FFF2-40B4-BE49-F238E27FC236}">
                  <a16:creationId xmlns:a16="http://schemas.microsoft.com/office/drawing/2014/main" id="{E3426E17-A0FA-48A8-1295-73B6EC16CC97}"/>
                </a:ext>
              </a:extLst>
            </p:cNvPr>
            <p:cNvPicPr>
              <a:picLocks noChangeAspect="1"/>
            </p:cNvPicPr>
            <p:nvPr/>
          </p:nvPicPr>
          <p:blipFill>
            <a:blip r:embed="rId25"/>
            <a:stretch>
              <a:fillRect/>
            </a:stretch>
          </p:blipFill>
          <p:spPr>
            <a:xfrm>
              <a:off x="2166959" y="1916239"/>
              <a:ext cx="227929" cy="208365"/>
            </a:xfrm>
            <a:prstGeom prst="rect">
              <a:avLst/>
            </a:prstGeom>
          </p:spPr>
        </p:pic>
        <p:pic>
          <p:nvPicPr>
            <p:cNvPr id="62" name="Picture 61">
              <a:extLst>
                <a:ext uri="{FF2B5EF4-FFF2-40B4-BE49-F238E27FC236}">
                  <a16:creationId xmlns:a16="http://schemas.microsoft.com/office/drawing/2014/main" id="{BA1CAB04-EE8B-FFDD-F15F-99BC6DFFDDA8}"/>
                </a:ext>
              </a:extLst>
            </p:cNvPr>
            <p:cNvPicPr>
              <a:picLocks noChangeAspect="1"/>
            </p:cNvPicPr>
            <p:nvPr/>
          </p:nvPicPr>
          <p:blipFill>
            <a:blip r:embed="rId16"/>
            <a:stretch>
              <a:fillRect/>
            </a:stretch>
          </p:blipFill>
          <p:spPr>
            <a:xfrm>
              <a:off x="2163690" y="2322566"/>
              <a:ext cx="234465" cy="214339"/>
            </a:xfrm>
            <a:prstGeom prst="rect">
              <a:avLst/>
            </a:prstGeom>
          </p:spPr>
        </p:pic>
        <p:pic>
          <p:nvPicPr>
            <p:cNvPr id="63" name="Picture 62">
              <a:extLst>
                <a:ext uri="{FF2B5EF4-FFF2-40B4-BE49-F238E27FC236}">
                  <a16:creationId xmlns:a16="http://schemas.microsoft.com/office/drawing/2014/main" id="{D5ACC4F3-E144-81F0-871F-69BB255F4E84}"/>
                </a:ext>
              </a:extLst>
            </p:cNvPr>
            <p:cNvPicPr>
              <a:picLocks noChangeAspect="1"/>
            </p:cNvPicPr>
            <p:nvPr/>
          </p:nvPicPr>
          <p:blipFill>
            <a:blip r:embed="rId17"/>
            <a:stretch>
              <a:fillRect/>
            </a:stretch>
          </p:blipFill>
          <p:spPr>
            <a:xfrm>
              <a:off x="2679010" y="2742849"/>
              <a:ext cx="209850" cy="191837"/>
            </a:xfrm>
            <a:prstGeom prst="rect">
              <a:avLst/>
            </a:prstGeom>
          </p:spPr>
        </p:pic>
        <p:pic>
          <p:nvPicPr>
            <p:cNvPr id="64" name="Picture 63">
              <a:extLst>
                <a:ext uri="{FF2B5EF4-FFF2-40B4-BE49-F238E27FC236}">
                  <a16:creationId xmlns:a16="http://schemas.microsoft.com/office/drawing/2014/main" id="{5813B415-6090-4E49-EAAF-38495F0F6F40}"/>
                </a:ext>
              </a:extLst>
            </p:cNvPr>
            <p:cNvPicPr>
              <a:picLocks noChangeAspect="1"/>
            </p:cNvPicPr>
            <p:nvPr/>
          </p:nvPicPr>
          <p:blipFill>
            <a:blip r:embed="rId18"/>
            <a:stretch>
              <a:fillRect/>
            </a:stretch>
          </p:blipFill>
          <p:spPr>
            <a:xfrm>
              <a:off x="2660851" y="2336468"/>
              <a:ext cx="246167" cy="225038"/>
            </a:xfrm>
            <a:prstGeom prst="rect">
              <a:avLst/>
            </a:prstGeom>
          </p:spPr>
        </p:pic>
        <p:pic>
          <p:nvPicPr>
            <p:cNvPr id="65" name="Picture 64">
              <a:extLst>
                <a:ext uri="{FF2B5EF4-FFF2-40B4-BE49-F238E27FC236}">
                  <a16:creationId xmlns:a16="http://schemas.microsoft.com/office/drawing/2014/main" id="{F59AE99E-0836-D4BA-CFE7-E2C8161107F7}"/>
                </a:ext>
              </a:extLst>
            </p:cNvPr>
            <p:cNvPicPr>
              <a:picLocks noChangeAspect="1"/>
            </p:cNvPicPr>
            <p:nvPr/>
          </p:nvPicPr>
          <p:blipFill>
            <a:blip r:embed="rId26"/>
            <a:stretch>
              <a:fillRect/>
            </a:stretch>
          </p:blipFill>
          <p:spPr>
            <a:xfrm>
              <a:off x="2677360" y="3500467"/>
              <a:ext cx="213149" cy="194854"/>
            </a:xfrm>
            <a:prstGeom prst="rect">
              <a:avLst/>
            </a:prstGeom>
          </p:spPr>
        </p:pic>
        <p:pic>
          <p:nvPicPr>
            <p:cNvPr id="66" name="Picture 65">
              <a:extLst>
                <a:ext uri="{FF2B5EF4-FFF2-40B4-BE49-F238E27FC236}">
                  <a16:creationId xmlns:a16="http://schemas.microsoft.com/office/drawing/2014/main" id="{2DD36C3D-76E7-E9BF-8351-043E818224E3}"/>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35000"/>
                      </a14:imgEffect>
                    </a14:imgLayer>
                  </a14:imgProps>
                </a:ext>
              </a:extLst>
            </a:blip>
            <a:stretch>
              <a:fillRect/>
            </a:stretch>
          </p:blipFill>
          <p:spPr>
            <a:xfrm>
              <a:off x="2151921" y="1522616"/>
              <a:ext cx="258003" cy="235858"/>
            </a:xfrm>
            <a:prstGeom prst="rect">
              <a:avLst/>
            </a:prstGeom>
          </p:spPr>
        </p:pic>
        <p:pic>
          <p:nvPicPr>
            <p:cNvPr id="67" name="Picture 79">
              <a:extLst>
                <a:ext uri="{FF2B5EF4-FFF2-40B4-BE49-F238E27FC236}">
                  <a16:creationId xmlns:a16="http://schemas.microsoft.com/office/drawing/2014/main" id="{ABD24500-3E8B-4B09-CF3F-B8F24CE9A5E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654580" y="1536627"/>
              <a:ext cx="258710" cy="207836"/>
            </a:xfrm>
            <a:prstGeom prst="rect">
              <a:avLst/>
            </a:prstGeom>
          </p:spPr>
        </p:pic>
        <p:pic>
          <p:nvPicPr>
            <p:cNvPr id="76" name="Picture 75" descr="Apache Kafka logo">
              <a:extLst>
                <a:ext uri="{FF2B5EF4-FFF2-40B4-BE49-F238E27FC236}">
                  <a16:creationId xmlns:a16="http://schemas.microsoft.com/office/drawing/2014/main" id="{3031ABA0-A2DA-7C9B-89E1-3D7725C4C1F8}"/>
                </a:ext>
              </a:extLst>
            </p:cNvPr>
            <p:cNvPicPr>
              <a:picLocks noChangeAspect="1"/>
            </p:cNvPicPr>
            <p:nvPr/>
          </p:nvPicPr>
          <p:blipFill>
            <a:blip r:embed="rId31">
              <a:duotone>
                <a:prstClr val="black"/>
                <a:schemeClr val="bg1">
                  <a:tint val="45000"/>
                  <a:satMod val="400000"/>
                </a:schemeClr>
              </a:duotone>
            </a:blip>
            <a:srcRect r="65465"/>
            <a:stretch/>
          </p:blipFill>
          <p:spPr>
            <a:xfrm>
              <a:off x="1685473" y="1522616"/>
              <a:ext cx="196562" cy="260154"/>
            </a:xfrm>
            <a:prstGeom prst="rect">
              <a:avLst/>
            </a:prstGeom>
            <a:ln>
              <a:noFill/>
            </a:ln>
          </p:spPr>
        </p:pic>
        <p:pic>
          <p:nvPicPr>
            <p:cNvPr id="77" name="Picture 2" descr="Cosmos DB logo">
              <a:hlinkClick r:id="rId19"/>
              <a:extLst>
                <a:ext uri="{FF2B5EF4-FFF2-40B4-BE49-F238E27FC236}">
                  <a16:creationId xmlns:a16="http://schemas.microsoft.com/office/drawing/2014/main" id="{118CED08-C6A5-6305-47DF-9AE8D7BC266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650726" y="2302940"/>
              <a:ext cx="258710" cy="23650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B7F6C3F7-5759-A170-CC70-6E1B019753A0}"/>
                </a:ext>
              </a:extLst>
            </p:cNvPr>
            <p:cNvPicPr>
              <a:picLocks noChangeAspect="1"/>
            </p:cNvPicPr>
            <p:nvPr/>
          </p:nvPicPr>
          <p:blipFill>
            <a:blip r:embed="rId32">
              <a:duotone>
                <a:prstClr val="black"/>
                <a:schemeClr val="bg1">
                  <a:tint val="45000"/>
                  <a:satMod val="400000"/>
                </a:schemeClr>
              </a:duotone>
              <a:extLst>
                <a:ext uri="{BEBA8EAE-BF5A-486C-A8C5-ECC9F3942E4B}">
                  <a14:imgProps xmlns:a14="http://schemas.microsoft.com/office/drawing/2010/main">
                    <a14:imgLayer r:embed="rId33">
                      <a14:imgEffect>
                        <a14:brightnessContrast bright="-100000" contrast="100000"/>
                      </a14:imgEffect>
                    </a14:imgLayer>
                  </a14:imgProps>
                </a:ext>
              </a:extLst>
            </a:blip>
            <a:stretch>
              <a:fillRect/>
            </a:stretch>
          </p:blipFill>
          <p:spPr>
            <a:xfrm>
              <a:off x="1650725" y="1914392"/>
              <a:ext cx="279404" cy="255422"/>
            </a:xfrm>
            <a:prstGeom prst="rect">
              <a:avLst/>
            </a:prstGeom>
            <a:ln>
              <a:noFill/>
            </a:ln>
          </p:spPr>
        </p:pic>
      </p:grpSp>
      <p:grpSp>
        <p:nvGrpSpPr>
          <p:cNvPr id="88" name="Group 87">
            <a:extLst>
              <a:ext uri="{FF2B5EF4-FFF2-40B4-BE49-F238E27FC236}">
                <a16:creationId xmlns:a16="http://schemas.microsoft.com/office/drawing/2014/main" id="{103DCF8F-5AC3-B548-A4E0-E51D2E2D99A0}"/>
              </a:ext>
            </a:extLst>
          </p:cNvPr>
          <p:cNvGrpSpPr/>
          <p:nvPr/>
        </p:nvGrpSpPr>
        <p:grpSpPr>
          <a:xfrm>
            <a:off x="1901572" y="3714718"/>
            <a:ext cx="1398726" cy="1048095"/>
            <a:chOff x="79600" y="3570129"/>
            <a:chExt cx="1398726" cy="1048095"/>
          </a:xfrm>
        </p:grpSpPr>
        <p:pic>
          <p:nvPicPr>
            <p:cNvPr id="80" name="Picture 79">
              <a:extLst>
                <a:ext uri="{FF2B5EF4-FFF2-40B4-BE49-F238E27FC236}">
                  <a16:creationId xmlns:a16="http://schemas.microsoft.com/office/drawing/2014/main" id="{C5270D96-0350-0492-626F-BB978A934FCF}"/>
                </a:ext>
              </a:extLst>
            </p:cNvPr>
            <p:cNvPicPr>
              <a:picLocks noChangeAspect="1"/>
            </p:cNvPicPr>
            <p:nvPr/>
          </p:nvPicPr>
          <p:blipFill>
            <a:blip r:embed="rId34"/>
            <a:stretch>
              <a:fillRect/>
            </a:stretch>
          </p:blipFill>
          <p:spPr>
            <a:xfrm>
              <a:off x="695487" y="4000594"/>
              <a:ext cx="254005" cy="232202"/>
            </a:xfrm>
            <a:prstGeom prst="rect">
              <a:avLst/>
            </a:prstGeom>
          </p:spPr>
        </p:pic>
        <p:pic>
          <p:nvPicPr>
            <p:cNvPr id="81" name="Picture 80">
              <a:extLst>
                <a:ext uri="{FF2B5EF4-FFF2-40B4-BE49-F238E27FC236}">
                  <a16:creationId xmlns:a16="http://schemas.microsoft.com/office/drawing/2014/main" id="{7A349AF6-9992-8859-5411-5D0D4CB1FCC6}"/>
                </a:ext>
              </a:extLst>
            </p:cNvPr>
            <p:cNvPicPr>
              <a:picLocks noChangeAspect="1"/>
            </p:cNvPicPr>
            <p:nvPr/>
          </p:nvPicPr>
          <p:blipFill>
            <a:blip r:embed="rId35"/>
            <a:stretch>
              <a:fillRect/>
            </a:stretch>
          </p:blipFill>
          <p:spPr>
            <a:xfrm>
              <a:off x="1063159" y="4005298"/>
              <a:ext cx="256260" cy="234264"/>
            </a:xfrm>
            <a:prstGeom prst="rect">
              <a:avLst/>
            </a:prstGeom>
          </p:spPr>
        </p:pic>
        <p:pic>
          <p:nvPicPr>
            <p:cNvPr id="82" name="Picture 81">
              <a:extLst>
                <a:ext uri="{FF2B5EF4-FFF2-40B4-BE49-F238E27FC236}">
                  <a16:creationId xmlns:a16="http://schemas.microsoft.com/office/drawing/2014/main" id="{5D8C2090-D7F7-6A24-65DD-B11B2A7CFC7E}"/>
                </a:ext>
              </a:extLst>
            </p:cNvPr>
            <p:cNvPicPr>
              <a:picLocks noChangeAspect="1"/>
            </p:cNvPicPr>
            <p:nvPr/>
          </p:nvPicPr>
          <p:blipFill>
            <a:blip r:embed="rId36"/>
            <a:stretch>
              <a:fillRect/>
            </a:stretch>
          </p:blipFill>
          <p:spPr>
            <a:xfrm>
              <a:off x="706197" y="4275564"/>
              <a:ext cx="232585" cy="212621"/>
            </a:xfrm>
            <a:prstGeom prst="rect">
              <a:avLst/>
            </a:prstGeom>
          </p:spPr>
        </p:pic>
        <p:pic>
          <p:nvPicPr>
            <p:cNvPr id="83" name="Picture 82">
              <a:extLst>
                <a:ext uri="{FF2B5EF4-FFF2-40B4-BE49-F238E27FC236}">
                  <a16:creationId xmlns:a16="http://schemas.microsoft.com/office/drawing/2014/main" id="{AB18E2CA-6EE3-DF90-9F20-8581218F06C2}"/>
                </a:ext>
              </a:extLst>
            </p:cNvPr>
            <p:cNvPicPr>
              <a:picLocks noChangeAspect="1"/>
            </p:cNvPicPr>
            <p:nvPr/>
          </p:nvPicPr>
          <p:blipFill>
            <a:blip r:embed="rId37"/>
            <a:stretch>
              <a:fillRect/>
            </a:stretch>
          </p:blipFill>
          <p:spPr>
            <a:xfrm>
              <a:off x="1064497" y="4268180"/>
              <a:ext cx="256260" cy="234264"/>
            </a:xfrm>
            <a:prstGeom prst="rect">
              <a:avLst/>
            </a:prstGeom>
          </p:spPr>
        </p:pic>
        <p:pic>
          <p:nvPicPr>
            <p:cNvPr id="84" name="Picture 83">
              <a:extLst>
                <a:ext uri="{FF2B5EF4-FFF2-40B4-BE49-F238E27FC236}">
                  <a16:creationId xmlns:a16="http://schemas.microsoft.com/office/drawing/2014/main" id="{4F776F3B-928A-CE84-C84F-482728AF6762}"/>
                </a:ext>
                <a:ext uri="{C183D7F6-B498-43B3-948B-1728B52AA6E4}">
                  <adec:decorative xmlns:adec="http://schemas.microsoft.com/office/drawing/2017/decorative" val="1"/>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216" y="4155403"/>
              <a:ext cx="207091" cy="189315"/>
            </a:xfrm>
            <a:prstGeom prst="rect">
              <a:avLst/>
            </a:prstGeom>
            <a:effectLst/>
          </p:spPr>
        </p:pic>
        <p:sp>
          <p:nvSpPr>
            <p:cNvPr id="85" name="Freeform: Shape 84">
              <a:extLst>
                <a:ext uri="{FF2B5EF4-FFF2-40B4-BE49-F238E27FC236}">
                  <a16:creationId xmlns:a16="http://schemas.microsoft.com/office/drawing/2014/main" id="{2CD1EEAC-E7D6-C56F-630A-B5448161E456}"/>
                </a:ext>
              </a:extLst>
            </p:cNvPr>
            <p:cNvSpPr/>
            <p:nvPr/>
          </p:nvSpPr>
          <p:spPr>
            <a:xfrm>
              <a:off x="276886" y="4053356"/>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D5D87CD7-B076-5AFC-8A6F-61B8EE0A7438}"/>
                </a:ext>
              </a:extLst>
            </p:cNvPr>
            <p:cNvSpPr/>
            <p:nvPr/>
          </p:nvSpPr>
          <p:spPr>
            <a:xfrm flipV="1">
              <a:off x="274374" y="4379938"/>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87" name="Rounded Rectangle 3">
              <a:extLst>
                <a:ext uri="{FF2B5EF4-FFF2-40B4-BE49-F238E27FC236}">
                  <a16:creationId xmlns:a16="http://schemas.microsoft.com/office/drawing/2014/main" id="{A5F56CA1-E66F-98AC-1CC0-9ADF4DE10B8A}"/>
                </a:ext>
                <a:ext uri="{C183D7F6-B498-43B3-948B-1728B52AA6E4}">
                  <adec:decorative xmlns:adec="http://schemas.microsoft.com/office/drawing/2017/decorative" val="1"/>
                </a:ext>
              </a:extLst>
            </p:cNvPr>
            <p:cNvSpPr/>
            <p:nvPr/>
          </p:nvSpPr>
          <p:spPr bwMode="auto">
            <a:xfrm>
              <a:off x="79600" y="3570129"/>
              <a:ext cx="1398726" cy="1048095"/>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Fabric Events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cxnSp>
        <p:nvCxnSpPr>
          <p:cNvPr id="95" name="Connector: Elbow 94">
            <a:extLst>
              <a:ext uri="{FF2B5EF4-FFF2-40B4-BE49-F238E27FC236}">
                <a16:creationId xmlns:a16="http://schemas.microsoft.com/office/drawing/2014/main" id="{58714A62-8443-41A6-FBB1-69ED19C9FFBC}"/>
              </a:ext>
            </a:extLst>
          </p:cNvPr>
          <p:cNvCxnSpPr>
            <a:cxnSpLocks/>
            <a:endCxn id="12" idx="1"/>
          </p:cNvCxnSpPr>
          <p:nvPr/>
        </p:nvCxnSpPr>
        <p:spPr>
          <a:xfrm>
            <a:off x="4984344" y="2510218"/>
            <a:ext cx="1888169" cy="12132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680BFB0F-2360-F091-7913-C44F566F7C64}"/>
              </a:ext>
            </a:extLst>
          </p:cNvPr>
          <p:cNvCxnSpPr>
            <a:cxnSpLocks/>
            <a:endCxn id="12" idx="1"/>
          </p:cNvCxnSpPr>
          <p:nvPr/>
        </p:nvCxnSpPr>
        <p:spPr>
          <a:xfrm flipV="1">
            <a:off x="3300298" y="3723480"/>
            <a:ext cx="3572215" cy="51528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22305E0D-19F7-3984-564F-8CDC6D1839C8}"/>
              </a:ext>
            </a:extLst>
          </p:cNvPr>
          <p:cNvCxnSpPr>
            <a:cxnSpLocks/>
            <a:endCxn id="12" idx="1"/>
          </p:cNvCxnSpPr>
          <p:nvPr/>
        </p:nvCxnSpPr>
        <p:spPr>
          <a:xfrm flipV="1">
            <a:off x="4984343" y="3723480"/>
            <a:ext cx="1888170" cy="16661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F1102D6B-0155-6AA4-E5E7-D84CE2C26A64}"/>
              </a:ext>
            </a:extLst>
          </p:cNvPr>
          <p:cNvSpPr/>
          <p:nvPr/>
        </p:nvSpPr>
        <p:spPr>
          <a:xfrm>
            <a:off x="7317820" y="4320186"/>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Set Alert</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ounded Rectangle 110">
            <a:extLst>
              <a:ext uri="{FF2B5EF4-FFF2-40B4-BE49-F238E27FC236}">
                <a16:creationId xmlns:a16="http://schemas.microsoft.com/office/drawing/2014/main" id="{11784ECF-A460-EF0E-AEAE-B8C9D4C0A363}"/>
              </a:ext>
            </a:extLst>
          </p:cNvPr>
          <p:cNvSpPr/>
          <p:nvPr/>
        </p:nvSpPr>
        <p:spPr>
          <a:xfrm>
            <a:off x="7317820" y="4844292"/>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Stream Profile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Rounded Rectangle 111">
            <a:extLst>
              <a:ext uri="{FF2B5EF4-FFF2-40B4-BE49-F238E27FC236}">
                <a16:creationId xmlns:a16="http://schemas.microsoft.com/office/drawing/2014/main" id="{B3539AF9-6779-D98D-02C5-84082FBACD2B}"/>
              </a:ext>
            </a:extLst>
          </p:cNvPr>
          <p:cNvSpPr/>
          <p:nvPr/>
        </p:nvSpPr>
        <p:spPr>
          <a:xfrm>
            <a:off x="7317820" y="5374160"/>
            <a:ext cx="1540274" cy="377501"/>
          </a:xfrm>
          <a:prstGeom prst="roundRect">
            <a:avLst>
              <a:gd name="adj" fmla="val 11099"/>
            </a:avLst>
          </a:prstGeom>
          <a:solidFill>
            <a:srgbClr val="D3D1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Stream Lineage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Slide Number Placeholder 20">
            <a:extLst>
              <a:ext uri="{FF2B5EF4-FFF2-40B4-BE49-F238E27FC236}">
                <a16:creationId xmlns:a16="http://schemas.microsoft.com/office/drawing/2014/main" id="{A32EE648-0D19-F9D8-042A-FE7ACC375E96}"/>
              </a:ext>
            </a:extLst>
          </p:cNvPr>
          <p:cNvSpPr>
            <a:spLocks noGrp="1"/>
          </p:cNvSpPr>
          <p:nvPr>
            <p:ph type="sldNum" sz="quarter" idx="11"/>
          </p:nvPr>
        </p:nvSpPr>
        <p:spPr/>
        <p:txBody>
          <a:bodyPr/>
          <a:lstStyle/>
          <a:p>
            <a:fld id="{B1356FBF-028C-F74E-A7B4-9B8ED246DD1B}" type="slidenum">
              <a:rPr lang="en-US" smtClean="0"/>
              <a:pPr/>
              <a:t>22</a:t>
            </a:fld>
            <a:endParaRPr lang="en-US"/>
          </a:p>
        </p:txBody>
      </p:sp>
    </p:spTree>
    <p:extLst>
      <p:ext uri="{BB962C8B-B14F-4D97-AF65-F5344CB8AC3E}">
        <p14:creationId xmlns:p14="http://schemas.microsoft.com/office/powerpoint/2010/main" val="217518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p:txBody>
          <a:bodyPr/>
          <a:lstStyle/>
          <a:p>
            <a:r>
              <a:rPr lang="en-US" noProof="0"/>
              <a:t>Connectors</a:t>
            </a:r>
          </a:p>
        </p:txBody>
      </p:sp>
      <p:sp>
        <p:nvSpPr>
          <p:cNvPr id="3" name="Subtitle 2">
            <a:extLst>
              <a:ext uri="{FF2B5EF4-FFF2-40B4-BE49-F238E27FC236}">
                <a16:creationId xmlns:a16="http://schemas.microsoft.com/office/drawing/2014/main" id="{252A8D27-8EE9-A647-3BEC-2248E8D2B4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412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AF9FB-B5B6-DF4F-10F2-91A811776C1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98F85296-D234-6156-F35F-DCF8E5201D7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CD3749C-3E58-C818-042E-D9A18D0AEAA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7" name="Text Placeholder 6">
            <a:extLst>
              <a:ext uri="{FF2B5EF4-FFF2-40B4-BE49-F238E27FC236}">
                <a16:creationId xmlns:a16="http://schemas.microsoft.com/office/drawing/2014/main" id="{EC9F437E-EB6C-8D6D-5D31-6C7CC876C171}"/>
              </a:ext>
            </a:extLst>
          </p:cNvPr>
          <p:cNvSpPr>
            <a:spLocks noGrp="1"/>
          </p:cNvSpPr>
          <p:nvPr>
            <p:ph type="body" sz="quarter" idx="4294967295"/>
          </p:nvPr>
        </p:nvSpPr>
        <p:spPr>
          <a:xfrm>
            <a:off x="563563" y="2765425"/>
            <a:ext cx="5083175" cy="1676400"/>
          </a:xfrm>
        </p:spPr>
        <p:txBody>
          <a:bodyPr>
            <a:normAutofit fontScale="70000" lnSpcReduction="20000"/>
          </a:bodyPr>
          <a:lstStyle/>
          <a:p>
            <a:pPr marL="0" indent="0">
              <a:buNone/>
            </a:pPr>
            <a:r>
              <a:rPr lang="en-US"/>
              <a:t>Real-Time Intelligence in Microsoft Fabric, comes with a various list of connectors to read data from different sources.</a:t>
            </a:r>
          </a:p>
          <a:p>
            <a:pPr marL="0" indent="0">
              <a:buNone/>
            </a:pPr>
            <a:r>
              <a:rPr lang="en-US"/>
              <a:t>In general, two types of connectors exist in Microsoft Fabric for Real-Time Intelligence</a:t>
            </a:r>
          </a:p>
        </p:txBody>
      </p:sp>
      <p:sp>
        <p:nvSpPr>
          <p:cNvPr id="16" name="Rounded Rectangle 15">
            <a:extLst>
              <a:ext uri="{FF2B5EF4-FFF2-40B4-BE49-F238E27FC236}">
                <a16:creationId xmlns:a16="http://schemas.microsoft.com/office/drawing/2014/main" id="{A3EB8A1B-3C8A-CA17-BA41-6C6D34B194DB}"/>
              </a:ext>
            </a:extLst>
          </p:cNvPr>
          <p:cNvSpPr/>
          <p:nvPr/>
        </p:nvSpPr>
        <p:spPr>
          <a:xfrm>
            <a:off x="6778941" y="2830930"/>
            <a:ext cx="2252290" cy="731297"/>
          </a:xfrm>
          <a:prstGeom prst="roundRect">
            <a:avLst/>
          </a:prstGeom>
          <a:gradFill flip="none" rotWithShape="1">
            <a:gsLst>
              <a:gs pos="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Connectors for</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Eventstream</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8" name="Rounded Rectangle 7">
            <a:extLst>
              <a:ext uri="{FF2B5EF4-FFF2-40B4-BE49-F238E27FC236}">
                <a16:creationId xmlns:a16="http://schemas.microsoft.com/office/drawing/2014/main" id="{8D903718-F6B9-6DC6-5665-A82CB8B2F872}"/>
              </a:ext>
            </a:extLst>
          </p:cNvPr>
          <p:cNvSpPr/>
          <p:nvPr/>
        </p:nvSpPr>
        <p:spPr>
          <a:xfrm>
            <a:off x="9438575" y="2830929"/>
            <a:ext cx="2252288" cy="731297"/>
          </a:xfrm>
          <a:prstGeom prst="roundRect">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Connectors for</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Eventhouse</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4" name="Text Placeholder 4">
            <a:extLst>
              <a:ext uri="{FF2B5EF4-FFF2-40B4-BE49-F238E27FC236}">
                <a16:creationId xmlns:a16="http://schemas.microsoft.com/office/drawing/2014/main" id="{91FA654D-528F-E1A6-104D-BF0B2A13985F}"/>
              </a:ext>
            </a:extLst>
          </p:cNvPr>
          <p:cNvSpPr txBox="1">
            <a:spLocks/>
          </p:cNvSpPr>
          <p:nvPr/>
        </p:nvSpPr>
        <p:spPr>
          <a:xfrm>
            <a:off x="6778941" y="3649661"/>
            <a:ext cx="2108160" cy="731177"/>
          </a:xfrm>
          <a:prstGeom prst="rect">
            <a:avLst/>
          </a:prstGeom>
        </p:spPr>
        <p:txBody>
          <a:bodyPr lIns="0" tIns="0" rIns="0" bIns="0">
            <a:normAutofit/>
          </a:bodyPr>
          <a:lstStyle>
            <a:defPPr>
              <a:defRPr lang="en-US"/>
            </a:defPPr>
            <a:lvl1pPr indent="0">
              <a:lnSpc>
                <a:spcPct val="100000"/>
              </a:lnSpc>
              <a:spcBef>
                <a:spcPts val="1000"/>
              </a:spcBef>
              <a:buFontTx/>
              <a:buNone/>
              <a:defRPr sz="1100" b="0" i="0">
                <a:solidFill>
                  <a:srgbClr val="000000"/>
                </a:solidFill>
                <a:cs typeface="Segoe Sans Text Semilight"/>
              </a:defRPr>
            </a:lvl1pPr>
            <a:lvl2pPr marL="6858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Connectors for </a:t>
            </a:r>
            <a:r>
              <a:rPr lang="en-US" err="1"/>
              <a:t>Eventstream</a:t>
            </a:r>
            <a:r>
              <a:rPr lang="en-US"/>
              <a:t> are the ones found in the “source” section of </a:t>
            </a:r>
            <a:r>
              <a:rPr lang="en-US" err="1"/>
              <a:t>Eventstream</a:t>
            </a:r>
            <a:r>
              <a:rPr lang="en-US"/>
              <a:t> and in the Real-Time hub.</a:t>
            </a:r>
          </a:p>
        </p:txBody>
      </p:sp>
      <p:sp>
        <p:nvSpPr>
          <p:cNvPr id="10" name="Text Placeholder 4">
            <a:extLst>
              <a:ext uri="{FF2B5EF4-FFF2-40B4-BE49-F238E27FC236}">
                <a16:creationId xmlns:a16="http://schemas.microsoft.com/office/drawing/2014/main" id="{5CC58E22-44BA-1D43-B752-7FB2B1871F6B}"/>
              </a:ext>
            </a:extLst>
          </p:cNvPr>
          <p:cNvSpPr txBox="1">
            <a:spLocks/>
          </p:cNvSpPr>
          <p:nvPr/>
        </p:nvSpPr>
        <p:spPr>
          <a:xfrm>
            <a:off x="9438575" y="3649661"/>
            <a:ext cx="2108160" cy="731297"/>
          </a:xfrm>
          <a:prstGeom prst="rect">
            <a:avLst/>
          </a:prstGeom>
        </p:spPr>
        <p:txBody>
          <a:bodyPr lIns="0" tIns="0" rIns="0" bIns="0">
            <a:normAutofit/>
          </a:bodyPr>
          <a:lstStyle>
            <a:lvl1pPr marL="0" indent="0" algn="l" defTabSz="914400" rtl="0" eaLnBrk="1" latinLnBrk="0" hangingPunct="1">
              <a:lnSpc>
                <a:spcPct val="100000"/>
              </a:lnSpc>
              <a:spcBef>
                <a:spcPts val="1000"/>
              </a:spcBef>
              <a:buFontTx/>
              <a:buNone/>
              <a:defRPr sz="1400" b="0" i="0" kern="1200">
                <a:solidFill>
                  <a:schemeClr val="bg1"/>
                </a:solidFill>
                <a:latin typeface="Segoe Sans Text Semilight" pitchFamily="2" charset="0"/>
                <a:ea typeface="+mn-ea"/>
                <a:cs typeface="Segoe Sans Text Semiligh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noProof="0">
                <a:solidFill>
                  <a:srgbClr val="000000"/>
                </a:solidFill>
                <a:latin typeface="+mn-lt"/>
                <a:cs typeface="Segoe Sans Text Semilight"/>
              </a:rPr>
              <a:t>Connectors for </a:t>
            </a:r>
            <a:r>
              <a:rPr lang="en-US" sz="1100" noProof="0" err="1">
                <a:solidFill>
                  <a:srgbClr val="000000"/>
                </a:solidFill>
                <a:latin typeface="+mn-lt"/>
                <a:cs typeface="Segoe Sans Text Semilight"/>
              </a:rPr>
              <a:t>Eventhouse</a:t>
            </a:r>
            <a:r>
              <a:rPr lang="en-US" sz="1100" noProof="0">
                <a:solidFill>
                  <a:srgbClr val="000000"/>
                </a:solidFill>
                <a:latin typeface="+mn-lt"/>
                <a:cs typeface="Segoe Sans Text Semilight"/>
              </a:rPr>
              <a:t> are built </a:t>
            </a:r>
            <a:r>
              <a:rPr lang="en-US" sz="1100">
                <a:solidFill>
                  <a:srgbClr val="000000"/>
                </a:solidFill>
                <a:latin typeface="+mn-lt"/>
                <a:cs typeface="Segoe Sans Text Semilight"/>
              </a:rPr>
              <a:t>as adaptors to connect to other services.</a:t>
            </a:r>
            <a:endParaRPr lang="en-US" sz="1100" noProof="0">
              <a:solidFill>
                <a:srgbClr val="000000"/>
              </a:solidFill>
              <a:latin typeface="+mn-lt"/>
              <a:cs typeface="Segoe Sans Text Semilight"/>
            </a:endParaRPr>
          </a:p>
        </p:txBody>
      </p:sp>
      <p:cxnSp>
        <p:nvCxnSpPr>
          <p:cNvPr id="12" name="Straight Connector 11">
            <a:extLst>
              <a:ext uri="{FF2B5EF4-FFF2-40B4-BE49-F238E27FC236}">
                <a16:creationId xmlns:a16="http://schemas.microsoft.com/office/drawing/2014/main" id="{41F7829E-9838-2244-BA67-0B16B737DC7F}"/>
              </a:ext>
            </a:extLst>
          </p:cNvPr>
          <p:cNvCxnSpPr>
            <a:cxnSpLocks/>
          </p:cNvCxnSpPr>
          <p:nvPr/>
        </p:nvCxnSpPr>
        <p:spPr>
          <a:xfrm>
            <a:off x="6045200" y="1879600"/>
            <a:ext cx="0" cy="344714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098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90757-4E03-44E0-29BF-5661AE032741}"/>
            </a:ext>
          </a:extLst>
        </p:cNvPr>
        <p:cNvGrpSpPr/>
        <p:nvPr/>
      </p:nvGrpSpPr>
      <p:grpSpPr>
        <a:xfrm>
          <a:off x="0" y="0"/>
          <a:ext cx="0" cy="0"/>
          <a:chOff x="0" y="0"/>
          <a:chExt cx="0" cy="0"/>
        </a:xfrm>
      </p:grpSpPr>
      <p:cxnSp>
        <p:nvCxnSpPr>
          <p:cNvPr id="97" name="Connector: Elbow 35">
            <a:extLst>
              <a:ext uri="{FF2B5EF4-FFF2-40B4-BE49-F238E27FC236}">
                <a16:creationId xmlns:a16="http://schemas.microsoft.com/office/drawing/2014/main" id="{82AC2D93-AD59-4655-AE13-AB5336BB52E2}"/>
              </a:ext>
            </a:extLst>
          </p:cNvPr>
          <p:cNvCxnSpPr>
            <a:cxnSpLocks/>
            <a:endCxn id="64" idx="1"/>
          </p:cNvCxnSpPr>
          <p:nvPr/>
        </p:nvCxnSpPr>
        <p:spPr>
          <a:xfrm>
            <a:off x="6106377" y="2163313"/>
            <a:ext cx="2360995" cy="1003159"/>
          </a:xfrm>
          <a:prstGeom prst="bentConnector3">
            <a:avLst>
              <a:gd name="adj1" fmla="val 71768"/>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F6A9E7E-C3C8-6752-C5D0-858BF2CE1D19}"/>
              </a:ext>
            </a:extLst>
          </p:cNvPr>
          <p:cNvSpPr>
            <a:spLocks noGrp="1"/>
          </p:cNvSpPr>
          <p:nvPr>
            <p:ph type="sldNum" sz="quarter" idx="11"/>
          </p:nvPr>
        </p:nvSpPr>
        <p:spPr/>
        <p:txBody>
          <a:bodyPr/>
          <a:lstStyle/>
          <a:p>
            <a:fld id="{B1356FBF-028C-F74E-A7B4-9B8ED246DD1B}" type="slidenum">
              <a:rPr lang="en-US" noProof="0" smtClean="0"/>
              <a:pPr/>
              <a:t>25</a:t>
            </a:fld>
            <a:endParaRPr lang="en-US" noProof="0"/>
          </a:p>
        </p:txBody>
      </p:sp>
      <p:sp>
        <p:nvSpPr>
          <p:cNvPr id="62" name="Rounded Rectangle 3">
            <a:extLst>
              <a:ext uri="{FF2B5EF4-FFF2-40B4-BE49-F238E27FC236}">
                <a16:creationId xmlns:a16="http://schemas.microsoft.com/office/drawing/2014/main" id="{22B1B787-B193-AACC-3B9B-A3C707ABC541}"/>
              </a:ext>
              <a:ext uri="{C183D7F6-B498-43B3-948B-1728B52AA6E4}">
                <adec:decorative xmlns:adec="http://schemas.microsoft.com/office/drawing/2017/decorative" val="1"/>
              </a:ext>
            </a:extLst>
          </p:cNvPr>
          <p:cNvSpPr/>
          <p:nvPr/>
        </p:nvSpPr>
        <p:spPr bwMode="auto">
          <a:xfrm>
            <a:off x="5250449" y="3718954"/>
            <a:ext cx="1887902" cy="2287100"/>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chemeClr val="tx1"/>
              </a:solidFill>
              <a:latin typeface="Segoe Sans Small" pitchFamily="2" charset="0"/>
              <a:cs typeface="Segoe Sans Small" pitchFamily="2" charset="0"/>
            </a:endParaRPr>
          </a:p>
        </p:txBody>
      </p:sp>
      <p:pic>
        <p:nvPicPr>
          <p:cNvPr id="63" name="Graphic 62">
            <a:extLst>
              <a:ext uri="{FF2B5EF4-FFF2-40B4-BE49-F238E27FC236}">
                <a16:creationId xmlns:a16="http://schemas.microsoft.com/office/drawing/2014/main" id="{FCBA680A-A1C5-EB32-2523-7B90A0B08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917" y="1720602"/>
            <a:ext cx="857673" cy="857672"/>
          </a:xfrm>
          <a:prstGeom prst="rect">
            <a:avLst/>
          </a:prstGeom>
        </p:spPr>
      </p:pic>
      <p:pic>
        <p:nvPicPr>
          <p:cNvPr id="64" name="Graphic 63">
            <a:extLst>
              <a:ext uri="{FF2B5EF4-FFF2-40B4-BE49-F238E27FC236}">
                <a16:creationId xmlns:a16="http://schemas.microsoft.com/office/drawing/2014/main" id="{452E46DD-8A3C-F311-E215-DDA8FEF114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372" y="2737636"/>
            <a:ext cx="857673" cy="857672"/>
          </a:xfrm>
          <a:prstGeom prst="rect">
            <a:avLst/>
          </a:prstGeom>
        </p:spPr>
      </p:pic>
      <p:grpSp>
        <p:nvGrpSpPr>
          <p:cNvPr id="65" name="Group 64">
            <a:extLst>
              <a:ext uri="{FF2B5EF4-FFF2-40B4-BE49-F238E27FC236}">
                <a16:creationId xmlns:a16="http://schemas.microsoft.com/office/drawing/2014/main" id="{D328DF63-B30D-8AEB-A5EC-3C30B623DC52}"/>
              </a:ext>
            </a:extLst>
          </p:cNvPr>
          <p:cNvGrpSpPr/>
          <p:nvPr/>
        </p:nvGrpSpPr>
        <p:grpSpPr>
          <a:xfrm>
            <a:off x="3477766" y="614471"/>
            <a:ext cx="1563339" cy="3104483"/>
            <a:chOff x="586274" y="1353731"/>
            <a:chExt cx="2054958" cy="4463902"/>
          </a:xfrm>
        </p:grpSpPr>
        <p:sp>
          <p:nvSpPr>
            <p:cNvPr id="66" name="Rounded Rectangle 3">
              <a:extLst>
                <a:ext uri="{FF2B5EF4-FFF2-40B4-BE49-F238E27FC236}">
                  <a16:creationId xmlns:a16="http://schemas.microsoft.com/office/drawing/2014/main" id="{0A3F68E1-DB6E-3D6B-F131-9BCC7B50CE01}"/>
                </a:ext>
                <a:ext uri="{C183D7F6-B498-43B3-948B-1728B52AA6E4}">
                  <adec:decorative xmlns:adec="http://schemas.microsoft.com/office/drawing/2017/decorative" val="1"/>
                </a:ext>
              </a:extLst>
            </p:cNvPr>
            <p:cNvSpPr/>
            <p:nvPr/>
          </p:nvSpPr>
          <p:spPr bwMode="auto">
            <a:xfrm>
              <a:off x="586274" y="1353731"/>
              <a:ext cx="2054958" cy="4463902"/>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000">
                <a:solidFill>
                  <a:schemeClr val="tx1"/>
                </a:solidFill>
                <a:latin typeface="Segoe Sans Small" pitchFamily="2" charset="0"/>
                <a:cs typeface="Segoe Sans Small" pitchFamily="2" charset="0"/>
              </a:endParaRPr>
            </a:p>
          </p:txBody>
        </p:sp>
        <p:pic>
          <p:nvPicPr>
            <p:cNvPr id="67" name="Picture 66" descr="Confluent logo">
              <a:extLst>
                <a:ext uri="{FF2B5EF4-FFF2-40B4-BE49-F238E27FC236}">
                  <a16:creationId xmlns:a16="http://schemas.microsoft.com/office/drawing/2014/main" id="{01359239-5852-3352-0DA5-86411988544D}"/>
                </a:ext>
              </a:extLst>
            </p:cNvPr>
            <p:cNvPicPr>
              <a:picLocks noChangeAspect="1"/>
            </p:cNvPicPr>
            <p:nvPr/>
          </p:nvPicPr>
          <p:blipFill>
            <a:blip r:embed="rId7"/>
            <a:srcRect/>
            <a:stretch/>
          </p:blipFill>
          <p:spPr>
            <a:xfrm>
              <a:off x="1489281" y="3813335"/>
              <a:ext cx="282116" cy="281046"/>
            </a:xfrm>
            <a:prstGeom prst="rect">
              <a:avLst/>
            </a:prstGeom>
          </p:spPr>
        </p:pic>
        <p:pic>
          <p:nvPicPr>
            <p:cNvPr id="68" name="Graphic 67">
              <a:extLst>
                <a:ext uri="{FF2B5EF4-FFF2-40B4-BE49-F238E27FC236}">
                  <a16:creationId xmlns:a16="http://schemas.microsoft.com/office/drawing/2014/main" id="{D3EB12EB-3D00-3A2A-6C9F-FAC560332C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688" y="4375231"/>
              <a:ext cx="281046" cy="281046"/>
            </a:xfrm>
            <a:prstGeom prst="rect">
              <a:avLst/>
            </a:prstGeom>
          </p:spPr>
        </p:pic>
        <p:pic>
          <p:nvPicPr>
            <p:cNvPr id="69" name="Picture 1076" descr="Azure IoT Hub logo">
              <a:extLst>
                <a:ext uri="{FF2B5EF4-FFF2-40B4-BE49-F238E27FC236}">
                  <a16:creationId xmlns:a16="http://schemas.microsoft.com/office/drawing/2014/main" id="{215F8B0E-52B1-9A43-2502-E1B5887ABE3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51009" y="3821390"/>
              <a:ext cx="281046" cy="281046"/>
            </a:xfrm>
            <a:prstGeom prst="rect">
              <a:avLst/>
            </a:prstGeom>
          </p:spPr>
        </p:pic>
        <p:pic>
          <p:nvPicPr>
            <p:cNvPr id="70" name="Graphic 69">
              <a:extLst>
                <a:ext uri="{FF2B5EF4-FFF2-40B4-BE49-F238E27FC236}">
                  <a16:creationId xmlns:a16="http://schemas.microsoft.com/office/drawing/2014/main" id="{42E5B931-3CE1-5D53-3D7F-163B7BE561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2591" y="3281414"/>
              <a:ext cx="255496" cy="255496"/>
            </a:xfrm>
            <a:prstGeom prst="rect">
              <a:avLst/>
            </a:prstGeom>
          </p:spPr>
        </p:pic>
        <p:pic>
          <p:nvPicPr>
            <p:cNvPr id="71" name="Graphic 70">
              <a:extLst>
                <a:ext uri="{FF2B5EF4-FFF2-40B4-BE49-F238E27FC236}">
                  <a16:creationId xmlns:a16="http://schemas.microsoft.com/office/drawing/2014/main" id="{CB309430-4AF0-466C-D240-4370462004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11734" y="4375231"/>
              <a:ext cx="281046" cy="281046"/>
            </a:xfrm>
            <a:prstGeom prst="rect">
              <a:avLst/>
            </a:prstGeom>
          </p:spPr>
        </p:pic>
        <p:pic>
          <p:nvPicPr>
            <p:cNvPr id="72" name="Picture 6" descr="RudderStack logo">
              <a:extLst>
                <a:ext uri="{FF2B5EF4-FFF2-40B4-BE49-F238E27FC236}">
                  <a16:creationId xmlns:a16="http://schemas.microsoft.com/office/drawing/2014/main" id="{3D3241CA-7075-DBB5-4202-D471001AB7F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73" name="Graphic 72">
              <a:extLst>
                <a:ext uri="{FF2B5EF4-FFF2-40B4-BE49-F238E27FC236}">
                  <a16:creationId xmlns:a16="http://schemas.microsoft.com/office/drawing/2014/main" id="{A51D836B-DF70-48F3-3510-A7103E9E82C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1636" y="3241981"/>
              <a:ext cx="309151" cy="309151"/>
            </a:xfrm>
            <a:prstGeom prst="rect">
              <a:avLst/>
            </a:prstGeom>
          </p:spPr>
        </p:pic>
        <p:pic>
          <p:nvPicPr>
            <p:cNvPr id="74" name="Picture 73">
              <a:extLst>
                <a:ext uri="{FF2B5EF4-FFF2-40B4-BE49-F238E27FC236}">
                  <a16:creationId xmlns:a16="http://schemas.microsoft.com/office/drawing/2014/main" id="{358A8A16-AE29-EC50-7A42-A68E110BFF9D}"/>
                </a:ext>
              </a:extLst>
            </p:cNvPr>
            <p:cNvPicPr>
              <a:picLocks noChangeAspect="1"/>
            </p:cNvPicPr>
            <p:nvPr/>
          </p:nvPicPr>
          <p:blipFill>
            <a:blip r:embed="rId20"/>
            <a:stretch>
              <a:fillRect/>
            </a:stretch>
          </p:blipFill>
          <p:spPr>
            <a:xfrm>
              <a:off x="806409" y="3813497"/>
              <a:ext cx="299605" cy="299605"/>
            </a:xfrm>
            <a:prstGeom prst="rect">
              <a:avLst/>
            </a:prstGeom>
          </p:spPr>
        </p:pic>
        <p:pic>
          <p:nvPicPr>
            <p:cNvPr id="75" name="Picture 74">
              <a:extLst>
                <a:ext uri="{FF2B5EF4-FFF2-40B4-BE49-F238E27FC236}">
                  <a16:creationId xmlns:a16="http://schemas.microsoft.com/office/drawing/2014/main" id="{FB808BC7-C89D-ADEB-EFA6-9245B14CD910}"/>
                </a:ext>
              </a:extLst>
            </p:cNvPr>
            <p:cNvPicPr>
              <a:picLocks noChangeAspect="1"/>
            </p:cNvPicPr>
            <p:nvPr/>
          </p:nvPicPr>
          <p:blipFill>
            <a:blip r:embed="rId21"/>
            <a:stretch>
              <a:fillRect/>
            </a:stretch>
          </p:blipFill>
          <p:spPr>
            <a:xfrm>
              <a:off x="2124592" y="2080582"/>
              <a:ext cx="333880" cy="333880"/>
            </a:xfrm>
            <a:prstGeom prst="rect">
              <a:avLst/>
            </a:prstGeom>
          </p:spPr>
        </p:pic>
        <p:pic>
          <p:nvPicPr>
            <p:cNvPr id="76" name="Picture 75">
              <a:extLst>
                <a:ext uri="{FF2B5EF4-FFF2-40B4-BE49-F238E27FC236}">
                  <a16:creationId xmlns:a16="http://schemas.microsoft.com/office/drawing/2014/main" id="{2EC6870D-E075-5C31-F0E7-32387B2EC080}"/>
                </a:ext>
              </a:extLst>
            </p:cNvPr>
            <p:cNvPicPr>
              <a:picLocks noChangeAspect="1"/>
            </p:cNvPicPr>
            <p:nvPr/>
          </p:nvPicPr>
          <p:blipFill>
            <a:blip r:embed="rId22"/>
            <a:stretch>
              <a:fillRect/>
            </a:stretch>
          </p:blipFill>
          <p:spPr>
            <a:xfrm>
              <a:off x="1480537" y="2097720"/>
              <a:ext cx="299605" cy="299605"/>
            </a:xfrm>
            <a:prstGeom prst="rect">
              <a:avLst/>
            </a:prstGeom>
          </p:spPr>
        </p:pic>
        <p:pic>
          <p:nvPicPr>
            <p:cNvPr id="77" name="Picture 76">
              <a:extLst>
                <a:ext uri="{FF2B5EF4-FFF2-40B4-BE49-F238E27FC236}">
                  <a16:creationId xmlns:a16="http://schemas.microsoft.com/office/drawing/2014/main" id="{5FC66B9D-3CEB-0BA3-8B5C-A25BDBDEB2C0}"/>
                </a:ext>
              </a:extLst>
            </p:cNvPr>
            <p:cNvPicPr>
              <a:picLocks noChangeAspect="1"/>
            </p:cNvPicPr>
            <p:nvPr/>
          </p:nvPicPr>
          <p:blipFill>
            <a:blip r:embed="rId23"/>
            <a:stretch>
              <a:fillRect/>
            </a:stretch>
          </p:blipFill>
          <p:spPr>
            <a:xfrm>
              <a:off x="1476241" y="2681973"/>
              <a:ext cx="308196" cy="308196"/>
            </a:xfrm>
            <a:prstGeom prst="rect">
              <a:avLst/>
            </a:prstGeom>
          </p:spPr>
        </p:pic>
        <p:pic>
          <p:nvPicPr>
            <p:cNvPr id="78" name="Picture 77">
              <a:extLst>
                <a:ext uri="{FF2B5EF4-FFF2-40B4-BE49-F238E27FC236}">
                  <a16:creationId xmlns:a16="http://schemas.microsoft.com/office/drawing/2014/main" id="{DC6FFF8E-BDB6-0F83-3D8C-BE12683149EE}"/>
                </a:ext>
              </a:extLst>
            </p:cNvPr>
            <p:cNvPicPr>
              <a:picLocks noChangeAspect="1"/>
            </p:cNvPicPr>
            <p:nvPr/>
          </p:nvPicPr>
          <p:blipFill>
            <a:blip r:embed="rId24"/>
            <a:stretch>
              <a:fillRect/>
            </a:stretch>
          </p:blipFill>
          <p:spPr>
            <a:xfrm>
              <a:off x="2153612" y="3286294"/>
              <a:ext cx="275841" cy="275841"/>
            </a:xfrm>
            <a:prstGeom prst="rect">
              <a:avLst/>
            </a:prstGeom>
          </p:spPr>
        </p:pic>
        <p:pic>
          <p:nvPicPr>
            <p:cNvPr id="79" name="Picture 78">
              <a:extLst>
                <a:ext uri="{FF2B5EF4-FFF2-40B4-BE49-F238E27FC236}">
                  <a16:creationId xmlns:a16="http://schemas.microsoft.com/office/drawing/2014/main" id="{1A3C50FE-8B8A-8FD0-E112-637A1D949172}"/>
                </a:ext>
              </a:extLst>
            </p:cNvPr>
            <p:cNvPicPr>
              <a:picLocks noChangeAspect="1"/>
            </p:cNvPicPr>
            <p:nvPr/>
          </p:nvPicPr>
          <p:blipFill>
            <a:blip r:embed="rId25"/>
            <a:stretch>
              <a:fillRect/>
            </a:stretch>
          </p:blipFill>
          <p:spPr>
            <a:xfrm>
              <a:off x="2129743" y="2701963"/>
              <a:ext cx="323579" cy="323579"/>
            </a:xfrm>
            <a:prstGeom prst="rect">
              <a:avLst/>
            </a:prstGeom>
          </p:spPr>
        </p:pic>
        <p:pic>
          <p:nvPicPr>
            <p:cNvPr id="80" name="Picture 79">
              <a:extLst>
                <a:ext uri="{FF2B5EF4-FFF2-40B4-BE49-F238E27FC236}">
                  <a16:creationId xmlns:a16="http://schemas.microsoft.com/office/drawing/2014/main" id="{24D51354-8F2E-ECF1-3612-F9040A7F4960}"/>
                </a:ext>
              </a:extLst>
            </p:cNvPr>
            <p:cNvPicPr>
              <a:picLocks noChangeAspect="1"/>
            </p:cNvPicPr>
            <p:nvPr/>
          </p:nvPicPr>
          <p:blipFill>
            <a:blip r:embed="rId26"/>
            <a:stretch>
              <a:fillRect/>
            </a:stretch>
          </p:blipFill>
          <p:spPr>
            <a:xfrm>
              <a:off x="2151443" y="4375665"/>
              <a:ext cx="280178" cy="280178"/>
            </a:xfrm>
            <a:prstGeom prst="rect">
              <a:avLst/>
            </a:prstGeom>
          </p:spPr>
        </p:pic>
        <p:pic>
          <p:nvPicPr>
            <p:cNvPr id="81" name="Picture 80">
              <a:extLst>
                <a:ext uri="{FF2B5EF4-FFF2-40B4-BE49-F238E27FC236}">
                  <a16:creationId xmlns:a16="http://schemas.microsoft.com/office/drawing/2014/main" id="{6688CACA-EEA0-4AD3-D919-91F9040D5E01}"/>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35000"/>
                      </a14:imgEffect>
                    </a14:imgLayer>
                  </a14:imgProps>
                </a:ext>
              </a:extLst>
            </a:blip>
            <a:stretch>
              <a:fillRect/>
            </a:stretch>
          </p:blipFill>
          <p:spPr>
            <a:xfrm>
              <a:off x="1460771" y="1531735"/>
              <a:ext cx="339137" cy="339137"/>
            </a:xfrm>
            <a:prstGeom prst="rect">
              <a:avLst/>
            </a:prstGeom>
          </p:spPr>
        </p:pic>
        <p:pic>
          <p:nvPicPr>
            <p:cNvPr id="82" name="Picture 79">
              <a:extLst>
                <a:ext uri="{FF2B5EF4-FFF2-40B4-BE49-F238E27FC236}">
                  <a16:creationId xmlns:a16="http://schemas.microsoft.com/office/drawing/2014/main" id="{4719D3E4-9070-DBAA-1C5B-A3F800DA5E64}"/>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21499" y="1551880"/>
              <a:ext cx="340066" cy="298845"/>
            </a:xfrm>
            <a:prstGeom prst="rect">
              <a:avLst/>
            </a:prstGeom>
          </p:spPr>
        </p:pic>
        <p:pic>
          <p:nvPicPr>
            <p:cNvPr id="83" name="Picture 82">
              <a:extLst>
                <a:ext uri="{FF2B5EF4-FFF2-40B4-BE49-F238E27FC236}">
                  <a16:creationId xmlns:a16="http://schemas.microsoft.com/office/drawing/2014/main" id="{CBA485A4-8188-5188-7BDF-E25BC5626EC3}"/>
                </a:ext>
              </a:extLst>
            </p:cNvPr>
            <p:cNvPicPr>
              <a:picLocks noChangeAspect="1"/>
            </p:cNvPicPr>
            <p:nvPr/>
          </p:nvPicPr>
          <p:blipFill>
            <a:blip r:embed="rId31"/>
            <a:stretch>
              <a:fillRect/>
            </a:stretch>
          </p:blipFill>
          <p:spPr>
            <a:xfrm>
              <a:off x="1532165" y="4955215"/>
              <a:ext cx="333881" cy="333881"/>
            </a:xfrm>
            <a:prstGeom prst="rect">
              <a:avLst/>
            </a:prstGeom>
          </p:spPr>
        </p:pic>
        <p:pic>
          <p:nvPicPr>
            <p:cNvPr id="84" name="Picture 83">
              <a:extLst>
                <a:ext uri="{FF2B5EF4-FFF2-40B4-BE49-F238E27FC236}">
                  <a16:creationId xmlns:a16="http://schemas.microsoft.com/office/drawing/2014/main" id="{21F22B36-F5E5-B080-821F-C6844C619664}"/>
                </a:ext>
              </a:extLst>
            </p:cNvPr>
            <p:cNvPicPr>
              <a:picLocks noChangeAspect="1"/>
            </p:cNvPicPr>
            <p:nvPr/>
          </p:nvPicPr>
          <p:blipFill>
            <a:blip r:embed="rId32"/>
            <a:stretch>
              <a:fillRect/>
            </a:stretch>
          </p:blipFill>
          <p:spPr>
            <a:xfrm>
              <a:off x="2015458" y="4961979"/>
              <a:ext cx="336846" cy="336846"/>
            </a:xfrm>
            <a:prstGeom prst="rect">
              <a:avLst/>
            </a:prstGeom>
          </p:spPr>
        </p:pic>
        <p:pic>
          <p:nvPicPr>
            <p:cNvPr id="85" name="Picture 84">
              <a:extLst>
                <a:ext uri="{FF2B5EF4-FFF2-40B4-BE49-F238E27FC236}">
                  <a16:creationId xmlns:a16="http://schemas.microsoft.com/office/drawing/2014/main" id="{9B57BB91-C374-2541-807D-C03BD55A1BD5}"/>
                </a:ext>
              </a:extLst>
            </p:cNvPr>
            <p:cNvPicPr>
              <a:picLocks noChangeAspect="1"/>
            </p:cNvPicPr>
            <p:nvPr/>
          </p:nvPicPr>
          <p:blipFill>
            <a:blip r:embed="rId33"/>
            <a:stretch>
              <a:fillRect/>
            </a:stretch>
          </p:blipFill>
          <p:spPr>
            <a:xfrm>
              <a:off x="1546242" y="5350592"/>
              <a:ext cx="305725" cy="305725"/>
            </a:xfrm>
            <a:prstGeom prst="rect">
              <a:avLst/>
            </a:prstGeom>
          </p:spPr>
        </p:pic>
        <p:pic>
          <p:nvPicPr>
            <p:cNvPr id="90" name="Picture 89">
              <a:extLst>
                <a:ext uri="{FF2B5EF4-FFF2-40B4-BE49-F238E27FC236}">
                  <a16:creationId xmlns:a16="http://schemas.microsoft.com/office/drawing/2014/main" id="{02AF429F-18F0-1CCD-FD81-9177D107F99D}"/>
                </a:ext>
              </a:extLst>
            </p:cNvPr>
            <p:cNvPicPr>
              <a:picLocks noChangeAspect="1"/>
            </p:cNvPicPr>
            <p:nvPr/>
          </p:nvPicPr>
          <p:blipFill>
            <a:blip r:embed="rId34"/>
            <a:stretch>
              <a:fillRect/>
            </a:stretch>
          </p:blipFill>
          <p:spPr>
            <a:xfrm>
              <a:off x="2017216" y="5339974"/>
              <a:ext cx="336846" cy="336846"/>
            </a:xfrm>
            <a:prstGeom prst="rect">
              <a:avLst/>
            </a:prstGeom>
          </p:spPr>
        </p:pic>
        <p:pic>
          <p:nvPicPr>
            <p:cNvPr id="91" name="Picture 90">
              <a:extLst>
                <a:ext uri="{FF2B5EF4-FFF2-40B4-BE49-F238E27FC236}">
                  <a16:creationId xmlns:a16="http://schemas.microsoft.com/office/drawing/2014/main" id="{0FB28854-EA85-874D-F67B-50D21287F0EE}"/>
                </a:ext>
                <a:ext uri="{C183D7F6-B498-43B3-948B-1728B52AA6E4}">
                  <adec:decorative xmlns:adec="http://schemas.microsoft.com/office/drawing/2017/decorative" val="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52229" y="5177814"/>
              <a:ext cx="272215" cy="272214"/>
            </a:xfrm>
            <a:prstGeom prst="rect">
              <a:avLst/>
            </a:prstGeom>
            <a:effectLst/>
          </p:spPr>
        </p:pic>
        <p:sp>
          <p:nvSpPr>
            <p:cNvPr id="92" name="Freeform: Shape 28">
              <a:extLst>
                <a:ext uri="{FF2B5EF4-FFF2-40B4-BE49-F238E27FC236}">
                  <a16:creationId xmlns:a16="http://schemas.microsoft.com/office/drawing/2014/main" id="{04499A07-70C7-0D80-4057-51FBA8093BEA}"/>
                </a:ext>
              </a:extLst>
            </p:cNvPr>
            <p:cNvSpPr/>
            <p:nvPr/>
          </p:nvSpPr>
          <p:spPr>
            <a:xfrm>
              <a:off x="981928" y="5031081"/>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93" name="Freeform: Shape 29">
              <a:extLst>
                <a:ext uri="{FF2B5EF4-FFF2-40B4-BE49-F238E27FC236}">
                  <a16:creationId xmlns:a16="http://schemas.microsoft.com/office/drawing/2014/main" id="{75D03137-DBEB-BCAB-2674-16737B74C7FA}"/>
                </a:ext>
              </a:extLst>
            </p:cNvPr>
            <p:cNvSpPr/>
            <p:nvPr/>
          </p:nvSpPr>
          <p:spPr>
            <a:xfrm flipV="1">
              <a:off x="978625" y="5500670"/>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94" name="Picture 93" descr="Apache Kafka logo">
              <a:extLst>
                <a:ext uri="{FF2B5EF4-FFF2-40B4-BE49-F238E27FC236}">
                  <a16:creationId xmlns:a16="http://schemas.microsoft.com/office/drawing/2014/main" id="{663F1A30-79E4-C011-2250-20045149D268}"/>
                </a:ext>
              </a:extLst>
            </p:cNvPr>
            <p:cNvPicPr>
              <a:picLocks noChangeAspect="1"/>
            </p:cNvPicPr>
            <p:nvPr/>
          </p:nvPicPr>
          <p:blipFill>
            <a:blip r:embed="rId36"/>
            <a:srcRect r="65465"/>
            <a:stretch/>
          </p:blipFill>
          <p:spPr>
            <a:xfrm>
              <a:off x="847640" y="1531735"/>
              <a:ext cx="258374" cy="374073"/>
            </a:xfrm>
            <a:prstGeom prst="rect">
              <a:avLst/>
            </a:prstGeom>
          </p:spPr>
        </p:pic>
        <p:pic>
          <p:nvPicPr>
            <p:cNvPr id="95" name="Picture 2" descr="Cosmos DB logo">
              <a:hlinkClick r:id="rId37"/>
              <a:extLst>
                <a:ext uri="{FF2B5EF4-FFF2-40B4-BE49-F238E27FC236}">
                  <a16:creationId xmlns:a16="http://schemas.microsoft.com/office/drawing/2014/main" id="{4DA5445C-3DD4-8681-4554-DF39856921CB}"/>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4D64DD76-A797-EA1D-CAA8-8076DCD20603}"/>
                </a:ext>
              </a:extLst>
            </p:cNvPr>
            <p:cNvPicPr>
              <a:picLocks noChangeAspect="1"/>
            </p:cNvPicPr>
            <p:nvPr/>
          </p:nvPicPr>
          <p:blipFill>
            <a:blip r:embed="rId40">
              <a:duotone>
                <a:prstClr val="black"/>
                <a:srgbClr val="000000">
                  <a:tint val="45000"/>
                  <a:satMod val="400000"/>
                </a:srgbClr>
              </a:duotone>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1965" y="2095065"/>
              <a:ext cx="367268" cy="367268"/>
            </a:xfrm>
            <a:prstGeom prst="rect">
              <a:avLst/>
            </a:prstGeom>
          </p:spPr>
        </p:pic>
      </p:grpSp>
      <p:pic>
        <p:nvPicPr>
          <p:cNvPr id="98" name="Graphic 97">
            <a:extLst>
              <a:ext uri="{FF2B5EF4-FFF2-40B4-BE49-F238E27FC236}">
                <a16:creationId xmlns:a16="http://schemas.microsoft.com/office/drawing/2014/main" id="{D66D4FDF-6A37-0A88-F418-0572986C2A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86253" y="3845692"/>
            <a:ext cx="261104" cy="261104"/>
          </a:xfrm>
          <a:prstGeom prst="rect">
            <a:avLst/>
          </a:prstGeom>
        </p:spPr>
      </p:pic>
      <p:pic>
        <p:nvPicPr>
          <p:cNvPr id="99" name="Graphic 98">
            <a:extLst>
              <a:ext uri="{FF2B5EF4-FFF2-40B4-BE49-F238E27FC236}">
                <a16:creationId xmlns:a16="http://schemas.microsoft.com/office/drawing/2014/main" id="{20F62826-F5EC-66DF-9DCA-DA1999C2AB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845273" y="3834742"/>
            <a:ext cx="261104" cy="261104"/>
          </a:xfrm>
          <a:prstGeom prst="rect">
            <a:avLst/>
          </a:prstGeom>
        </p:spPr>
      </p:pic>
      <p:pic>
        <p:nvPicPr>
          <p:cNvPr id="100" name="Graphic 99">
            <a:extLst>
              <a:ext uri="{FF2B5EF4-FFF2-40B4-BE49-F238E27FC236}">
                <a16:creationId xmlns:a16="http://schemas.microsoft.com/office/drawing/2014/main" id="{33C78E8B-7B6C-3BAC-9D18-DB7317D5EB9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791428" y="4167969"/>
            <a:ext cx="417766" cy="417766"/>
          </a:xfrm>
          <a:prstGeom prst="rect">
            <a:avLst/>
          </a:prstGeom>
        </p:spPr>
      </p:pic>
      <p:pic>
        <p:nvPicPr>
          <p:cNvPr id="101" name="Graphic 100">
            <a:extLst>
              <a:ext uri="{FF2B5EF4-FFF2-40B4-BE49-F238E27FC236}">
                <a16:creationId xmlns:a16="http://schemas.microsoft.com/office/drawing/2014/main" id="{CBE70809-11A8-CA4F-7A5A-0DC62E21D58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231441" y="4167969"/>
            <a:ext cx="417766" cy="417766"/>
          </a:xfrm>
          <a:prstGeom prst="rect">
            <a:avLst/>
          </a:prstGeom>
        </p:spPr>
      </p:pic>
      <p:pic>
        <p:nvPicPr>
          <p:cNvPr id="102" name="Graphic 101">
            <a:extLst>
              <a:ext uri="{FF2B5EF4-FFF2-40B4-BE49-F238E27FC236}">
                <a16:creationId xmlns:a16="http://schemas.microsoft.com/office/drawing/2014/main" id="{C90BF964-D82D-66BC-8F83-58545F46A7E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51086" y="3834742"/>
            <a:ext cx="300961" cy="300961"/>
          </a:xfrm>
          <a:prstGeom prst="rect">
            <a:avLst/>
          </a:prstGeom>
        </p:spPr>
      </p:pic>
      <p:pic>
        <p:nvPicPr>
          <p:cNvPr id="103" name="Picture 34" descr="Power Automate - Microsoft Community Hub">
            <a:extLst>
              <a:ext uri="{FF2B5EF4-FFF2-40B4-BE49-F238E27FC236}">
                <a16:creationId xmlns:a16="http://schemas.microsoft.com/office/drawing/2014/main" id="{CD9ED27B-9B0A-8039-DA7A-F4B50546983B}"/>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197398" y="3784018"/>
            <a:ext cx="395175" cy="39517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51EB2BAD-EDE3-24EF-56B3-D305CF6BE9CE}"/>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5328906" y="5133539"/>
            <a:ext cx="308519" cy="12744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Install Fluent Bit on Linux | Snap Store">
            <a:extLst>
              <a:ext uri="{FF2B5EF4-FFF2-40B4-BE49-F238E27FC236}">
                <a16:creationId xmlns:a16="http://schemas.microsoft.com/office/drawing/2014/main" id="{6AEFBBB9-65C4-D27A-AFB8-D756D343FF27}"/>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6041322" y="5075944"/>
            <a:ext cx="249975" cy="18216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52B4D2DF-4673-DCBE-515A-D3DEB183281B}"/>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42507" y="5139486"/>
            <a:ext cx="242868" cy="11900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descr="Logstash - Coralogix">
            <a:extLst>
              <a:ext uri="{FF2B5EF4-FFF2-40B4-BE49-F238E27FC236}">
                <a16:creationId xmlns:a16="http://schemas.microsoft.com/office/drawing/2014/main" id="{B714854C-C024-76DF-03D1-B9AE13F60ED1}"/>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6378045" y="5046332"/>
            <a:ext cx="259047" cy="2590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2" descr="OpenTelemetry">
            <a:extLst>
              <a:ext uri="{FF2B5EF4-FFF2-40B4-BE49-F238E27FC236}">
                <a16:creationId xmlns:a16="http://schemas.microsoft.com/office/drawing/2014/main" id="{C1C8C2D2-4602-117F-8E48-AA3EBC0542E1}"/>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6705079" y="5073027"/>
            <a:ext cx="392168" cy="20532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6" descr="Increasing Data Utilization with LogStream Platform | Cribl">
            <a:extLst>
              <a:ext uri="{FF2B5EF4-FFF2-40B4-BE49-F238E27FC236}">
                <a16:creationId xmlns:a16="http://schemas.microsoft.com/office/drawing/2014/main" id="{9094C574-D777-3FC3-2F01-9BB9E091C6C6}"/>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5546110" y="5462244"/>
            <a:ext cx="348166" cy="9180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descr="SQL Server Care - Monitoring - dbnauts.io - SQL Server ...">
            <a:extLst>
              <a:ext uri="{FF2B5EF4-FFF2-40B4-BE49-F238E27FC236}">
                <a16:creationId xmlns:a16="http://schemas.microsoft.com/office/drawing/2014/main" id="{C8779145-227B-C6C2-B7DD-7905A869E4ED}"/>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390351" y="5479768"/>
            <a:ext cx="376734" cy="8407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0">
            <a:extLst>
              <a:ext uri="{FF2B5EF4-FFF2-40B4-BE49-F238E27FC236}">
                <a16:creationId xmlns:a16="http://schemas.microsoft.com/office/drawing/2014/main" id="{68B0E7A7-AE4F-9E41-4F97-5597B50960FE}"/>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962682" y="5468758"/>
            <a:ext cx="349669" cy="105778"/>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603CA10-101D-CBEE-369C-6DCFB0EB8DBD}"/>
              </a:ext>
            </a:extLst>
          </p:cNvPr>
          <p:cNvSpPr txBox="1"/>
          <p:nvPr/>
        </p:nvSpPr>
        <p:spPr>
          <a:xfrm>
            <a:off x="5452761" y="5642248"/>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Serilog</a:t>
            </a:r>
          </a:p>
        </p:txBody>
      </p:sp>
      <p:sp>
        <p:nvSpPr>
          <p:cNvPr id="115" name="TextBox 114">
            <a:extLst>
              <a:ext uri="{FF2B5EF4-FFF2-40B4-BE49-F238E27FC236}">
                <a16:creationId xmlns:a16="http://schemas.microsoft.com/office/drawing/2014/main" id="{88328771-2F66-5B30-5E3F-59D23A792C37}"/>
              </a:ext>
            </a:extLst>
          </p:cNvPr>
          <p:cNvSpPr txBox="1"/>
          <p:nvPr/>
        </p:nvSpPr>
        <p:spPr>
          <a:xfrm>
            <a:off x="6110828" y="5642248"/>
            <a:ext cx="71343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Nlog</a:t>
            </a:r>
          </a:p>
        </p:txBody>
      </p:sp>
      <p:pic>
        <p:nvPicPr>
          <p:cNvPr id="116" name="Picture 24" descr="Microsoft .NET — Wikipédia">
            <a:extLst>
              <a:ext uri="{FF2B5EF4-FFF2-40B4-BE49-F238E27FC236}">
                <a16:creationId xmlns:a16="http://schemas.microsoft.com/office/drawing/2014/main" id="{F96188DE-029B-27BE-A27A-0C7113A5E79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5479581" y="4705810"/>
            <a:ext cx="189379" cy="189379"/>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6">
            <a:extLst>
              <a:ext uri="{FF2B5EF4-FFF2-40B4-BE49-F238E27FC236}">
                <a16:creationId xmlns:a16="http://schemas.microsoft.com/office/drawing/2014/main" id="{A24C789F-93B2-3A3F-3129-DD4A97B34279}"/>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5767371" y="4640754"/>
            <a:ext cx="170348" cy="317200"/>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117">
            <a:extLst>
              <a:ext uri="{FF2B5EF4-FFF2-40B4-BE49-F238E27FC236}">
                <a16:creationId xmlns:a16="http://schemas.microsoft.com/office/drawing/2014/main" id="{C5C6D5FB-2961-B0E4-E866-61EFBC168DA1}"/>
              </a:ext>
            </a:extLst>
          </p:cNvPr>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001257" y="4751657"/>
            <a:ext cx="265162" cy="132582"/>
          </a:xfrm>
          <a:prstGeom prst="rect">
            <a:avLst/>
          </a:prstGeom>
        </p:spPr>
      </p:pic>
      <p:pic>
        <p:nvPicPr>
          <p:cNvPr id="119" name="Picture 30">
            <a:extLst>
              <a:ext uri="{FF2B5EF4-FFF2-40B4-BE49-F238E27FC236}">
                <a16:creationId xmlns:a16="http://schemas.microsoft.com/office/drawing/2014/main" id="{B9784C9B-449E-60CD-2CF5-2AF8071DE10F}"/>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6381259" y="4717347"/>
            <a:ext cx="185686" cy="2034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Node.js&quot; Icon - Download for free – Iconduck">
            <a:extLst>
              <a:ext uri="{FF2B5EF4-FFF2-40B4-BE49-F238E27FC236}">
                <a16:creationId xmlns:a16="http://schemas.microsoft.com/office/drawing/2014/main" id="{76463E18-7B95-608A-CFD1-142480B311D5}"/>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663339" y="4691517"/>
            <a:ext cx="189327" cy="213514"/>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Connector: Elbow 104">
            <a:extLst>
              <a:ext uri="{FF2B5EF4-FFF2-40B4-BE49-F238E27FC236}">
                <a16:creationId xmlns:a16="http://schemas.microsoft.com/office/drawing/2014/main" id="{96562DD2-4C58-59F0-4F99-07DD36F652C9}"/>
              </a:ext>
            </a:extLst>
          </p:cNvPr>
          <p:cNvCxnSpPr>
            <a:stCxn id="62" idx="3"/>
            <a:endCxn id="64" idx="1"/>
          </p:cNvCxnSpPr>
          <p:nvPr/>
        </p:nvCxnSpPr>
        <p:spPr>
          <a:xfrm flipV="1">
            <a:off x="7138351" y="3166472"/>
            <a:ext cx="1329021" cy="1696032"/>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06">
            <a:extLst>
              <a:ext uri="{FF2B5EF4-FFF2-40B4-BE49-F238E27FC236}">
                <a16:creationId xmlns:a16="http://schemas.microsoft.com/office/drawing/2014/main" id="{BF454133-D13D-12C7-6A9F-F8A84F1E347E}"/>
              </a:ext>
            </a:extLst>
          </p:cNvPr>
          <p:cNvCxnSpPr>
            <a:cxnSpLocks/>
          </p:cNvCxnSpPr>
          <p:nvPr/>
        </p:nvCxnSpPr>
        <p:spPr>
          <a:xfrm flipV="1">
            <a:off x="5041105" y="2166712"/>
            <a:ext cx="726266" cy="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47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B9D4-1DCA-8881-2A6F-32283278752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EB3DE65-B1F0-9580-D0CD-BB204E329E5B}"/>
              </a:ext>
            </a:extLst>
          </p:cNvPr>
          <p:cNvSpPr>
            <a:spLocks noGrp="1"/>
          </p:cNvSpPr>
          <p:nvPr>
            <p:ph type="title"/>
          </p:nvPr>
        </p:nvSpPr>
        <p:spPr/>
        <p:txBody>
          <a:bodyPr>
            <a:noAutofit/>
          </a:bodyPr>
          <a:lstStyle/>
          <a:p>
            <a:r>
              <a:rPr lang="en-US" noProof="0"/>
              <a:t>Eventstream </a:t>
            </a:r>
            <a:r>
              <a:rPr lang="en-US"/>
              <a:t>| </a:t>
            </a:r>
            <a:r>
              <a:rPr lang="en-US">
                <a:cs typeface="Segoe Sans Display Light" pitchFamily="2" charset="0"/>
              </a:rPr>
              <a:t>Streaming events</a:t>
            </a:r>
            <a:br>
              <a:rPr lang="en-US" noProof="0"/>
            </a:br>
            <a:endParaRPr lang="en-US" noProof="0">
              <a:latin typeface="Segoe Sans Display Light" pitchFamily="2" charset="0"/>
              <a:cs typeface="Segoe Sans Display Light" pitchFamily="2" charset="0"/>
            </a:endParaRPr>
          </a:p>
        </p:txBody>
      </p:sp>
      <p:sp>
        <p:nvSpPr>
          <p:cNvPr id="3" name="Slide Number Placeholder 2">
            <a:extLst>
              <a:ext uri="{FF2B5EF4-FFF2-40B4-BE49-F238E27FC236}">
                <a16:creationId xmlns:a16="http://schemas.microsoft.com/office/drawing/2014/main" id="{D0431617-81E7-0477-2DB7-40733B61578A}"/>
              </a:ext>
            </a:extLst>
          </p:cNvPr>
          <p:cNvSpPr>
            <a:spLocks noGrp="1"/>
          </p:cNvSpPr>
          <p:nvPr>
            <p:ph type="sldNum" sz="quarter" idx="11"/>
          </p:nvPr>
        </p:nvSpPr>
        <p:spPr/>
        <p:txBody>
          <a:bodyPr/>
          <a:lstStyle/>
          <a:p>
            <a:fld id="{B1356FBF-028C-F74E-A7B4-9B8ED246DD1B}" type="slidenum">
              <a:rPr lang="en-US" noProof="0" smtClean="0"/>
              <a:pPr/>
              <a:t>26</a:t>
            </a:fld>
            <a:endParaRPr lang="en-US" noProof="0"/>
          </a:p>
        </p:txBody>
      </p:sp>
      <p:sp>
        <p:nvSpPr>
          <p:cNvPr id="39" name="Text Placeholder 4">
            <a:extLst>
              <a:ext uri="{FF2B5EF4-FFF2-40B4-BE49-F238E27FC236}">
                <a16:creationId xmlns:a16="http://schemas.microsoft.com/office/drawing/2014/main" id="{D8C8824B-A375-1739-658B-425E6BEA5914}"/>
              </a:ext>
            </a:extLst>
          </p:cNvPr>
          <p:cNvSpPr txBox="1">
            <a:spLocks/>
          </p:cNvSpPr>
          <p:nvPr/>
        </p:nvSpPr>
        <p:spPr>
          <a:xfrm>
            <a:off x="7886819" y="1052736"/>
            <a:ext cx="3663222" cy="4752529"/>
          </a:xfrm>
          <a:prstGeom prst="rect">
            <a:avLst/>
          </a:prstGeom>
        </p:spPr>
        <p:txBody>
          <a:bodyPr anchor="ctr">
            <a:noAutofit/>
          </a:bodyPr>
          <a:lstStyle>
            <a:defPPr>
              <a:defRPr lang="en-US"/>
            </a:defPPr>
            <a:lvl1pPr indent="0">
              <a:lnSpc>
                <a:spcPct val="100000"/>
              </a:lnSpc>
              <a:spcBef>
                <a:spcPts val="1000"/>
              </a:spcBef>
              <a:buFontTx/>
              <a:buNone/>
              <a:defRPr b="0" i="0">
                <a:cs typeface="Segoe Sans Text Semilight" pitchFamily="2" charset="0"/>
              </a:defRPr>
            </a:lvl1pPr>
            <a:lvl2pPr marL="6858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noProof="0"/>
              <a:t>Streams connect to the internal messaging connectors also found in Azure. These are represented as source connectors in the UI in </a:t>
            </a:r>
            <a:r>
              <a:rPr lang="en-US" noProof="0" err="1"/>
              <a:t>Eventstream</a:t>
            </a:r>
            <a:r>
              <a:rPr lang="en-US" noProof="0"/>
              <a:t>. </a:t>
            </a:r>
          </a:p>
          <a:p>
            <a:r>
              <a:rPr lang="en-US"/>
              <a:t>Depends on the connector, the technology that we use behind the scenes to connect to this sources.</a:t>
            </a:r>
          </a:p>
          <a:p>
            <a:r>
              <a:rPr lang="en-US" sz="1600"/>
              <a:t>Ex: Event Hub and IoT Hub connector uses Azure Stream Analytics.</a:t>
            </a:r>
            <a:endParaRPr lang="en-US" sz="1600" noProof="0"/>
          </a:p>
        </p:txBody>
      </p:sp>
      <p:grpSp>
        <p:nvGrpSpPr>
          <p:cNvPr id="40" name="Group 39">
            <a:extLst>
              <a:ext uri="{FF2B5EF4-FFF2-40B4-BE49-F238E27FC236}">
                <a16:creationId xmlns:a16="http://schemas.microsoft.com/office/drawing/2014/main" id="{081BCAEB-A321-ED6C-F9AB-C8764F16A0B2}"/>
              </a:ext>
            </a:extLst>
          </p:cNvPr>
          <p:cNvGrpSpPr/>
          <p:nvPr/>
        </p:nvGrpSpPr>
        <p:grpSpPr>
          <a:xfrm>
            <a:off x="641959" y="1386479"/>
            <a:ext cx="2732659" cy="4418786"/>
            <a:chOff x="693586" y="1806766"/>
            <a:chExt cx="2732659" cy="4418786"/>
          </a:xfrm>
        </p:grpSpPr>
        <p:sp>
          <p:nvSpPr>
            <p:cNvPr id="41" name="Rectangle: Rounded Corners 10">
              <a:extLst>
                <a:ext uri="{FF2B5EF4-FFF2-40B4-BE49-F238E27FC236}">
                  <a16:creationId xmlns:a16="http://schemas.microsoft.com/office/drawing/2014/main" id="{6CE4DC3E-414C-792E-D2F8-5FB3DFA2952E}"/>
                </a:ext>
              </a:extLst>
            </p:cNvPr>
            <p:cNvSpPr/>
            <p:nvPr/>
          </p:nvSpPr>
          <p:spPr>
            <a:xfrm>
              <a:off x="693586" y="1806766"/>
              <a:ext cx="2732659" cy="2153786"/>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sp>
          <p:nvSpPr>
            <p:cNvPr id="42" name="Rectangle: Rounded Corners 11">
              <a:extLst>
                <a:ext uri="{FF2B5EF4-FFF2-40B4-BE49-F238E27FC236}">
                  <a16:creationId xmlns:a16="http://schemas.microsoft.com/office/drawing/2014/main" id="{A2CE8BA4-ED91-17FC-DBC1-3C2F2E3A3F2E}"/>
                </a:ext>
              </a:extLst>
            </p:cNvPr>
            <p:cNvSpPr/>
            <p:nvPr/>
          </p:nvSpPr>
          <p:spPr>
            <a:xfrm>
              <a:off x="693586" y="4108892"/>
              <a:ext cx="2732659" cy="2116660"/>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pic>
          <p:nvPicPr>
            <p:cNvPr id="43" name="Graphic 42">
              <a:extLst>
                <a:ext uri="{FF2B5EF4-FFF2-40B4-BE49-F238E27FC236}">
                  <a16:creationId xmlns:a16="http://schemas.microsoft.com/office/drawing/2014/main" id="{8C11664B-E243-F107-987D-9AD344FC3943}"/>
                </a:ext>
              </a:extLst>
            </p:cNvPr>
            <p:cNvPicPr>
              <a:picLocks noChangeAspect="1"/>
            </p:cNvPicPr>
            <p:nvPr/>
          </p:nvPicPr>
          <p:blipFill>
            <a:blip r:embed="rId3">
              <a:extLst>
                <a:ext uri="{96DAC541-7B7A-43D3-8B79-37D633B846F1}">
                  <asvg:svgBlip xmlns:asvg="http://schemas.microsoft.com/office/drawing/2016/SVG/main" r:embed="rId4"/>
                </a:ext>
              </a:extLst>
            </a:blip>
            <a:srcRect t="35609" b="35590"/>
            <a:stretch/>
          </p:blipFill>
          <p:spPr>
            <a:xfrm>
              <a:off x="1110822" y="2084213"/>
              <a:ext cx="1209154" cy="348236"/>
            </a:xfrm>
            <a:prstGeom prst="rect">
              <a:avLst/>
            </a:prstGeom>
          </p:spPr>
        </p:pic>
        <p:pic>
          <p:nvPicPr>
            <p:cNvPr id="44" name="Picture 43" descr="A blue circle with a cross in it&#10;&#10;AI-generated content may be incorrect.">
              <a:extLst>
                <a:ext uri="{FF2B5EF4-FFF2-40B4-BE49-F238E27FC236}">
                  <a16:creationId xmlns:a16="http://schemas.microsoft.com/office/drawing/2014/main" id="{5F789919-30C8-B4F9-3B09-16812E40DB82}"/>
                </a:ext>
              </a:extLst>
            </p:cNvPr>
            <p:cNvPicPr>
              <a:picLocks noChangeAspect="1"/>
            </p:cNvPicPr>
            <p:nvPr/>
          </p:nvPicPr>
          <p:blipFill>
            <a:blip r:embed="rId5"/>
            <a:stretch>
              <a:fillRect/>
            </a:stretch>
          </p:blipFill>
          <p:spPr>
            <a:xfrm>
              <a:off x="1732788" y="2564116"/>
              <a:ext cx="556102" cy="556102"/>
            </a:xfrm>
            <a:prstGeom prst="rect">
              <a:avLst/>
            </a:prstGeom>
          </p:spPr>
        </p:pic>
        <p:pic>
          <p:nvPicPr>
            <p:cNvPr id="45" name="Picture 44">
              <a:extLst>
                <a:ext uri="{FF2B5EF4-FFF2-40B4-BE49-F238E27FC236}">
                  <a16:creationId xmlns:a16="http://schemas.microsoft.com/office/drawing/2014/main" id="{894C01F8-B899-583F-73C8-7950183A4ADD}"/>
                </a:ext>
              </a:extLst>
            </p:cNvPr>
            <p:cNvPicPr>
              <a:picLocks noChangeAspect="1"/>
            </p:cNvPicPr>
            <p:nvPr/>
          </p:nvPicPr>
          <p:blipFill>
            <a:blip r:embed="rId6"/>
            <a:srcRect/>
            <a:stretch/>
          </p:blipFill>
          <p:spPr>
            <a:xfrm>
              <a:off x="2596380" y="2631046"/>
              <a:ext cx="422242" cy="422242"/>
            </a:xfrm>
            <a:prstGeom prst="rect">
              <a:avLst/>
            </a:prstGeom>
          </p:spPr>
        </p:pic>
        <p:pic>
          <p:nvPicPr>
            <p:cNvPr id="47" name="Picture 46" descr="A black background with a black square&#10;&#10;Description automatically generated with medium confidence">
              <a:extLst>
                <a:ext uri="{FF2B5EF4-FFF2-40B4-BE49-F238E27FC236}">
                  <a16:creationId xmlns:a16="http://schemas.microsoft.com/office/drawing/2014/main" id="{C93FDF26-100D-B77F-B795-1B28BCC91151}"/>
                </a:ext>
              </a:extLst>
            </p:cNvPr>
            <p:cNvPicPr>
              <a:picLocks noChangeAspect="1"/>
            </p:cNvPicPr>
            <p:nvPr/>
          </p:nvPicPr>
          <p:blipFill>
            <a:blip r:embed="rId7">
              <a:duotone>
                <a:prstClr val="black"/>
                <a:srgbClr val="D9C3A5">
                  <a:tint val="50000"/>
                  <a:satMod val="180000"/>
                </a:srgbClr>
              </a:duotone>
            </a:blip>
            <a:stretch>
              <a:fillRect/>
            </a:stretch>
          </p:blipFill>
          <p:spPr>
            <a:xfrm>
              <a:off x="1009508" y="2587855"/>
              <a:ext cx="508624" cy="508624"/>
            </a:xfrm>
            <a:prstGeom prst="rect">
              <a:avLst/>
            </a:prstGeom>
          </p:spPr>
        </p:pic>
        <p:sp>
          <p:nvSpPr>
            <p:cNvPr id="48" name="TextBox 47">
              <a:extLst>
                <a:ext uri="{FF2B5EF4-FFF2-40B4-BE49-F238E27FC236}">
                  <a16:creationId xmlns:a16="http://schemas.microsoft.com/office/drawing/2014/main" id="{72CEBE00-F085-469F-CFE2-80062D5C0A0B}"/>
                </a:ext>
              </a:extLst>
            </p:cNvPr>
            <p:cNvSpPr txBox="1"/>
            <p:nvPr/>
          </p:nvSpPr>
          <p:spPr>
            <a:xfrm>
              <a:off x="1070244" y="3252396"/>
              <a:ext cx="1979342" cy="307777"/>
            </a:xfrm>
            <a:prstGeom prst="rect">
              <a:avLst/>
            </a:prstGeom>
            <a:noFill/>
          </p:spPr>
          <p:txBody>
            <a:bodyPr wrap="square" rtlCol="0">
              <a:spAutoFit/>
            </a:bodyPr>
            <a:lstStyle/>
            <a:p>
              <a:pPr algn="ctr"/>
              <a:r>
                <a:rPr lang="en-US" sz="1400" noProof="0"/>
                <a:t>..and more..</a:t>
              </a:r>
            </a:p>
          </p:txBody>
        </p:sp>
        <p:pic>
          <p:nvPicPr>
            <p:cNvPr id="49" name="Graphic 48">
              <a:extLst>
                <a:ext uri="{FF2B5EF4-FFF2-40B4-BE49-F238E27FC236}">
                  <a16:creationId xmlns:a16="http://schemas.microsoft.com/office/drawing/2014/main" id="{33BFD773-F6D0-305C-0EA7-DD4AC9FD6B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1505" y="4348461"/>
              <a:ext cx="429768" cy="429768"/>
            </a:xfrm>
            <a:prstGeom prst="rect">
              <a:avLst/>
            </a:prstGeom>
          </p:spPr>
        </p:pic>
        <p:pic>
          <p:nvPicPr>
            <p:cNvPr id="50" name="Picture 49" descr="A blue logo with a black background&#10;&#10;AI-generated content may be incorrect.">
              <a:extLst>
                <a:ext uri="{FF2B5EF4-FFF2-40B4-BE49-F238E27FC236}">
                  <a16:creationId xmlns:a16="http://schemas.microsoft.com/office/drawing/2014/main" id="{D04DAB02-6FB5-DBFD-B596-29B9C8C4D3C3}"/>
                </a:ext>
              </a:extLst>
            </p:cNvPr>
            <p:cNvPicPr>
              <a:picLocks noChangeAspect="1"/>
            </p:cNvPicPr>
            <p:nvPr/>
          </p:nvPicPr>
          <p:blipFill>
            <a:blip r:embed="rId10"/>
            <a:stretch>
              <a:fillRect/>
            </a:stretch>
          </p:blipFill>
          <p:spPr>
            <a:xfrm>
              <a:off x="1251505" y="4952136"/>
              <a:ext cx="371466" cy="371466"/>
            </a:xfrm>
            <a:prstGeom prst="rect">
              <a:avLst/>
            </a:prstGeom>
          </p:spPr>
        </p:pic>
        <p:sp>
          <p:nvSpPr>
            <p:cNvPr id="51" name="TextBox 50">
              <a:extLst>
                <a:ext uri="{FF2B5EF4-FFF2-40B4-BE49-F238E27FC236}">
                  <a16:creationId xmlns:a16="http://schemas.microsoft.com/office/drawing/2014/main" id="{4D11EAFB-D571-2E60-7E3B-A4D34D5A3BA8}"/>
                </a:ext>
              </a:extLst>
            </p:cNvPr>
            <p:cNvSpPr txBox="1"/>
            <p:nvPr/>
          </p:nvSpPr>
          <p:spPr>
            <a:xfrm>
              <a:off x="1070244" y="5533240"/>
              <a:ext cx="1979342" cy="307777"/>
            </a:xfrm>
            <a:prstGeom prst="rect">
              <a:avLst/>
            </a:prstGeom>
            <a:noFill/>
          </p:spPr>
          <p:txBody>
            <a:bodyPr wrap="square" rtlCol="0">
              <a:spAutoFit/>
            </a:bodyPr>
            <a:lstStyle/>
            <a:p>
              <a:pPr algn="ctr"/>
              <a:r>
                <a:rPr lang="en-US" sz="1400" noProof="0"/>
                <a:t>..and more..</a:t>
              </a:r>
            </a:p>
          </p:txBody>
        </p:sp>
        <p:sp>
          <p:nvSpPr>
            <p:cNvPr id="52" name="TextBox 51">
              <a:extLst>
                <a:ext uri="{FF2B5EF4-FFF2-40B4-BE49-F238E27FC236}">
                  <a16:creationId xmlns:a16="http://schemas.microsoft.com/office/drawing/2014/main" id="{B250D4BB-007F-7650-1B08-B4328B2C327F}"/>
                </a:ext>
              </a:extLst>
            </p:cNvPr>
            <p:cNvSpPr txBox="1"/>
            <p:nvPr/>
          </p:nvSpPr>
          <p:spPr>
            <a:xfrm>
              <a:off x="1681273" y="4361795"/>
              <a:ext cx="1332333" cy="461665"/>
            </a:xfrm>
            <a:prstGeom prst="rect">
              <a:avLst/>
            </a:prstGeom>
            <a:noFill/>
          </p:spPr>
          <p:txBody>
            <a:bodyPr wrap="square" rtlCol="0">
              <a:spAutoFit/>
            </a:bodyPr>
            <a:lstStyle/>
            <a:p>
              <a:r>
                <a:rPr lang="en-US" sz="1200" noProof="0"/>
                <a:t>Workspace &amp;</a:t>
              </a:r>
            </a:p>
            <a:p>
              <a:r>
                <a:rPr lang="en-US" sz="1200" noProof="0"/>
                <a:t>Capacity events</a:t>
              </a:r>
            </a:p>
          </p:txBody>
        </p:sp>
        <p:sp>
          <p:nvSpPr>
            <p:cNvPr id="53" name="TextBox 52">
              <a:extLst>
                <a:ext uri="{FF2B5EF4-FFF2-40B4-BE49-F238E27FC236}">
                  <a16:creationId xmlns:a16="http://schemas.microsoft.com/office/drawing/2014/main" id="{92B1D9DB-CC3B-2380-9429-7BCCDED804A0}"/>
                </a:ext>
              </a:extLst>
            </p:cNvPr>
            <p:cNvSpPr txBox="1"/>
            <p:nvPr/>
          </p:nvSpPr>
          <p:spPr>
            <a:xfrm>
              <a:off x="1681273" y="5059640"/>
              <a:ext cx="1215231" cy="276999"/>
            </a:xfrm>
            <a:prstGeom prst="rect">
              <a:avLst/>
            </a:prstGeom>
            <a:noFill/>
          </p:spPr>
          <p:txBody>
            <a:bodyPr wrap="square" rtlCol="0">
              <a:spAutoFit/>
            </a:bodyPr>
            <a:lstStyle/>
            <a:p>
              <a:r>
                <a:rPr lang="en-US" sz="1200" noProof="0"/>
                <a:t>Blob storage</a:t>
              </a:r>
            </a:p>
          </p:txBody>
        </p:sp>
        <p:pic>
          <p:nvPicPr>
            <p:cNvPr id="54" name="Picture 6">
              <a:extLst>
                <a:ext uri="{FF2B5EF4-FFF2-40B4-BE49-F238E27FC236}">
                  <a16:creationId xmlns:a16="http://schemas.microsoft.com/office/drawing/2014/main" id="{F1BF027D-16ED-3E16-E1A6-F4BBD028645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615104" y="2066401"/>
              <a:ext cx="383860" cy="3838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75BEE78F-F653-B621-E68D-5C727144F060}"/>
                </a:ext>
              </a:extLst>
            </p:cNvPr>
            <p:cNvSpPr txBox="1"/>
            <p:nvPr/>
          </p:nvSpPr>
          <p:spPr>
            <a:xfrm>
              <a:off x="1518132" y="3482986"/>
              <a:ext cx="1083566"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Streams</a:t>
              </a:r>
            </a:p>
          </p:txBody>
        </p:sp>
        <p:sp>
          <p:nvSpPr>
            <p:cNvPr id="56" name="TextBox 55">
              <a:extLst>
                <a:ext uri="{FF2B5EF4-FFF2-40B4-BE49-F238E27FC236}">
                  <a16:creationId xmlns:a16="http://schemas.microsoft.com/office/drawing/2014/main" id="{EE7C10A2-24F3-4534-759C-F017761838EC}"/>
                </a:ext>
              </a:extLst>
            </p:cNvPr>
            <p:cNvSpPr txBox="1"/>
            <p:nvPr/>
          </p:nvSpPr>
          <p:spPr>
            <a:xfrm>
              <a:off x="1107763" y="5749202"/>
              <a:ext cx="1904304"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Discrete events</a:t>
              </a:r>
            </a:p>
          </p:txBody>
        </p:sp>
      </p:grpSp>
      <p:cxnSp>
        <p:nvCxnSpPr>
          <p:cNvPr id="57" name="Elbow Connector 56">
            <a:extLst>
              <a:ext uri="{FF2B5EF4-FFF2-40B4-BE49-F238E27FC236}">
                <a16:creationId xmlns:a16="http://schemas.microsoft.com/office/drawing/2014/main" id="{D425C90A-9B30-6AE5-7136-0010FDCF8B9C}"/>
              </a:ext>
            </a:extLst>
          </p:cNvPr>
          <p:cNvCxnSpPr>
            <a:cxnSpLocks/>
            <a:stCxn id="41" idx="3"/>
            <a:endCxn id="36" idx="1"/>
          </p:cNvCxnSpPr>
          <p:nvPr/>
        </p:nvCxnSpPr>
        <p:spPr>
          <a:xfrm>
            <a:off x="3374618" y="2463372"/>
            <a:ext cx="1025382" cy="1132500"/>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71A502C-9535-BC7F-A793-4E8AC2314617}"/>
              </a:ext>
            </a:extLst>
          </p:cNvPr>
          <p:cNvGrpSpPr/>
          <p:nvPr/>
        </p:nvGrpSpPr>
        <p:grpSpPr>
          <a:xfrm>
            <a:off x="4400000" y="1811687"/>
            <a:ext cx="2394402" cy="3568370"/>
            <a:chOff x="4400000" y="2068399"/>
            <a:chExt cx="2394402" cy="3568370"/>
          </a:xfrm>
        </p:grpSpPr>
        <p:sp>
          <p:nvSpPr>
            <p:cNvPr id="36" name="Rectangle: Rounded Corners 32">
              <a:extLst>
                <a:ext uri="{FF2B5EF4-FFF2-40B4-BE49-F238E27FC236}">
                  <a16:creationId xmlns:a16="http://schemas.microsoft.com/office/drawing/2014/main" id="{C38A0DED-BCD7-B3CF-3241-29BF56EC821A}"/>
                </a:ext>
              </a:extLst>
            </p:cNvPr>
            <p:cNvSpPr/>
            <p:nvPr/>
          </p:nvSpPr>
          <p:spPr>
            <a:xfrm>
              <a:off x="4400000" y="2068399"/>
              <a:ext cx="2394402" cy="3568370"/>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60" name="Group 59">
              <a:extLst>
                <a:ext uri="{FF2B5EF4-FFF2-40B4-BE49-F238E27FC236}">
                  <a16:creationId xmlns:a16="http://schemas.microsoft.com/office/drawing/2014/main" id="{5F3D6E9E-952B-76EC-3851-48C71DDC247D}"/>
                </a:ext>
              </a:extLst>
            </p:cNvPr>
            <p:cNvGrpSpPr/>
            <p:nvPr/>
          </p:nvGrpSpPr>
          <p:grpSpPr>
            <a:xfrm>
              <a:off x="4577002" y="2492037"/>
              <a:ext cx="2040398" cy="2024233"/>
              <a:chOff x="4671795" y="2492037"/>
              <a:chExt cx="2040398" cy="2024233"/>
            </a:xfrm>
          </p:grpSpPr>
          <p:grpSp>
            <p:nvGrpSpPr>
              <p:cNvPr id="59" name="Group 58">
                <a:extLst>
                  <a:ext uri="{FF2B5EF4-FFF2-40B4-BE49-F238E27FC236}">
                    <a16:creationId xmlns:a16="http://schemas.microsoft.com/office/drawing/2014/main" id="{0DC7AF1A-D3D1-B1F8-D54F-A616C87EC353}"/>
                  </a:ext>
                </a:extLst>
              </p:cNvPr>
              <p:cNvGrpSpPr/>
              <p:nvPr/>
            </p:nvGrpSpPr>
            <p:grpSpPr>
              <a:xfrm>
                <a:off x="4671795" y="2492037"/>
                <a:ext cx="2040398" cy="682226"/>
                <a:chOff x="4671795" y="2492037"/>
                <a:chExt cx="2040398" cy="682226"/>
              </a:xfrm>
            </p:grpSpPr>
            <p:pic>
              <p:nvPicPr>
                <p:cNvPr id="37" name="Picture 36">
                  <a:extLst>
                    <a:ext uri="{FF2B5EF4-FFF2-40B4-BE49-F238E27FC236}">
                      <a16:creationId xmlns:a16="http://schemas.microsoft.com/office/drawing/2014/main" id="{6AF37EC4-59A9-39CC-BE49-9140997899D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671795" y="2492037"/>
                  <a:ext cx="664954" cy="682226"/>
                </a:xfrm>
                <a:prstGeom prst="rect">
                  <a:avLst/>
                </a:prstGeom>
              </p:spPr>
            </p:pic>
            <p:sp>
              <p:nvSpPr>
                <p:cNvPr id="31" name="TextBox 30">
                  <a:extLst>
                    <a:ext uri="{FF2B5EF4-FFF2-40B4-BE49-F238E27FC236}">
                      <a16:creationId xmlns:a16="http://schemas.microsoft.com/office/drawing/2014/main" id="{C3383005-C99E-8085-9D90-A2156732473C}"/>
                    </a:ext>
                  </a:extLst>
                </p:cNvPr>
                <p:cNvSpPr txBox="1"/>
                <p:nvPr/>
              </p:nvSpPr>
              <p:spPr>
                <a:xfrm>
                  <a:off x="5350881" y="2648866"/>
                  <a:ext cx="1361312" cy="307777"/>
                </a:xfrm>
                <a:prstGeom prst="rect">
                  <a:avLst/>
                </a:prstGeom>
                <a:noFill/>
              </p:spPr>
              <p:txBody>
                <a:bodyPr wrap="square" rtlCol="0">
                  <a:spAutoFit/>
                </a:bodyPr>
                <a:lstStyle/>
                <a:p>
                  <a:r>
                    <a:rPr lang="en-US" sz="1400" noProof="0"/>
                    <a:t>Connectors</a:t>
                  </a:r>
                </a:p>
              </p:txBody>
            </p:sp>
          </p:grpSp>
          <p:pic>
            <p:nvPicPr>
              <p:cNvPr id="58" name="Graphic 57">
                <a:extLst>
                  <a:ext uri="{FF2B5EF4-FFF2-40B4-BE49-F238E27FC236}">
                    <a16:creationId xmlns:a16="http://schemas.microsoft.com/office/drawing/2014/main" id="{940AC6A3-DD91-A596-682B-9B4D35F310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63158" y="3658598"/>
                <a:ext cx="857673" cy="857672"/>
              </a:xfrm>
              <a:prstGeom prst="rect">
                <a:avLst/>
              </a:prstGeom>
            </p:spPr>
          </p:pic>
        </p:grpSp>
      </p:grpSp>
    </p:spTree>
    <p:extLst>
      <p:ext uri="{BB962C8B-B14F-4D97-AF65-F5344CB8AC3E}">
        <p14:creationId xmlns:p14="http://schemas.microsoft.com/office/powerpoint/2010/main" val="2321473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A8BE6-A898-AB47-B378-414D5EB4888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48E93E2-5103-4F39-5489-2714156A3167}"/>
              </a:ext>
            </a:extLst>
          </p:cNvPr>
          <p:cNvSpPr>
            <a:spLocks noGrp="1"/>
          </p:cNvSpPr>
          <p:nvPr>
            <p:ph type="title"/>
          </p:nvPr>
        </p:nvSpPr>
        <p:spPr/>
        <p:txBody>
          <a:bodyPr>
            <a:noAutofit/>
          </a:bodyPr>
          <a:lstStyle/>
          <a:p>
            <a:r>
              <a:rPr lang="en-US"/>
              <a:t>Eventstream | </a:t>
            </a:r>
            <a:r>
              <a:rPr lang="en-US">
                <a:latin typeface="+mn-lt"/>
                <a:cs typeface="Segoe Sans Display Light" pitchFamily="2" charset="0"/>
              </a:rPr>
              <a:t>Discrete events</a:t>
            </a:r>
            <a:endParaRPr lang="en-US" noProof="0">
              <a:latin typeface="+mn-lt"/>
              <a:cs typeface="Segoe Sans Display Light" pitchFamily="2" charset="0"/>
            </a:endParaRPr>
          </a:p>
        </p:txBody>
      </p:sp>
      <p:sp>
        <p:nvSpPr>
          <p:cNvPr id="3" name="Slide Number Placeholder 2">
            <a:extLst>
              <a:ext uri="{FF2B5EF4-FFF2-40B4-BE49-F238E27FC236}">
                <a16:creationId xmlns:a16="http://schemas.microsoft.com/office/drawing/2014/main" id="{56B0EB8D-43EC-B171-A7BA-4D076B074541}"/>
              </a:ext>
            </a:extLst>
          </p:cNvPr>
          <p:cNvSpPr>
            <a:spLocks noGrp="1"/>
          </p:cNvSpPr>
          <p:nvPr>
            <p:ph type="sldNum" sz="quarter" idx="11"/>
          </p:nvPr>
        </p:nvSpPr>
        <p:spPr/>
        <p:txBody>
          <a:bodyPr/>
          <a:lstStyle/>
          <a:p>
            <a:fld id="{B1356FBF-028C-F74E-A7B4-9B8ED246DD1B}" type="slidenum">
              <a:rPr lang="en-US" noProof="0" smtClean="0"/>
              <a:pPr/>
              <a:t>27</a:t>
            </a:fld>
            <a:endParaRPr lang="en-US" noProof="0"/>
          </a:p>
        </p:txBody>
      </p:sp>
      <p:sp>
        <p:nvSpPr>
          <p:cNvPr id="39" name="Text Placeholder 4">
            <a:extLst>
              <a:ext uri="{FF2B5EF4-FFF2-40B4-BE49-F238E27FC236}">
                <a16:creationId xmlns:a16="http://schemas.microsoft.com/office/drawing/2014/main" id="{1F597CF3-C17C-4854-F08E-E1F9917309A5}"/>
              </a:ext>
            </a:extLst>
          </p:cNvPr>
          <p:cNvSpPr txBox="1">
            <a:spLocks/>
          </p:cNvSpPr>
          <p:nvPr/>
        </p:nvSpPr>
        <p:spPr>
          <a:xfrm>
            <a:off x="7886819" y="1052736"/>
            <a:ext cx="3663222" cy="4752529"/>
          </a:xfrm>
          <a:prstGeom prst="rect">
            <a:avLst/>
          </a:prstGeom>
        </p:spPr>
        <p:txBody>
          <a:bodyPr anchor="ctr">
            <a:noAutofit/>
          </a:bodyPr>
          <a:lstStyle>
            <a:defPPr>
              <a:defRPr lang="en-US"/>
            </a:defPPr>
            <a:lvl1pPr indent="0">
              <a:lnSpc>
                <a:spcPct val="100000"/>
              </a:lnSpc>
              <a:spcBef>
                <a:spcPts val="1000"/>
              </a:spcBef>
              <a:buFontTx/>
              <a:buNone/>
              <a:defRPr b="0" i="0">
                <a:cs typeface="Segoe Sans Text Semilight" pitchFamily="2" charset="0"/>
              </a:defRPr>
            </a:lvl1pPr>
            <a:lvl2pPr marL="6858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sz="1600" b="0" i="0">
                <a:solidFill>
                  <a:schemeClr val="accent1"/>
                </a:solidFill>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The discrete events from the Fabric workspace and capacity events and the Azure blob storage events are also streamed directly to the internal provisioned EventHub in </a:t>
            </a:r>
            <a:r>
              <a:rPr lang="en-US" err="1"/>
              <a:t>Eventstream</a:t>
            </a:r>
            <a:r>
              <a:rPr lang="en-US"/>
              <a:t>.</a:t>
            </a:r>
          </a:p>
        </p:txBody>
      </p:sp>
      <p:grpSp>
        <p:nvGrpSpPr>
          <p:cNvPr id="40" name="Group 39">
            <a:extLst>
              <a:ext uri="{FF2B5EF4-FFF2-40B4-BE49-F238E27FC236}">
                <a16:creationId xmlns:a16="http://schemas.microsoft.com/office/drawing/2014/main" id="{E51B2F76-5625-B5DA-CE1E-E876B075F327}"/>
              </a:ext>
            </a:extLst>
          </p:cNvPr>
          <p:cNvGrpSpPr/>
          <p:nvPr/>
        </p:nvGrpSpPr>
        <p:grpSpPr>
          <a:xfrm>
            <a:off x="641959" y="1386479"/>
            <a:ext cx="2732659" cy="4663800"/>
            <a:chOff x="693586" y="1806766"/>
            <a:chExt cx="2732659" cy="4663800"/>
          </a:xfrm>
        </p:grpSpPr>
        <p:sp>
          <p:nvSpPr>
            <p:cNvPr id="41" name="Rectangle: Rounded Corners 10">
              <a:extLst>
                <a:ext uri="{FF2B5EF4-FFF2-40B4-BE49-F238E27FC236}">
                  <a16:creationId xmlns:a16="http://schemas.microsoft.com/office/drawing/2014/main" id="{098DF6DA-CADF-0C84-7BAE-94E557A8C25F}"/>
                </a:ext>
              </a:extLst>
            </p:cNvPr>
            <p:cNvSpPr/>
            <p:nvPr/>
          </p:nvSpPr>
          <p:spPr>
            <a:xfrm>
              <a:off x="693586" y="1806766"/>
              <a:ext cx="2732659" cy="2153786"/>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sp>
          <p:nvSpPr>
            <p:cNvPr id="42" name="Rectangle: Rounded Corners 11">
              <a:extLst>
                <a:ext uri="{FF2B5EF4-FFF2-40B4-BE49-F238E27FC236}">
                  <a16:creationId xmlns:a16="http://schemas.microsoft.com/office/drawing/2014/main" id="{56020FA4-9881-61E8-CBCD-C1C7A52E15CC}"/>
                </a:ext>
              </a:extLst>
            </p:cNvPr>
            <p:cNvSpPr/>
            <p:nvPr/>
          </p:nvSpPr>
          <p:spPr>
            <a:xfrm>
              <a:off x="693586" y="4108891"/>
              <a:ext cx="2732659" cy="2361675"/>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pic>
          <p:nvPicPr>
            <p:cNvPr id="43" name="Graphic 42">
              <a:extLst>
                <a:ext uri="{FF2B5EF4-FFF2-40B4-BE49-F238E27FC236}">
                  <a16:creationId xmlns:a16="http://schemas.microsoft.com/office/drawing/2014/main" id="{D2458747-22E7-6742-4BC4-8F3A39D4E720}"/>
                </a:ext>
              </a:extLst>
            </p:cNvPr>
            <p:cNvPicPr>
              <a:picLocks noChangeAspect="1"/>
            </p:cNvPicPr>
            <p:nvPr/>
          </p:nvPicPr>
          <p:blipFill>
            <a:blip r:embed="rId2">
              <a:extLst>
                <a:ext uri="{96DAC541-7B7A-43D3-8B79-37D633B846F1}">
                  <asvg:svgBlip xmlns:asvg="http://schemas.microsoft.com/office/drawing/2016/SVG/main" r:embed="rId3"/>
                </a:ext>
              </a:extLst>
            </a:blip>
            <a:srcRect t="35609" b="35590"/>
            <a:stretch/>
          </p:blipFill>
          <p:spPr>
            <a:xfrm>
              <a:off x="1110822" y="2084213"/>
              <a:ext cx="1209154" cy="348236"/>
            </a:xfrm>
            <a:prstGeom prst="rect">
              <a:avLst/>
            </a:prstGeom>
          </p:spPr>
        </p:pic>
        <p:pic>
          <p:nvPicPr>
            <p:cNvPr id="44" name="Picture 43" descr="A blue circle with a cross in it&#10;&#10;AI-generated content may be incorrect.">
              <a:extLst>
                <a:ext uri="{FF2B5EF4-FFF2-40B4-BE49-F238E27FC236}">
                  <a16:creationId xmlns:a16="http://schemas.microsoft.com/office/drawing/2014/main" id="{6B0E854E-49AE-4319-426B-A6BA0BB2474E}"/>
                </a:ext>
              </a:extLst>
            </p:cNvPr>
            <p:cNvPicPr>
              <a:picLocks noChangeAspect="1"/>
            </p:cNvPicPr>
            <p:nvPr/>
          </p:nvPicPr>
          <p:blipFill>
            <a:blip r:embed="rId4"/>
            <a:stretch>
              <a:fillRect/>
            </a:stretch>
          </p:blipFill>
          <p:spPr>
            <a:xfrm>
              <a:off x="1732788" y="2564116"/>
              <a:ext cx="556102" cy="556102"/>
            </a:xfrm>
            <a:prstGeom prst="rect">
              <a:avLst/>
            </a:prstGeom>
          </p:spPr>
        </p:pic>
        <p:pic>
          <p:nvPicPr>
            <p:cNvPr id="45" name="Picture 44">
              <a:extLst>
                <a:ext uri="{FF2B5EF4-FFF2-40B4-BE49-F238E27FC236}">
                  <a16:creationId xmlns:a16="http://schemas.microsoft.com/office/drawing/2014/main" id="{94A0F85C-B1AD-E8E5-2488-770697EE539C}"/>
                </a:ext>
              </a:extLst>
            </p:cNvPr>
            <p:cNvPicPr>
              <a:picLocks noChangeAspect="1"/>
            </p:cNvPicPr>
            <p:nvPr/>
          </p:nvPicPr>
          <p:blipFill>
            <a:blip r:embed="rId5"/>
            <a:srcRect/>
            <a:stretch/>
          </p:blipFill>
          <p:spPr>
            <a:xfrm>
              <a:off x="2596380" y="2631046"/>
              <a:ext cx="422242" cy="422242"/>
            </a:xfrm>
            <a:prstGeom prst="rect">
              <a:avLst/>
            </a:prstGeom>
          </p:spPr>
        </p:pic>
        <p:pic>
          <p:nvPicPr>
            <p:cNvPr id="47" name="Picture 46" descr="A black background with a black square&#10;&#10;Description automatically generated with medium confidence">
              <a:extLst>
                <a:ext uri="{FF2B5EF4-FFF2-40B4-BE49-F238E27FC236}">
                  <a16:creationId xmlns:a16="http://schemas.microsoft.com/office/drawing/2014/main" id="{AB023CE2-2F71-8A0B-9BBB-859811C668F3}"/>
                </a:ext>
              </a:extLst>
            </p:cNvPr>
            <p:cNvPicPr>
              <a:picLocks noChangeAspect="1"/>
            </p:cNvPicPr>
            <p:nvPr/>
          </p:nvPicPr>
          <p:blipFill>
            <a:blip r:embed="rId6">
              <a:duotone>
                <a:prstClr val="black"/>
                <a:srgbClr val="D9C3A5">
                  <a:tint val="50000"/>
                  <a:satMod val="180000"/>
                </a:srgbClr>
              </a:duotone>
            </a:blip>
            <a:stretch>
              <a:fillRect/>
            </a:stretch>
          </p:blipFill>
          <p:spPr>
            <a:xfrm>
              <a:off x="1009508" y="2587855"/>
              <a:ext cx="508624" cy="508624"/>
            </a:xfrm>
            <a:prstGeom prst="rect">
              <a:avLst/>
            </a:prstGeom>
          </p:spPr>
        </p:pic>
        <p:sp>
          <p:nvSpPr>
            <p:cNvPr id="48" name="TextBox 47">
              <a:extLst>
                <a:ext uri="{FF2B5EF4-FFF2-40B4-BE49-F238E27FC236}">
                  <a16:creationId xmlns:a16="http://schemas.microsoft.com/office/drawing/2014/main" id="{3B1524F6-1EF2-9EA5-A156-419C71B5657E}"/>
                </a:ext>
              </a:extLst>
            </p:cNvPr>
            <p:cNvSpPr txBox="1"/>
            <p:nvPr/>
          </p:nvSpPr>
          <p:spPr>
            <a:xfrm>
              <a:off x="1070244" y="3252396"/>
              <a:ext cx="1979342" cy="307777"/>
            </a:xfrm>
            <a:prstGeom prst="rect">
              <a:avLst/>
            </a:prstGeom>
            <a:noFill/>
          </p:spPr>
          <p:txBody>
            <a:bodyPr wrap="square" rtlCol="0">
              <a:spAutoFit/>
            </a:bodyPr>
            <a:lstStyle/>
            <a:p>
              <a:pPr algn="ctr"/>
              <a:r>
                <a:rPr lang="en-US" sz="1400" noProof="0"/>
                <a:t>..and more..</a:t>
              </a:r>
            </a:p>
          </p:txBody>
        </p:sp>
        <p:pic>
          <p:nvPicPr>
            <p:cNvPr id="50" name="Picture 49" descr="A blue logo with a black background&#10;&#10;AI-generated content may be incorrect.">
              <a:extLst>
                <a:ext uri="{FF2B5EF4-FFF2-40B4-BE49-F238E27FC236}">
                  <a16:creationId xmlns:a16="http://schemas.microsoft.com/office/drawing/2014/main" id="{A623D4AB-B212-EDF1-3EED-98C12503E41D}"/>
                </a:ext>
              </a:extLst>
            </p:cNvPr>
            <p:cNvPicPr>
              <a:picLocks noChangeAspect="1"/>
            </p:cNvPicPr>
            <p:nvPr/>
          </p:nvPicPr>
          <p:blipFill>
            <a:blip r:embed="rId7"/>
            <a:stretch>
              <a:fillRect/>
            </a:stretch>
          </p:blipFill>
          <p:spPr>
            <a:xfrm>
              <a:off x="1251505" y="5310276"/>
              <a:ext cx="371466" cy="371466"/>
            </a:xfrm>
            <a:prstGeom prst="rect">
              <a:avLst/>
            </a:prstGeom>
          </p:spPr>
        </p:pic>
        <p:sp>
          <p:nvSpPr>
            <p:cNvPr id="51" name="TextBox 50">
              <a:extLst>
                <a:ext uri="{FF2B5EF4-FFF2-40B4-BE49-F238E27FC236}">
                  <a16:creationId xmlns:a16="http://schemas.microsoft.com/office/drawing/2014/main" id="{CDCA5DD1-0935-4415-5790-244495F3E498}"/>
                </a:ext>
              </a:extLst>
            </p:cNvPr>
            <p:cNvSpPr txBox="1"/>
            <p:nvPr/>
          </p:nvSpPr>
          <p:spPr>
            <a:xfrm>
              <a:off x="1070244" y="5815180"/>
              <a:ext cx="1979342" cy="307777"/>
            </a:xfrm>
            <a:prstGeom prst="rect">
              <a:avLst/>
            </a:prstGeom>
            <a:noFill/>
          </p:spPr>
          <p:txBody>
            <a:bodyPr wrap="square" rtlCol="0">
              <a:spAutoFit/>
            </a:bodyPr>
            <a:lstStyle/>
            <a:p>
              <a:pPr algn="ctr"/>
              <a:r>
                <a:rPr lang="en-US" sz="1400" noProof="0"/>
                <a:t>..and more..</a:t>
              </a:r>
            </a:p>
          </p:txBody>
        </p:sp>
        <p:sp>
          <p:nvSpPr>
            <p:cNvPr id="53" name="TextBox 52">
              <a:extLst>
                <a:ext uri="{FF2B5EF4-FFF2-40B4-BE49-F238E27FC236}">
                  <a16:creationId xmlns:a16="http://schemas.microsoft.com/office/drawing/2014/main" id="{22B22745-7098-63F0-6D2B-2EADF2ABE252}"/>
                </a:ext>
              </a:extLst>
            </p:cNvPr>
            <p:cNvSpPr txBox="1"/>
            <p:nvPr/>
          </p:nvSpPr>
          <p:spPr>
            <a:xfrm>
              <a:off x="1681273" y="5417780"/>
              <a:ext cx="1215231" cy="276999"/>
            </a:xfrm>
            <a:prstGeom prst="rect">
              <a:avLst/>
            </a:prstGeom>
            <a:noFill/>
          </p:spPr>
          <p:txBody>
            <a:bodyPr wrap="square" rtlCol="0">
              <a:spAutoFit/>
            </a:bodyPr>
            <a:lstStyle/>
            <a:p>
              <a:r>
                <a:rPr lang="en-US" sz="1200" noProof="0"/>
                <a:t>Blob storage</a:t>
              </a:r>
            </a:p>
          </p:txBody>
        </p:sp>
        <p:pic>
          <p:nvPicPr>
            <p:cNvPr id="54" name="Picture 6">
              <a:extLst>
                <a:ext uri="{FF2B5EF4-FFF2-40B4-BE49-F238E27FC236}">
                  <a16:creationId xmlns:a16="http://schemas.microsoft.com/office/drawing/2014/main" id="{7DB22A04-79C1-D34F-60D0-EBAD0EC8048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15104" y="2066401"/>
              <a:ext cx="383860" cy="38386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80610BF-02D8-ABC6-B07D-591E4A658425}"/>
                </a:ext>
              </a:extLst>
            </p:cNvPr>
            <p:cNvSpPr txBox="1"/>
            <p:nvPr/>
          </p:nvSpPr>
          <p:spPr>
            <a:xfrm>
              <a:off x="1518132" y="3482986"/>
              <a:ext cx="1083566"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Streams</a:t>
              </a:r>
            </a:p>
          </p:txBody>
        </p:sp>
        <p:sp>
          <p:nvSpPr>
            <p:cNvPr id="56" name="TextBox 55">
              <a:extLst>
                <a:ext uri="{FF2B5EF4-FFF2-40B4-BE49-F238E27FC236}">
                  <a16:creationId xmlns:a16="http://schemas.microsoft.com/office/drawing/2014/main" id="{85255825-10C5-7D67-4759-647B106AC3C4}"/>
                </a:ext>
              </a:extLst>
            </p:cNvPr>
            <p:cNvSpPr txBox="1"/>
            <p:nvPr/>
          </p:nvSpPr>
          <p:spPr>
            <a:xfrm>
              <a:off x="1107763" y="6031142"/>
              <a:ext cx="1904304" cy="369332"/>
            </a:xfrm>
            <a:prstGeom prst="rect">
              <a:avLst/>
            </a:prstGeom>
            <a:noFill/>
          </p:spPr>
          <p:txBody>
            <a:bodyPr wrap="none">
              <a:spAutoFit/>
            </a:bodyPr>
            <a:lstStyle/>
            <a:p>
              <a:pPr algn="ctr">
                <a:lnSpc>
                  <a:spcPct val="90000"/>
                </a:lnSpc>
                <a:spcBef>
                  <a:spcPts val="1000"/>
                </a:spcBef>
              </a:pPr>
              <a:r>
                <a:rPr lang="en-US" sz="200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cs typeface="Segoe UI" panose="020B0502040204020203" pitchFamily="34" charset="0"/>
                </a:rPr>
                <a:t>Discrete events</a:t>
              </a:r>
            </a:p>
          </p:txBody>
        </p:sp>
      </p:grpSp>
      <p:cxnSp>
        <p:nvCxnSpPr>
          <p:cNvPr id="57" name="Elbow Connector 56">
            <a:extLst>
              <a:ext uri="{FF2B5EF4-FFF2-40B4-BE49-F238E27FC236}">
                <a16:creationId xmlns:a16="http://schemas.microsoft.com/office/drawing/2014/main" id="{E9C7CA66-3127-387E-E389-04CB4894A7FD}"/>
              </a:ext>
            </a:extLst>
          </p:cNvPr>
          <p:cNvCxnSpPr>
            <a:cxnSpLocks/>
            <a:stCxn id="42" idx="3"/>
            <a:endCxn id="4" idx="1"/>
          </p:cNvCxnSpPr>
          <p:nvPr/>
        </p:nvCxnSpPr>
        <p:spPr>
          <a:xfrm>
            <a:off x="3374618" y="4869442"/>
            <a:ext cx="1617471" cy="176404"/>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4DDE18E-0E09-38E7-1893-F8147649B2A8}"/>
              </a:ext>
            </a:extLst>
          </p:cNvPr>
          <p:cNvGrpSpPr/>
          <p:nvPr/>
        </p:nvGrpSpPr>
        <p:grpSpPr>
          <a:xfrm>
            <a:off x="4992089" y="3968953"/>
            <a:ext cx="2394402" cy="2153786"/>
            <a:chOff x="4400000" y="2068399"/>
            <a:chExt cx="2394402" cy="2153786"/>
          </a:xfrm>
        </p:grpSpPr>
        <p:sp>
          <p:nvSpPr>
            <p:cNvPr id="4" name="Rectangle: Rounded Corners 32">
              <a:extLst>
                <a:ext uri="{FF2B5EF4-FFF2-40B4-BE49-F238E27FC236}">
                  <a16:creationId xmlns:a16="http://schemas.microsoft.com/office/drawing/2014/main" id="{1A8C8548-AE9D-9A77-F738-AD5347BDEF32}"/>
                </a:ext>
              </a:extLst>
            </p:cNvPr>
            <p:cNvSpPr/>
            <p:nvPr/>
          </p:nvSpPr>
          <p:spPr>
            <a:xfrm>
              <a:off x="4400000" y="2068399"/>
              <a:ext cx="2394402" cy="2153786"/>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6" name="Group 5">
              <a:extLst>
                <a:ext uri="{FF2B5EF4-FFF2-40B4-BE49-F238E27FC236}">
                  <a16:creationId xmlns:a16="http://schemas.microsoft.com/office/drawing/2014/main" id="{B533DB6B-6D01-1809-58F0-3CCFDB6B934B}"/>
                </a:ext>
              </a:extLst>
            </p:cNvPr>
            <p:cNvGrpSpPr/>
            <p:nvPr/>
          </p:nvGrpSpPr>
          <p:grpSpPr>
            <a:xfrm>
              <a:off x="4577002" y="2133897"/>
              <a:ext cx="2040398" cy="682226"/>
              <a:chOff x="4671795" y="2133897"/>
              <a:chExt cx="2040398" cy="682226"/>
            </a:xfrm>
          </p:grpSpPr>
          <p:pic>
            <p:nvPicPr>
              <p:cNvPr id="8" name="Picture 7">
                <a:extLst>
                  <a:ext uri="{FF2B5EF4-FFF2-40B4-BE49-F238E27FC236}">
                    <a16:creationId xmlns:a16="http://schemas.microsoft.com/office/drawing/2014/main" id="{43E7AA45-4B77-2248-D495-E5BAF54E671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71795" y="2133897"/>
                <a:ext cx="664954" cy="682226"/>
              </a:xfrm>
              <a:prstGeom prst="rect">
                <a:avLst/>
              </a:prstGeom>
            </p:spPr>
          </p:pic>
          <p:sp>
            <p:nvSpPr>
              <p:cNvPr id="9" name="TextBox 8">
                <a:extLst>
                  <a:ext uri="{FF2B5EF4-FFF2-40B4-BE49-F238E27FC236}">
                    <a16:creationId xmlns:a16="http://schemas.microsoft.com/office/drawing/2014/main" id="{ADB4DB2C-1DA8-868E-BC29-70509F1BA22C}"/>
                  </a:ext>
                </a:extLst>
              </p:cNvPr>
              <p:cNvSpPr txBox="1"/>
              <p:nvPr/>
            </p:nvSpPr>
            <p:spPr>
              <a:xfrm>
                <a:off x="5350881" y="2290726"/>
                <a:ext cx="1361312" cy="307777"/>
              </a:xfrm>
              <a:prstGeom prst="rect">
                <a:avLst/>
              </a:prstGeom>
              <a:noFill/>
            </p:spPr>
            <p:txBody>
              <a:bodyPr wrap="square" rtlCol="0">
                <a:spAutoFit/>
              </a:bodyPr>
              <a:lstStyle/>
              <a:p>
                <a:r>
                  <a:rPr lang="en-US" sz="1400" noProof="0"/>
                  <a:t>Activate</a:t>
                </a:r>
              </a:p>
            </p:txBody>
          </p:sp>
        </p:grpSp>
      </p:grpSp>
      <p:grpSp>
        <p:nvGrpSpPr>
          <p:cNvPr id="13" name="Group 12">
            <a:extLst>
              <a:ext uri="{FF2B5EF4-FFF2-40B4-BE49-F238E27FC236}">
                <a16:creationId xmlns:a16="http://schemas.microsoft.com/office/drawing/2014/main" id="{43673DB7-763F-85FE-1733-BBBF47BA67E3}"/>
              </a:ext>
            </a:extLst>
          </p:cNvPr>
          <p:cNvGrpSpPr/>
          <p:nvPr/>
        </p:nvGrpSpPr>
        <p:grpSpPr>
          <a:xfrm>
            <a:off x="4992089" y="1538879"/>
            <a:ext cx="2394402" cy="2153786"/>
            <a:chOff x="4400000" y="2068399"/>
            <a:chExt cx="2394402" cy="2153786"/>
          </a:xfrm>
        </p:grpSpPr>
        <p:sp>
          <p:nvSpPr>
            <p:cNvPr id="14" name="Rectangle: Rounded Corners 32">
              <a:extLst>
                <a:ext uri="{FF2B5EF4-FFF2-40B4-BE49-F238E27FC236}">
                  <a16:creationId xmlns:a16="http://schemas.microsoft.com/office/drawing/2014/main" id="{AD5496C6-D4AE-1591-F1E5-FB4DD13088F7}"/>
                </a:ext>
              </a:extLst>
            </p:cNvPr>
            <p:cNvSpPr/>
            <p:nvPr/>
          </p:nvSpPr>
          <p:spPr>
            <a:xfrm>
              <a:off x="4400000" y="2068399"/>
              <a:ext cx="2394402" cy="2153786"/>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15" name="Group 14">
              <a:extLst>
                <a:ext uri="{FF2B5EF4-FFF2-40B4-BE49-F238E27FC236}">
                  <a16:creationId xmlns:a16="http://schemas.microsoft.com/office/drawing/2014/main" id="{149DA214-55EB-8D0B-DE81-1C34448604E4}"/>
                </a:ext>
              </a:extLst>
            </p:cNvPr>
            <p:cNvGrpSpPr/>
            <p:nvPr/>
          </p:nvGrpSpPr>
          <p:grpSpPr>
            <a:xfrm>
              <a:off x="4577002" y="2133897"/>
              <a:ext cx="2040398" cy="1765153"/>
              <a:chOff x="4671795" y="2133897"/>
              <a:chExt cx="2040398" cy="1765153"/>
            </a:xfrm>
          </p:grpSpPr>
          <p:grpSp>
            <p:nvGrpSpPr>
              <p:cNvPr id="16" name="Group 15">
                <a:extLst>
                  <a:ext uri="{FF2B5EF4-FFF2-40B4-BE49-F238E27FC236}">
                    <a16:creationId xmlns:a16="http://schemas.microsoft.com/office/drawing/2014/main" id="{F21FF272-43F2-8603-0331-0CCAC63C3ADF}"/>
                  </a:ext>
                </a:extLst>
              </p:cNvPr>
              <p:cNvGrpSpPr/>
              <p:nvPr/>
            </p:nvGrpSpPr>
            <p:grpSpPr>
              <a:xfrm>
                <a:off x="4671795" y="2133897"/>
                <a:ext cx="2040398" cy="682226"/>
                <a:chOff x="4671795" y="2133897"/>
                <a:chExt cx="2040398" cy="682226"/>
              </a:xfrm>
            </p:grpSpPr>
            <p:pic>
              <p:nvPicPr>
                <p:cNvPr id="18" name="Picture 17">
                  <a:extLst>
                    <a:ext uri="{FF2B5EF4-FFF2-40B4-BE49-F238E27FC236}">
                      <a16:creationId xmlns:a16="http://schemas.microsoft.com/office/drawing/2014/main" id="{BBDCDF8C-6338-7227-477E-48181C4C3F5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671795" y="2133897"/>
                  <a:ext cx="664954" cy="682226"/>
                </a:xfrm>
                <a:prstGeom prst="rect">
                  <a:avLst/>
                </a:prstGeom>
              </p:spPr>
            </p:pic>
            <p:sp>
              <p:nvSpPr>
                <p:cNvPr id="19" name="TextBox 18">
                  <a:extLst>
                    <a:ext uri="{FF2B5EF4-FFF2-40B4-BE49-F238E27FC236}">
                      <a16:creationId xmlns:a16="http://schemas.microsoft.com/office/drawing/2014/main" id="{461CB17D-FB7E-DC7B-57FD-AD11E72BC51F}"/>
                    </a:ext>
                  </a:extLst>
                </p:cNvPr>
                <p:cNvSpPr txBox="1"/>
                <p:nvPr/>
              </p:nvSpPr>
              <p:spPr>
                <a:xfrm>
                  <a:off x="5350881" y="2290726"/>
                  <a:ext cx="1361312" cy="307777"/>
                </a:xfrm>
                <a:prstGeom prst="rect">
                  <a:avLst/>
                </a:prstGeom>
                <a:noFill/>
              </p:spPr>
              <p:txBody>
                <a:bodyPr wrap="square" rtlCol="0">
                  <a:spAutoFit/>
                </a:bodyPr>
                <a:lstStyle/>
                <a:p>
                  <a:r>
                    <a:rPr lang="en-US" sz="1400" noProof="0"/>
                    <a:t>Stream</a:t>
                  </a:r>
                </a:p>
              </p:txBody>
            </p:sp>
          </p:grpSp>
          <p:pic>
            <p:nvPicPr>
              <p:cNvPr id="17" name="Graphic 16">
                <a:extLst>
                  <a:ext uri="{FF2B5EF4-FFF2-40B4-BE49-F238E27FC236}">
                    <a16:creationId xmlns:a16="http://schemas.microsoft.com/office/drawing/2014/main" id="{8DCEE2BF-5919-FB6A-C7D5-825C7438F0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3158" y="3041378"/>
                <a:ext cx="857673" cy="857672"/>
              </a:xfrm>
              <a:prstGeom prst="rect">
                <a:avLst/>
              </a:prstGeom>
            </p:spPr>
          </p:pic>
        </p:grpSp>
      </p:grpSp>
      <p:pic>
        <p:nvPicPr>
          <p:cNvPr id="20" name="Graphic 19">
            <a:extLst>
              <a:ext uri="{FF2B5EF4-FFF2-40B4-BE49-F238E27FC236}">
                <a16:creationId xmlns:a16="http://schemas.microsoft.com/office/drawing/2014/main" id="{B1E2C98A-965B-FE5C-E545-9469D744B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04315" y="5088580"/>
            <a:ext cx="769949" cy="769949"/>
          </a:xfrm>
          <a:prstGeom prst="rect">
            <a:avLst/>
          </a:prstGeom>
        </p:spPr>
      </p:pic>
      <p:cxnSp>
        <p:nvCxnSpPr>
          <p:cNvPr id="21" name="Elbow Connector 56">
            <a:extLst>
              <a:ext uri="{FF2B5EF4-FFF2-40B4-BE49-F238E27FC236}">
                <a16:creationId xmlns:a16="http://schemas.microsoft.com/office/drawing/2014/main" id="{E87BDB84-B77F-BC8D-EE0C-8FD46EA72805}"/>
              </a:ext>
            </a:extLst>
          </p:cNvPr>
          <p:cNvCxnSpPr>
            <a:cxnSpLocks/>
            <a:stCxn id="42" idx="3"/>
            <a:endCxn id="14" idx="1"/>
          </p:cNvCxnSpPr>
          <p:nvPr/>
        </p:nvCxnSpPr>
        <p:spPr>
          <a:xfrm flipV="1">
            <a:off x="3374618" y="2615772"/>
            <a:ext cx="1617471" cy="2253670"/>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2862F91-2B00-E517-F92D-298FF7669F14}"/>
              </a:ext>
            </a:extLst>
          </p:cNvPr>
          <p:cNvGrpSpPr/>
          <p:nvPr/>
        </p:nvGrpSpPr>
        <p:grpSpPr>
          <a:xfrm>
            <a:off x="1279604" y="3736866"/>
            <a:ext cx="1398726" cy="1048095"/>
            <a:chOff x="79600" y="3570129"/>
            <a:chExt cx="1398726" cy="1048095"/>
          </a:xfrm>
        </p:grpSpPr>
        <p:pic>
          <p:nvPicPr>
            <p:cNvPr id="25" name="Picture 24">
              <a:extLst>
                <a:ext uri="{FF2B5EF4-FFF2-40B4-BE49-F238E27FC236}">
                  <a16:creationId xmlns:a16="http://schemas.microsoft.com/office/drawing/2014/main" id="{65184B6F-0B19-09CD-EDCC-23BF270BF588}"/>
                </a:ext>
              </a:extLst>
            </p:cNvPr>
            <p:cNvPicPr>
              <a:picLocks noChangeAspect="1"/>
            </p:cNvPicPr>
            <p:nvPr/>
          </p:nvPicPr>
          <p:blipFill>
            <a:blip r:embed="rId15"/>
            <a:stretch>
              <a:fillRect/>
            </a:stretch>
          </p:blipFill>
          <p:spPr>
            <a:xfrm>
              <a:off x="695487" y="4000594"/>
              <a:ext cx="254005" cy="232202"/>
            </a:xfrm>
            <a:prstGeom prst="rect">
              <a:avLst/>
            </a:prstGeom>
          </p:spPr>
        </p:pic>
        <p:pic>
          <p:nvPicPr>
            <p:cNvPr id="26" name="Picture 25">
              <a:extLst>
                <a:ext uri="{FF2B5EF4-FFF2-40B4-BE49-F238E27FC236}">
                  <a16:creationId xmlns:a16="http://schemas.microsoft.com/office/drawing/2014/main" id="{1F4636BF-3AC0-8ED7-BD37-B9A00DC1D5A1}"/>
                </a:ext>
              </a:extLst>
            </p:cNvPr>
            <p:cNvPicPr>
              <a:picLocks noChangeAspect="1"/>
            </p:cNvPicPr>
            <p:nvPr/>
          </p:nvPicPr>
          <p:blipFill>
            <a:blip r:embed="rId16"/>
            <a:stretch>
              <a:fillRect/>
            </a:stretch>
          </p:blipFill>
          <p:spPr>
            <a:xfrm>
              <a:off x="1063159" y="4005298"/>
              <a:ext cx="256260" cy="234264"/>
            </a:xfrm>
            <a:prstGeom prst="rect">
              <a:avLst/>
            </a:prstGeom>
          </p:spPr>
        </p:pic>
        <p:pic>
          <p:nvPicPr>
            <p:cNvPr id="27" name="Picture 26">
              <a:extLst>
                <a:ext uri="{FF2B5EF4-FFF2-40B4-BE49-F238E27FC236}">
                  <a16:creationId xmlns:a16="http://schemas.microsoft.com/office/drawing/2014/main" id="{B2BFCC4B-E5A2-000C-F275-46BD249660DD}"/>
                </a:ext>
              </a:extLst>
            </p:cNvPr>
            <p:cNvPicPr>
              <a:picLocks noChangeAspect="1"/>
            </p:cNvPicPr>
            <p:nvPr/>
          </p:nvPicPr>
          <p:blipFill>
            <a:blip r:embed="rId17"/>
            <a:stretch>
              <a:fillRect/>
            </a:stretch>
          </p:blipFill>
          <p:spPr>
            <a:xfrm>
              <a:off x="706197" y="4275564"/>
              <a:ext cx="232585" cy="212621"/>
            </a:xfrm>
            <a:prstGeom prst="rect">
              <a:avLst/>
            </a:prstGeom>
          </p:spPr>
        </p:pic>
        <p:pic>
          <p:nvPicPr>
            <p:cNvPr id="28" name="Picture 27">
              <a:extLst>
                <a:ext uri="{FF2B5EF4-FFF2-40B4-BE49-F238E27FC236}">
                  <a16:creationId xmlns:a16="http://schemas.microsoft.com/office/drawing/2014/main" id="{3EDCFD67-ADE6-C29A-71F5-5E2A718ABB60}"/>
                </a:ext>
              </a:extLst>
            </p:cNvPr>
            <p:cNvPicPr>
              <a:picLocks noChangeAspect="1"/>
            </p:cNvPicPr>
            <p:nvPr/>
          </p:nvPicPr>
          <p:blipFill>
            <a:blip r:embed="rId18"/>
            <a:stretch>
              <a:fillRect/>
            </a:stretch>
          </p:blipFill>
          <p:spPr>
            <a:xfrm>
              <a:off x="1064497" y="4268180"/>
              <a:ext cx="256260" cy="234264"/>
            </a:xfrm>
            <a:prstGeom prst="rect">
              <a:avLst/>
            </a:prstGeom>
          </p:spPr>
        </p:pic>
        <p:pic>
          <p:nvPicPr>
            <p:cNvPr id="29" name="Picture 28">
              <a:extLst>
                <a:ext uri="{FF2B5EF4-FFF2-40B4-BE49-F238E27FC236}">
                  <a16:creationId xmlns:a16="http://schemas.microsoft.com/office/drawing/2014/main" id="{B65E63CE-2560-CE91-ABC6-4F7923DFC065}"/>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8216" y="4155403"/>
              <a:ext cx="207091" cy="189315"/>
            </a:xfrm>
            <a:prstGeom prst="rect">
              <a:avLst/>
            </a:prstGeom>
            <a:effectLst/>
          </p:spPr>
        </p:pic>
        <p:sp>
          <p:nvSpPr>
            <p:cNvPr id="30" name="Freeform: Shape 29">
              <a:extLst>
                <a:ext uri="{FF2B5EF4-FFF2-40B4-BE49-F238E27FC236}">
                  <a16:creationId xmlns:a16="http://schemas.microsoft.com/office/drawing/2014/main" id="{6DFB8AF8-6442-A425-A492-D70CECAAF790}"/>
                </a:ext>
              </a:extLst>
            </p:cNvPr>
            <p:cNvSpPr/>
            <p:nvPr/>
          </p:nvSpPr>
          <p:spPr>
            <a:xfrm>
              <a:off x="276886" y="4053356"/>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30AC8DBC-B613-3C23-C592-5D2DE95BC7B8}"/>
                </a:ext>
              </a:extLst>
            </p:cNvPr>
            <p:cNvSpPr/>
            <p:nvPr/>
          </p:nvSpPr>
          <p:spPr>
            <a:xfrm flipV="1">
              <a:off x="274374" y="4379938"/>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3" name="Rounded Rectangle 3">
              <a:extLst>
                <a:ext uri="{FF2B5EF4-FFF2-40B4-BE49-F238E27FC236}">
                  <a16:creationId xmlns:a16="http://schemas.microsoft.com/office/drawing/2014/main" id="{F3F4D8FF-DB3A-F714-92B7-826CFCD62FE8}"/>
                </a:ext>
                <a:ext uri="{C183D7F6-B498-43B3-948B-1728B52AA6E4}">
                  <adec:decorative xmlns:adec="http://schemas.microsoft.com/office/drawing/2017/decorative" val="1"/>
                </a:ext>
              </a:extLst>
            </p:cNvPr>
            <p:cNvSpPr/>
            <p:nvPr/>
          </p:nvSpPr>
          <p:spPr bwMode="auto">
            <a:xfrm>
              <a:off x="79600" y="3570129"/>
              <a:ext cx="1398726" cy="1048095"/>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Fabric Events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spTree>
    <p:extLst>
      <p:ext uri="{BB962C8B-B14F-4D97-AF65-F5344CB8AC3E}">
        <p14:creationId xmlns:p14="http://schemas.microsoft.com/office/powerpoint/2010/main" val="405091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64E413-71C3-A12B-C713-575CE49778B1}"/>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3943D0D-F852-BCE7-A084-6BAC0FE7E7E4}"/>
              </a:ext>
            </a:extLst>
          </p:cNvPr>
          <p:cNvSpPr>
            <a:spLocks noGrp="1"/>
          </p:cNvSpPr>
          <p:nvPr>
            <p:ph type="title"/>
          </p:nvPr>
        </p:nvSpPr>
        <p:spPr/>
        <p:txBody>
          <a:bodyPr>
            <a:noAutofit/>
          </a:bodyPr>
          <a:lstStyle/>
          <a:p>
            <a:r>
              <a:rPr lang="en-US"/>
              <a:t>Eventstream | </a:t>
            </a:r>
            <a:r>
              <a:rPr lang="en-US">
                <a:latin typeface="+mn-lt"/>
                <a:cs typeface="Segoe Sans Display Light" pitchFamily="2" charset="0"/>
              </a:rPr>
              <a:t>Discrete events</a:t>
            </a:r>
            <a:endParaRPr lang="en-US" noProof="0">
              <a:latin typeface="+mn-lt"/>
              <a:cs typeface="Segoe Sans Display Light" pitchFamily="2" charset="0"/>
            </a:endParaRPr>
          </a:p>
        </p:txBody>
      </p:sp>
      <p:sp>
        <p:nvSpPr>
          <p:cNvPr id="3" name="Slide Number Placeholder 2">
            <a:extLst>
              <a:ext uri="{FF2B5EF4-FFF2-40B4-BE49-F238E27FC236}">
                <a16:creationId xmlns:a16="http://schemas.microsoft.com/office/drawing/2014/main" id="{00BA1B80-FC34-9672-7B05-43897D6AADF1}"/>
              </a:ext>
            </a:extLst>
          </p:cNvPr>
          <p:cNvSpPr>
            <a:spLocks noGrp="1"/>
          </p:cNvSpPr>
          <p:nvPr>
            <p:ph type="sldNum" sz="quarter" idx="11"/>
          </p:nvPr>
        </p:nvSpPr>
        <p:spPr/>
        <p:txBody>
          <a:bodyPr/>
          <a:lstStyle/>
          <a:p>
            <a:fld id="{B1356FBF-028C-F74E-A7B4-9B8ED246DD1B}" type="slidenum">
              <a:rPr lang="en-US" noProof="0" smtClean="0"/>
              <a:pPr/>
              <a:t>28</a:t>
            </a:fld>
            <a:endParaRPr lang="en-US" noProof="0"/>
          </a:p>
        </p:txBody>
      </p:sp>
      <p:sp>
        <p:nvSpPr>
          <p:cNvPr id="42" name="Rectangle: Rounded Corners 11">
            <a:extLst>
              <a:ext uri="{FF2B5EF4-FFF2-40B4-BE49-F238E27FC236}">
                <a16:creationId xmlns:a16="http://schemas.microsoft.com/office/drawing/2014/main" id="{229C4383-5A1A-E730-4C82-541FB6BDD297}"/>
              </a:ext>
            </a:extLst>
          </p:cNvPr>
          <p:cNvSpPr/>
          <p:nvPr/>
        </p:nvSpPr>
        <p:spPr>
          <a:xfrm>
            <a:off x="1942783" y="2442901"/>
            <a:ext cx="2732659" cy="2116660"/>
          </a:xfrm>
          <a:prstGeom prst="roundRect">
            <a:avLst>
              <a:gd name="adj" fmla="val 934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26" name="Group 25">
            <a:extLst>
              <a:ext uri="{FF2B5EF4-FFF2-40B4-BE49-F238E27FC236}">
                <a16:creationId xmlns:a16="http://schemas.microsoft.com/office/drawing/2014/main" id="{4FD84BA0-B10B-C85D-8469-137DE8E64A82}"/>
              </a:ext>
            </a:extLst>
          </p:cNvPr>
          <p:cNvGrpSpPr/>
          <p:nvPr/>
        </p:nvGrpSpPr>
        <p:grpSpPr>
          <a:xfrm>
            <a:off x="2500702" y="3895745"/>
            <a:ext cx="1644999" cy="384503"/>
            <a:chOff x="1121482" y="3983534"/>
            <a:chExt cx="1644999" cy="384503"/>
          </a:xfrm>
        </p:grpSpPr>
        <p:pic>
          <p:nvPicPr>
            <p:cNvPr id="50" name="Picture 49" descr="A blue logo with a black background&#10;&#10;AI-generated content may be incorrect.">
              <a:extLst>
                <a:ext uri="{FF2B5EF4-FFF2-40B4-BE49-F238E27FC236}">
                  <a16:creationId xmlns:a16="http://schemas.microsoft.com/office/drawing/2014/main" id="{5A60A4B4-5513-23CB-BD24-7E898E2E5242}"/>
                </a:ext>
              </a:extLst>
            </p:cNvPr>
            <p:cNvPicPr>
              <a:picLocks noChangeAspect="1"/>
            </p:cNvPicPr>
            <p:nvPr/>
          </p:nvPicPr>
          <p:blipFill>
            <a:blip r:embed="rId2"/>
            <a:stretch>
              <a:fillRect/>
            </a:stretch>
          </p:blipFill>
          <p:spPr>
            <a:xfrm>
              <a:off x="1121482" y="3983534"/>
              <a:ext cx="371466" cy="371466"/>
            </a:xfrm>
            <a:prstGeom prst="rect">
              <a:avLst/>
            </a:prstGeom>
          </p:spPr>
        </p:pic>
        <p:sp>
          <p:nvSpPr>
            <p:cNvPr id="53" name="TextBox 52">
              <a:extLst>
                <a:ext uri="{FF2B5EF4-FFF2-40B4-BE49-F238E27FC236}">
                  <a16:creationId xmlns:a16="http://schemas.microsoft.com/office/drawing/2014/main" id="{7227CD0F-B361-7523-8DAE-95908BCC4C4B}"/>
                </a:ext>
              </a:extLst>
            </p:cNvPr>
            <p:cNvSpPr txBox="1"/>
            <p:nvPr/>
          </p:nvSpPr>
          <p:spPr>
            <a:xfrm>
              <a:off x="1551250" y="4091038"/>
              <a:ext cx="1215231" cy="276999"/>
            </a:xfrm>
            <a:prstGeom prst="rect">
              <a:avLst/>
            </a:prstGeom>
            <a:noFill/>
          </p:spPr>
          <p:txBody>
            <a:bodyPr wrap="square" rtlCol="0">
              <a:spAutoFit/>
            </a:bodyPr>
            <a:lstStyle/>
            <a:p>
              <a:r>
                <a:rPr lang="en-US" sz="1200" noProof="0"/>
                <a:t>Blob storage</a:t>
              </a:r>
            </a:p>
          </p:txBody>
        </p:sp>
      </p:grpSp>
      <p:cxnSp>
        <p:nvCxnSpPr>
          <p:cNvPr id="57" name="Elbow Connector 56">
            <a:extLst>
              <a:ext uri="{FF2B5EF4-FFF2-40B4-BE49-F238E27FC236}">
                <a16:creationId xmlns:a16="http://schemas.microsoft.com/office/drawing/2014/main" id="{80803D55-0580-44A0-D85A-33DD5DFFA854}"/>
              </a:ext>
            </a:extLst>
          </p:cNvPr>
          <p:cNvCxnSpPr>
            <a:cxnSpLocks/>
            <a:stCxn id="42" idx="3"/>
            <a:endCxn id="36" idx="1"/>
          </p:cNvCxnSpPr>
          <p:nvPr/>
        </p:nvCxnSpPr>
        <p:spPr>
          <a:xfrm flipV="1">
            <a:off x="4675442" y="2844975"/>
            <a:ext cx="1103778" cy="656256"/>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67BA5B3F-AE91-3F21-65E9-A4A48E83F1C2}"/>
              </a:ext>
            </a:extLst>
          </p:cNvPr>
          <p:cNvGrpSpPr/>
          <p:nvPr/>
        </p:nvGrpSpPr>
        <p:grpSpPr>
          <a:xfrm>
            <a:off x="5779220" y="1883918"/>
            <a:ext cx="2394402" cy="1922113"/>
            <a:chOff x="4400000" y="2068399"/>
            <a:chExt cx="2394402" cy="1922113"/>
          </a:xfrm>
        </p:grpSpPr>
        <p:sp>
          <p:nvSpPr>
            <p:cNvPr id="36" name="Rectangle: Rounded Corners 32">
              <a:extLst>
                <a:ext uri="{FF2B5EF4-FFF2-40B4-BE49-F238E27FC236}">
                  <a16:creationId xmlns:a16="http://schemas.microsoft.com/office/drawing/2014/main" id="{F9F74F74-EE96-A013-AB34-00C83E0924F1}"/>
                </a:ext>
              </a:extLst>
            </p:cNvPr>
            <p:cNvSpPr/>
            <p:nvPr/>
          </p:nvSpPr>
          <p:spPr>
            <a:xfrm>
              <a:off x="4400000" y="2068399"/>
              <a:ext cx="2394402" cy="1922113"/>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grpSp>
          <p:nvGrpSpPr>
            <p:cNvPr id="60" name="Group 59">
              <a:extLst>
                <a:ext uri="{FF2B5EF4-FFF2-40B4-BE49-F238E27FC236}">
                  <a16:creationId xmlns:a16="http://schemas.microsoft.com/office/drawing/2014/main" id="{13A91C08-B224-3E58-BE07-BEF75D88AF23}"/>
                </a:ext>
              </a:extLst>
            </p:cNvPr>
            <p:cNvGrpSpPr/>
            <p:nvPr/>
          </p:nvGrpSpPr>
          <p:grpSpPr>
            <a:xfrm>
              <a:off x="4577002" y="2133897"/>
              <a:ext cx="2040398" cy="1582273"/>
              <a:chOff x="4671795" y="2133897"/>
              <a:chExt cx="2040398" cy="1582273"/>
            </a:xfrm>
          </p:grpSpPr>
          <p:grpSp>
            <p:nvGrpSpPr>
              <p:cNvPr id="59" name="Group 58">
                <a:extLst>
                  <a:ext uri="{FF2B5EF4-FFF2-40B4-BE49-F238E27FC236}">
                    <a16:creationId xmlns:a16="http://schemas.microsoft.com/office/drawing/2014/main" id="{B4D62E88-9877-E87D-95E9-EF6202AE0E86}"/>
                  </a:ext>
                </a:extLst>
              </p:cNvPr>
              <p:cNvGrpSpPr/>
              <p:nvPr/>
            </p:nvGrpSpPr>
            <p:grpSpPr>
              <a:xfrm>
                <a:off x="4671795" y="2133897"/>
                <a:ext cx="2040398" cy="682226"/>
                <a:chOff x="4671795" y="2133897"/>
                <a:chExt cx="2040398" cy="682226"/>
              </a:xfrm>
            </p:grpSpPr>
            <p:pic>
              <p:nvPicPr>
                <p:cNvPr id="37" name="Picture 36">
                  <a:extLst>
                    <a:ext uri="{FF2B5EF4-FFF2-40B4-BE49-F238E27FC236}">
                      <a16:creationId xmlns:a16="http://schemas.microsoft.com/office/drawing/2014/main" id="{01607DB4-F318-EAD6-44D6-6F35A7DBAB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1795" y="2133897"/>
                  <a:ext cx="664954" cy="682226"/>
                </a:xfrm>
                <a:prstGeom prst="rect">
                  <a:avLst/>
                </a:prstGeom>
              </p:spPr>
            </p:pic>
            <p:sp>
              <p:nvSpPr>
                <p:cNvPr id="31" name="TextBox 30">
                  <a:extLst>
                    <a:ext uri="{FF2B5EF4-FFF2-40B4-BE49-F238E27FC236}">
                      <a16:creationId xmlns:a16="http://schemas.microsoft.com/office/drawing/2014/main" id="{8E5680BD-CABD-CEAA-6940-99B0ED43E1ED}"/>
                    </a:ext>
                  </a:extLst>
                </p:cNvPr>
                <p:cNvSpPr txBox="1"/>
                <p:nvPr/>
              </p:nvSpPr>
              <p:spPr>
                <a:xfrm>
                  <a:off x="5350881" y="2290726"/>
                  <a:ext cx="1361312" cy="307777"/>
                </a:xfrm>
                <a:prstGeom prst="rect">
                  <a:avLst/>
                </a:prstGeom>
                <a:noFill/>
              </p:spPr>
              <p:txBody>
                <a:bodyPr wrap="square" rtlCol="0">
                  <a:spAutoFit/>
                </a:bodyPr>
                <a:lstStyle/>
                <a:p>
                  <a:r>
                    <a:rPr lang="en-US" sz="1400" noProof="0"/>
                    <a:t>Stream</a:t>
                  </a:r>
                </a:p>
              </p:txBody>
            </p:sp>
          </p:grpSp>
          <p:pic>
            <p:nvPicPr>
              <p:cNvPr id="58" name="Graphic 57">
                <a:extLst>
                  <a:ext uri="{FF2B5EF4-FFF2-40B4-BE49-F238E27FC236}">
                    <a16:creationId xmlns:a16="http://schemas.microsoft.com/office/drawing/2014/main" id="{4BA06DA4-64D1-F7E8-FFFB-7DE2DAE1D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63158" y="2858498"/>
                <a:ext cx="857673" cy="857672"/>
              </a:xfrm>
              <a:prstGeom prst="rect">
                <a:avLst/>
              </a:prstGeom>
            </p:spPr>
          </p:pic>
        </p:grpSp>
      </p:grpSp>
      <p:grpSp>
        <p:nvGrpSpPr>
          <p:cNvPr id="6" name="Group 5">
            <a:extLst>
              <a:ext uri="{FF2B5EF4-FFF2-40B4-BE49-F238E27FC236}">
                <a16:creationId xmlns:a16="http://schemas.microsoft.com/office/drawing/2014/main" id="{9C9C75BB-3181-4257-4133-AAB11942C84E}"/>
              </a:ext>
            </a:extLst>
          </p:cNvPr>
          <p:cNvGrpSpPr/>
          <p:nvPr/>
        </p:nvGrpSpPr>
        <p:grpSpPr>
          <a:xfrm>
            <a:off x="5779220" y="4389787"/>
            <a:ext cx="2394402" cy="1922113"/>
            <a:chOff x="4400000" y="2068399"/>
            <a:chExt cx="2394402" cy="1922113"/>
          </a:xfrm>
        </p:grpSpPr>
        <p:sp>
          <p:nvSpPr>
            <p:cNvPr id="7" name="Rectangle: Rounded Corners 32">
              <a:extLst>
                <a:ext uri="{FF2B5EF4-FFF2-40B4-BE49-F238E27FC236}">
                  <a16:creationId xmlns:a16="http://schemas.microsoft.com/office/drawing/2014/main" id="{D8958EB2-BDEE-686D-D802-2C15D03892A1}"/>
                </a:ext>
              </a:extLst>
            </p:cNvPr>
            <p:cNvSpPr/>
            <p:nvPr/>
          </p:nvSpPr>
          <p:spPr>
            <a:xfrm>
              <a:off x="4400000" y="2068399"/>
              <a:ext cx="2394402" cy="1922113"/>
            </a:xfrm>
            <a:prstGeom prst="roundRect">
              <a:avLst>
                <a:gd name="adj" fmla="val 10059"/>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rgbClr val="FFFFFF"/>
                </a:solidFill>
                <a:latin typeface="Segoe Sans Text"/>
                <a:cs typeface="Segoe UI" panose="020B0502040204020203" pitchFamily="34" charset="0"/>
              </a:endParaRPr>
            </a:p>
          </p:txBody>
        </p:sp>
        <p:sp>
          <p:nvSpPr>
            <p:cNvPr id="13" name="TextBox 12">
              <a:extLst>
                <a:ext uri="{FF2B5EF4-FFF2-40B4-BE49-F238E27FC236}">
                  <a16:creationId xmlns:a16="http://schemas.microsoft.com/office/drawing/2014/main" id="{43E0C1B7-C296-E698-14B0-38C92EEB9DBB}"/>
                </a:ext>
              </a:extLst>
            </p:cNvPr>
            <p:cNvSpPr txBox="1"/>
            <p:nvPr/>
          </p:nvSpPr>
          <p:spPr>
            <a:xfrm>
              <a:off x="5256088" y="2290726"/>
              <a:ext cx="1361312" cy="307777"/>
            </a:xfrm>
            <a:prstGeom prst="rect">
              <a:avLst/>
            </a:prstGeom>
            <a:noFill/>
          </p:spPr>
          <p:txBody>
            <a:bodyPr wrap="square" rtlCol="0">
              <a:spAutoFit/>
            </a:bodyPr>
            <a:lstStyle/>
            <a:p>
              <a:r>
                <a:rPr lang="en-US" sz="1400" noProof="0"/>
                <a:t>Actions</a:t>
              </a:r>
            </a:p>
          </p:txBody>
        </p:sp>
      </p:grpSp>
      <p:cxnSp>
        <p:nvCxnSpPr>
          <p:cNvPr id="14" name="Elbow Connector 56">
            <a:extLst>
              <a:ext uri="{FF2B5EF4-FFF2-40B4-BE49-F238E27FC236}">
                <a16:creationId xmlns:a16="http://schemas.microsoft.com/office/drawing/2014/main" id="{E0B8D9F2-9CCA-2031-B767-A55498EA6168}"/>
              </a:ext>
            </a:extLst>
          </p:cNvPr>
          <p:cNvCxnSpPr>
            <a:cxnSpLocks/>
            <a:stCxn id="42" idx="3"/>
            <a:endCxn id="7" idx="1"/>
          </p:cNvCxnSpPr>
          <p:nvPr/>
        </p:nvCxnSpPr>
        <p:spPr>
          <a:xfrm>
            <a:off x="4675442" y="3501231"/>
            <a:ext cx="1103778" cy="1849613"/>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AEBBD36-2BD0-1C73-8A08-EF4B768E593B}"/>
              </a:ext>
            </a:extLst>
          </p:cNvPr>
          <p:cNvGrpSpPr/>
          <p:nvPr/>
        </p:nvGrpSpPr>
        <p:grpSpPr>
          <a:xfrm>
            <a:off x="2609750" y="2675312"/>
            <a:ext cx="1398726" cy="1048095"/>
            <a:chOff x="79600" y="3570129"/>
            <a:chExt cx="1398726" cy="1048095"/>
          </a:xfrm>
        </p:grpSpPr>
        <p:pic>
          <p:nvPicPr>
            <p:cNvPr id="18" name="Picture 17">
              <a:extLst>
                <a:ext uri="{FF2B5EF4-FFF2-40B4-BE49-F238E27FC236}">
                  <a16:creationId xmlns:a16="http://schemas.microsoft.com/office/drawing/2014/main" id="{D1E1A331-E5E3-3457-8C1E-FE98DBD94251}"/>
                </a:ext>
              </a:extLst>
            </p:cNvPr>
            <p:cNvPicPr>
              <a:picLocks noChangeAspect="1"/>
            </p:cNvPicPr>
            <p:nvPr/>
          </p:nvPicPr>
          <p:blipFill>
            <a:blip r:embed="rId6"/>
            <a:stretch>
              <a:fillRect/>
            </a:stretch>
          </p:blipFill>
          <p:spPr>
            <a:xfrm>
              <a:off x="695487" y="4000594"/>
              <a:ext cx="254005" cy="232202"/>
            </a:xfrm>
            <a:prstGeom prst="rect">
              <a:avLst/>
            </a:prstGeom>
          </p:spPr>
        </p:pic>
        <p:pic>
          <p:nvPicPr>
            <p:cNvPr id="19" name="Picture 18">
              <a:extLst>
                <a:ext uri="{FF2B5EF4-FFF2-40B4-BE49-F238E27FC236}">
                  <a16:creationId xmlns:a16="http://schemas.microsoft.com/office/drawing/2014/main" id="{C190EAD2-4B58-4DDE-B314-2F19049E5AE0}"/>
                </a:ext>
              </a:extLst>
            </p:cNvPr>
            <p:cNvPicPr>
              <a:picLocks noChangeAspect="1"/>
            </p:cNvPicPr>
            <p:nvPr/>
          </p:nvPicPr>
          <p:blipFill>
            <a:blip r:embed="rId7"/>
            <a:stretch>
              <a:fillRect/>
            </a:stretch>
          </p:blipFill>
          <p:spPr>
            <a:xfrm>
              <a:off x="1063159" y="4005298"/>
              <a:ext cx="256260" cy="234264"/>
            </a:xfrm>
            <a:prstGeom prst="rect">
              <a:avLst/>
            </a:prstGeom>
          </p:spPr>
        </p:pic>
        <p:pic>
          <p:nvPicPr>
            <p:cNvPr id="20" name="Picture 19">
              <a:extLst>
                <a:ext uri="{FF2B5EF4-FFF2-40B4-BE49-F238E27FC236}">
                  <a16:creationId xmlns:a16="http://schemas.microsoft.com/office/drawing/2014/main" id="{6EB26F7C-3E6E-2A9E-05C0-A8504A9A7C16}"/>
                </a:ext>
              </a:extLst>
            </p:cNvPr>
            <p:cNvPicPr>
              <a:picLocks noChangeAspect="1"/>
            </p:cNvPicPr>
            <p:nvPr/>
          </p:nvPicPr>
          <p:blipFill>
            <a:blip r:embed="rId8"/>
            <a:stretch>
              <a:fillRect/>
            </a:stretch>
          </p:blipFill>
          <p:spPr>
            <a:xfrm>
              <a:off x="706197" y="4275564"/>
              <a:ext cx="232585" cy="212621"/>
            </a:xfrm>
            <a:prstGeom prst="rect">
              <a:avLst/>
            </a:prstGeom>
          </p:spPr>
        </p:pic>
        <p:pic>
          <p:nvPicPr>
            <p:cNvPr id="21" name="Picture 20">
              <a:extLst>
                <a:ext uri="{FF2B5EF4-FFF2-40B4-BE49-F238E27FC236}">
                  <a16:creationId xmlns:a16="http://schemas.microsoft.com/office/drawing/2014/main" id="{95454915-ECD7-1576-5672-B28B4745F344}"/>
                </a:ext>
              </a:extLst>
            </p:cNvPr>
            <p:cNvPicPr>
              <a:picLocks noChangeAspect="1"/>
            </p:cNvPicPr>
            <p:nvPr/>
          </p:nvPicPr>
          <p:blipFill>
            <a:blip r:embed="rId9"/>
            <a:stretch>
              <a:fillRect/>
            </a:stretch>
          </p:blipFill>
          <p:spPr>
            <a:xfrm>
              <a:off x="1064497" y="4268180"/>
              <a:ext cx="256260" cy="234264"/>
            </a:xfrm>
            <a:prstGeom prst="rect">
              <a:avLst/>
            </a:prstGeom>
          </p:spPr>
        </p:pic>
        <p:pic>
          <p:nvPicPr>
            <p:cNvPr id="22" name="Picture 21">
              <a:extLst>
                <a:ext uri="{FF2B5EF4-FFF2-40B4-BE49-F238E27FC236}">
                  <a16:creationId xmlns:a16="http://schemas.microsoft.com/office/drawing/2014/main" id="{C8BB1629-FB9B-5171-D507-D4A19BB5C871}"/>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16" y="4155403"/>
              <a:ext cx="207091" cy="189315"/>
            </a:xfrm>
            <a:prstGeom prst="rect">
              <a:avLst/>
            </a:prstGeom>
            <a:effectLst/>
          </p:spPr>
        </p:pic>
        <p:sp>
          <p:nvSpPr>
            <p:cNvPr id="23" name="Freeform: Shape 22">
              <a:extLst>
                <a:ext uri="{FF2B5EF4-FFF2-40B4-BE49-F238E27FC236}">
                  <a16:creationId xmlns:a16="http://schemas.microsoft.com/office/drawing/2014/main" id="{9FCBC937-8B8A-85C6-5892-6A866E41229D}"/>
                </a:ext>
              </a:extLst>
            </p:cNvPr>
            <p:cNvSpPr/>
            <p:nvPr/>
          </p:nvSpPr>
          <p:spPr>
            <a:xfrm>
              <a:off x="276886" y="4053356"/>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B2385F4-DAE0-E403-9231-94F7C6ACA5CB}"/>
                </a:ext>
              </a:extLst>
            </p:cNvPr>
            <p:cNvSpPr/>
            <p:nvPr/>
          </p:nvSpPr>
          <p:spPr>
            <a:xfrm flipV="1">
              <a:off x="274374" y="4379938"/>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25" name="Rounded Rectangle 3">
              <a:extLst>
                <a:ext uri="{FF2B5EF4-FFF2-40B4-BE49-F238E27FC236}">
                  <a16:creationId xmlns:a16="http://schemas.microsoft.com/office/drawing/2014/main" id="{637798A8-1ED3-42DF-8C8E-E99EB11115C7}"/>
                </a:ext>
                <a:ext uri="{C183D7F6-B498-43B3-948B-1728B52AA6E4}">
                  <adec:decorative xmlns:adec="http://schemas.microsoft.com/office/drawing/2017/decorative" val="1"/>
                </a:ext>
              </a:extLst>
            </p:cNvPr>
            <p:cNvSpPr/>
            <p:nvPr/>
          </p:nvSpPr>
          <p:spPr bwMode="auto">
            <a:xfrm>
              <a:off x="79600" y="3570129"/>
              <a:ext cx="1398726" cy="1048095"/>
            </a:xfrm>
            <a:prstGeom prst="roundRect">
              <a:avLst>
                <a:gd name="adj" fmla="val 6296"/>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rPr>
                <a:t>Fabric Events</a:t>
              </a:r>
              <a:endParaRPr kumimoji="0" lang="en-US" sz="1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grpSp>
      <p:pic>
        <p:nvPicPr>
          <p:cNvPr id="38" name="Graphic 37">
            <a:extLst>
              <a:ext uri="{FF2B5EF4-FFF2-40B4-BE49-F238E27FC236}">
                <a16:creationId xmlns:a16="http://schemas.microsoft.com/office/drawing/2014/main" id="{54725787-1533-1888-5CA6-B2DA0F0BB9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91446" y="5359838"/>
            <a:ext cx="769949" cy="769949"/>
          </a:xfrm>
          <a:prstGeom prst="rect">
            <a:avLst/>
          </a:prstGeom>
        </p:spPr>
      </p:pic>
    </p:spTree>
    <p:extLst>
      <p:ext uri="{BB962C8B-B14F-4D97-AF65-F5344CB8AC3E}">
        <p14:creationId xmlns:p14="http://schemas.microsoft.com/office/powerpoint/2010/main" val="1956982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F1D7-EBEC-CEF5-2921-4481FBF9A82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04324FB-3A73-E30F-45C8-E8AE99247570}"/>
              </a:ext>
            </a:extLst>
          </p:cNvPr>
          <p:cNvSpPr>
            <a:spLocks noGrp="1"/>
          </p:cNvSpPr>
          <p:nvPr>
            <p:ph type="title"/>
          </p:nvPr>
        </p:nvSpPr>
        <p:spPr/>
        <p:txBody>
          <a:bodyPr>
            <a:noAutofit/>
          </a:bodyPr>
          <a:lstStyle/>
          <a:p>
            <a:r>
              <a:rPr lang="en-US" err="1"/>
              <a:t>Eventstream</a:t>
            </a:r>
            <a:r>
              <a:rPr lang="en-US"/>
              <a:t> | S</a:t>
            </a:r>
            <a:r>
              <a:rPr lang="en-US">
                <a:latin typeface="+mn-lt"/>
                <a:cs typeface="Segoe Sans Display Light" pitchFamily="2" charset="0"/>
              </a:rPr>
              <a:t>treaming connectors</a:t>
            </a:r>
            <a:endParaRPr lang="en-US" noProof="0">
              <a:latin typeface="+mn-lt"/>
              <a:cs typeface="Segoe Sans Display Light" pitchFamily="2" charset="0"/>
            </a:endParaRPr>
          </a:p>
        </p:txBody>
      </p:sp>
      <p:sp>
        <p:nvSpPr>
          <p:cNvPr id="3" name="Slide Number Placeholder 2">
            <a:extLst>
              <a:ext uri="{FF2B5EF4-FFF2-40B4-BE49-F238E27FC236}">
                <a16:creationId xmlns:a16="http://schemas.microsoft.com/office/drawing/2014/main" id="{D0EFCF2E-992E-1361-9625-B662B5C490B9}"/>
              </a:ext>
            </a:extLst>
          </p:cNvPr>
          <p:cNvSpPr>
            <a:spLocks noGrp="1"/>
          </p:cNvSpPr>
          <p:nvPr>
            <p:ph type="sldNum" sz="quarter" idx="11"/>
          </p:nvPr>
        </p:nvSpPr>
        <p:spPr/>
        <p:txBody>
          <a:bodyPr/>
          <a:lstStyle/>
          <a:p>
            <a:fld id="{B1356FBF-028C-F74E-A7B4-9B8ED246DD1B}" type="slidenum">
              <a:rPr lang="en-US" noProof="0" smtClean="0"/>
              <a:pPr/>
              <a:t>29</a:t>
            </a:fld>
            <a:endParaRPr lang="en-US" noProof="0"/>
          </a:p>
        </p:txBody>
      </p:sp>
      <p:sp>
        <p:nvSpPr>
          <p:cNvPr id="2" name="Rounded Rectangle 6">
            <a:extLst>
              <a:ext uri="{FF2B5EF4-FFF2-40B4-BE49-F238E27FC236}">
                <a16:creationId xmlns:a16="http://schemas.microsoft.com/office/drawing/2014/main" id="{34E0056C-E31C-D041-782C-033F678BDA89}"/>
              </a:ext>
            </a:extLst>
          </p:cNvPr>
          <p:cNvSpPr/>
          <p:nvPr/>
        </p:nvSpPr>
        <p:spPr bwMode="auto">
          <a:xfrm>
            <a:off x="586535" y="1645919"/>
            <a:ext cx="6751041" cy="4767943"/>
          </a:xfrm>
          <a:prstGeom prst="roundRect">
            <a:avLst>
              <a:gd name="adj" fmla="val 6547"/>
            </a:avLst>
          </a:prstGeom>
          <a:solidFill>
            <a:srgbClr val="225B62">
              <a:alpha val="15000"/>
            </a:srgbClr>
          </a:solidFill>
        </p:spPr>
        <p:txBody>
          <a:bodyPr wrap="square" lIns="0" tIns="0" rIns="0" bIns="45720" rtlCol="0" anchor="ctr" anchorCtr="0">
            <a:noAutofit/>
          </a:bodyPr>
          <a:lstStyle/>
          <a:p>
            <a:pPr algn="ctr" defTabSz="2275850" fontAlgn="base">
              <a:spcBef>
                <a:spcPts val="200"/>
              </a:spcBef>
              <a:spcAft>
                <a:spcPct val="0"/>
              </a:spcAft>
              <a:tabLst>
                <a:tab pos="3701239" algn="l"/>
              </a:tabLst>
            </a:pPr>
            <a:endParaRPr lang="en-US" sz="1100" b="1">
              <a:ln w="3175">
                <a:noFill/>
              </a:ln>
              <a:gradFill>
                <a:gsLst>
                  <a:gs pos="88991">
                    <a:srgbClr val="FFFFFF"/>
                  </a:gs>
                  <a:gs pos="78000">
                    <a:srgbClr val="FFFFFF"/>
                  </a:gs>
                </a:gsLst>
                <a:path path="circle">
                  <a:fillToRect l="100000" b="100000"/>
                </a:path>
              </a:gradFill>
              <a:latin typeface="Segoe UI Variable Display Semibold" pitchFamily="2" charset="0"/>
              <a:cs typeface="Segoe UI" pitchFamily="34" charset="0"/>
            </a:endParaRPr>
          </a:p>
        </p:txBody>
      </p:sp>
      <p:sp>
        <p:nvSpPr>
          <p:cNvPr id="4" name="Rounded Rectangle 6">
            <a:extLst>
              <a:ext uri="{FF2B5EF4-FFF2-40B4-BE49-F238E27FC236}">
                <a16:creationId xmlns:a16="http://schemas.microsoft.com/office/drawing/2014/main" id="{075EF131-7C04-C649-A745-96C43AF5379F}"/>
              </a:ext>
            </a:extLst>
          </p:cNvPr>
          <p:cNvSpPr/>
          <p:nvPr/>
        </p:nvSpPr>
        <p:spPr bwMode="auto">
          <a:xfrm>
            <a:off x="7533032" y="1645919"/>
            <a:ext cx="4117743" cy="4767943"/>
          </a:xfrm>
          <a:prstGeom prst="roundRect">
            <a:avLst>
              <a:gd name="adj" fmla="val 7433"/>
            </a:avLst>
          </a:prstGeom>
          <a:solidFill>
            <a:srgbClr val="225B62">
              <a:alpha val="15000"/>
            </a:srgbClr>
          </a:solidFill>
        </p:spPr>
        <p:txBody>
          <a:bodyPr wrap="square" lIns="0" tIns="0" rIns="0" bIns="45720" rtlCol="0" anchor="ctr" anchorCtr="0">
            <a:noAutofit/>
          </a:bodyPr>
          <a:lstStyle/>
          <a:p>
            <a:pPr algn="ctr" defTabSz="2275850" fontAlgn="base">
              <a:spcBef>
                <a:spcPts val="200"/>
              </a:spcBef>
              <a:spcAft>
                <a:spcPct val="0"/>
              </a:spcAft>
              <a:tabLst>
                <a:tab pos="3701239" algn="l"/>
              </a:tabLst>
            </a:pPr>
            <a:endParaRPr lang="en-US" sz="1100" b="1">
              <a:ln w="3175">
                <a:noFill/>
              </a:ln>
              <a:gradFill>
                <a:gsLst>
                  <a:gs pos="88991">
                    <a:srgbClr val="FFFFFF"/>
                  </a:gs>
                  <a:gs pos="78000">
                    <a:srgbClr val="FFFFFF"/>
                  </a:gs>
                </a:gsLst>
                <a:path path="circle">
                  <a:fillToRect l="100000" b="100000"/>
                </a:path>
              </a:gradFill>
              <a:latin typeface="Segoe UI Variable Display Semibold" pitchFamily="2" charset="0"/>
              <a:cs typeface="Segoe UI" pitchFamily="34" charset="0"/>
            </a:endParaRPr>
          </a:p>
        </p:txBody>
      </p:sp>
      <p:sp>
        <p:nvSpPr>
          <p:cNvPr id="5" name="Rectangle: Rounded Corners 36">
            <a:extLst>
              <a:ext uri="{FF2B5EF4-FFF2-40B4-BE49-F238E27FC236}">
                <a16:creationId xmlns:a16="http://schemas.microsoft.com/office/drawing/2014/main" id="{80EFC1B9-7D6A-07FC-CE31-5FEAD64073A0}"/>
              </a:ext>
            </a:extLst>
          </p:cNvPr>
          <p:cNvSpPr/>
          <p:nvPr/>
        </p:nvSpPr>
        <p:spPr>
          <a:xfrm>
            <a:off x="891566" y="1453896"/>
            <a:ext cx="1756639" cy="428911"/>
          </a:xfrm>
          <a:prstGeom prst="roundRect">
            <a:avLst>
              <a:gd name="adj" fmla="val 32234"/>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Available now</a:t>
            </a:r>
          </a:p>
        </p:txBody>
      </p:sp>
      <p:sp>
        <p:nvSpPr>
          <p:cNvPr id="6" name="Rectangle: Rounded Corners 36">
            <a:extLst>
              <a:ext uri="{FF2B5EF4-FFF2-40B4-BE49-F238E27FC236}">
                <a16:creationId xmlns:a16="http://schemas.microsoft.com/office/drawing/2014/main" id="{12417752-6A5E-E9C9-FAE9-8DB31D7CD6A1}"/>
              </a:ext>
            </a:extLst>
          </p:cNvPr>
          <p:cNvSpPr/>
          <p:nvPr/>
        </p:nvSpPr>
        <p:spPr>
          <a:xfrm>
            <a:off x="7807348" y="1453896"/>
            <a:ext cx="1473979" cy="428911"/>
          </a:xfrm>
          <a:prstGeom prst="roundRect">
            <a:avLst>
              <a:gd name="adj" fmla="val 32234"/>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Upcoming</a:t>
            </a:r>
          </a:p>
        </p:txBody>
      </p:sp>
      <p:grpSp>
        <p:nvGrpSpPr>
          <p:cNvPr id="7" name="Group 6">
            <a:extLst>
              <a:ext uri="{FF2B5EF4-FFF2-40B4-BE49-F238E27FC236}">
                <a16:creationId xmlns:a16="http://schemas.microsoft.com/office/drawing/2014/main" id="{DA2BF4EE-E69F-CFFE-77CF-59CCF76494EC}"/>
              </a:ext>
            </a:extLst>
          </p:cNvPr>
          <p:cNvGrpSpPr/>
          <p:nvPr/>
        </p:nvGrpSpPr>
        <p:grpSpPr>
          <a:xfrm>
            <a:off x="7807348" y="2340066"/>
            <a:ext cx="3522994" cy="944669"/>
            <a:chOff x="7807348" y="2303149"/>
            <a:chExt cx="3522994" cy="944669"/>
          </a:xfrm>
        </p:grpSpPr>
        <p:pic>
          <p:nvPicPr>
            <p:cNvPr id="8" name="Picture 7">
              <a:extLst>
                <a:ext uri="{FF2B5EF4-FFF2-40B4-BE49-F238E27FC236}">
                  <a16:creationId xmlns:a16="http://schemas.microsoft.com/office/drawing/2014/main" id="{A1B1AA7E-E5B4-86FF-4846-03DF40392A37}"/>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447939" y="2348869"/>
              <a:ext cx="320040" cy="320040"/>
            </a:xfrm>
            <a:prstGeom prst="rect">
              <a:avLst/>
            </a:prstGeom>
            <a:effectLst/>
          </p:spPr>
        </p:pic>
        <p:pic>
          <p:nvPicPr>
            <p:cNvPr id="9" name="Graphic 8">
              <a:extLst>
                <a:ext uri="{FF2B5EF4-FFF2-40B4-BE49-F238E27FC236}">
                  <a16:creationId xmlns:a16="http://schemas.microsoft.com/office/drawing/2014/main" id="{5B23BD6A-2C76-CADC-18D1-E7338E4D92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7348" y="2303149"/>
              <a:ext cx="320040" cy="320040"/>
            </a:xfrm>
            <a:prstGeom prst="rect">
              <a:avLst/>
            </a:prstGeom>
            <a:effectLst/>
          </p:spPr>
        </p:pic>
        <p:pic>
          <p:nvPicPr>
            <p:cNvPr id="11" name="Graphic 10">
              <a:extLst>
                <a:ext uri="{FF2B5EF4-FFF2-40B4-BE49-F238E27FC236}">
                  <a16:creationId xmlns:a16="http://schemas.microsoft.com/office/drawing/2014/main" id="{8F472B35-BCC7-7F78-B6B7-AFD9613749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9121" y="2348869"/>
              <a:ext cx="320040" cy="320040"/>
            </a:xfrm>
            <a:prstGeom prst="rect">
              <a:avLst/>
            </a:prstGeom>
            <a:effectLst/>
          </p:spPr>
        </p:pic>
        <p:pic>
          <p:nvPicPr>
            <p:cNvPr id="12" name="Graphic 11">
              <a:extLst>
                <a:ext uri="{FF2B5EF4-FFF2-40B4-BE49-F238E27FC236}">
                  <a16:creationId xmlns:a16="http://schemas.microsoft.com/office/drawing/2014/main" id="{F7D59561-21AD-0528-7556-91D504B846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9121" y="2979425"/>
              <a:ext cx="320040" cy="223911"/>
            </a:xfrm>
            <a:prstGeom prst="rect">
              <a:avLst/>
            </a:prstGeom>
            <a:effectLst/>
          </p:spPr>
        </p:pic>
        <p:pic>
          <p:nvPicPr>
            <p:cNvPr id="13" name="Graphic 12">
              <a:extLst>
                <a:ext uri="{FF2B5EF4-FFF2-40B4-BE49-F238E27FC236}">
                  <a16:creationId xmlns:a16="http://schemas.microsoft.com/office/drawing/2014/main" id="{F7D988CD-83AF-E162-CE55-9C8BA2C9B9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7939" y="2942524"/>
              <a:ext cx="320040" cy="288487"/>
            </a:xfrm>
            <a:prstGeom prst="rect">
              <a:avLst/>
            </a:prstGeom>
            <a:effectLst/>
          </p:spPr>
        </p:pic>
        <p:pic>
          <p:nvPicPr>
            <p:cNvPr id="14" name="Graphic 13">
              <a:extLst>
                <a:ext uri="{FF2B5EF4-FFF2-40B4-BE49-F238E27FC236}">
                  <a16:creationId xmlns:a16="http://schemas.microsoft.com/office/drawing/2014/main" id="{2BEFF7DC-1BDE-EF74-0220-9D51C1B042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8530" y="2348869"/>
              <a:ext cx="320040" cy="320040"/>
            </a:xfrm>
            <a:prstGeom prst="rect">
              <a:avLst/>
            </a:prstGeom>
            <a:effectLst/>
          </p:spPr>
        </p:pic>
        <p:pic>
          <p:nvPicPr>
            <p:cNvPr id="15" name="Graphic 14">
              <a:extLst>
                <a:ext uri="{FF2B5EF4-FFF2-40B4-BE49-F238E27FC236}">
                  <a16:creationId xmlns:a16="http://schemas.microsoft.com/office/drawing/2014/main" id="{817894A4-ED28-C7AA-125A-1143683364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9712" y="3009577"/>
              <a:ext cx="320040" cy="171145"/>
            </a:xfrm>
            <a:prstGeom prst="rect">
              <a:avLst/>
            </a:prstGeom>
            <a:effectLst/>
          </p:spPr>
        </p:pic>
        <p:pic>
          <p:nvPicPr>
            <p:cNvPr id="16" name="Picture 15">
              <a:extLst>
                <a:ext uri="{FF2B5EF4-FFF2-40B4-BE49-F238E27FC236}">
                  <a16:creationId xmlns:a16="http://schemas.microsoft.com/office/drawing/2014/main" id="{7CB50C18-D332-B44C-278B-30EEBA155F41}"/>
                </a:ext>
              </a:extLst>
            </p:cNvPr>
            <p:cNvPicPr>
              <a:picLocks noChangeAspect="1"/>
            </p:cNvPicPr>
            <p:nvPr/>
          </p:nvPicPr>
          <p:blipFill>
            <a:blip r:embed="rId16"/>
            <a:stretch>
              <a:fillRect/>
            </a:stretch>
          </p:blipFill>
          <p:spPr>
            <a:xfrm>
              <a:off x="10369712" y="2348869"/>
              <a:ext cx="320040" cy="320040"/>
            </a:xfrm>
            <a:prstGeom prst="rect">
              <a:avLst/>
            </a:prstGeom>
            <a:effectLst/>
          </p:spPr>
        </p:pic>
        <p:pic>
          <p:nvPicPr>
            <p:cNvPr id="17" name="Picture 45">
              <a:extLst>
                <a:ext uri="{FF2B5EF4-FFF2-40B4-BE49-F238E27FC236}">
                  <a16:creationId xmlns:a16="http://schemas.microsoft.com/office/drawing/2014/main" id="{E2E4E9D7-6C3D-B82E-F2F6-E4B99C760114}"/>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807348" y="2924675"/>
              <a:ext cx="320040" cy="320040"/>
            </a:xfrm>
            <a:prstGeom prst="rect">
              <a:avLst/>
            </a:prstGeom>
            <a:effectLst/>
          </p:spPr>
        </p:pic>
        <p:grpSp>
          <p:nvGrpSpPr>
            <p:cNvPr id="18" name="Group 17">
              <a:extLst>
                <a:ext uri="{FF2B5EF4-FFF2-40B4-BE49-F238E27FC236}">
                  <a16:creationId xmlns:a16="http://schemas.microsoft.com/office/drawing/2014/main" id="{962F66CE-AF59-9596-6D5C-97E3FC58C954}"/>
                </a:ext>
              </a:extLst>
            </p:cNvPr>
            <p:cNvGrpSpPr>
              <a:grpSpLocks noChangeAspect="1"/>
            </p:cNvGrpSpPr>
            <p:nvPr/>
          </p:nvGrpSpPr>
          <p:grpSpPr>
            <a:xfrm>
              <a:off x="9088530" y="2920096"/>
              <a:ext cx="320040" cy="327722"/>
              <a:chOff x="7781421" y="3158882"/>
              <a:chExt cx="429578" cy="439891"/>
            </a:xfrm>
            <a:effectLst/>
          </p:grpSpPr>
          <p:sp>
            <p:nvSpPr>
              <p:cNvPr id="21" name="Freeform 40">
                <a:extLst>
                  <a:ext uri="{FF2B5EF4-FFF2-40B4-BE49-F238E27FC236}">
                    <a16:creationId xmlns:a16="http://schemas.microsoft.com/office/drawing/2014/main" id="{5CEA8021-493C-3C03-A44A-85B2CBD1121E}"/>
                  </a:ext>
                </a:extLst>
              </p:cNvPr>
              <p:cNvSpPr/>
              <p:nvPr/>
            </p:nvSpPr>
            <p:spPr>
              <a:xfrm>
                <a:off x="8077201" y="3463299"/>
                <a:ext cx="133798" cy="135474"/>
              </a:xfrm>
              <a:custGeom>
                <a:avLst/>
                <a:gdLst>
                  <a:gd name="connsiteX0" fmla="*/ 121634 w 121634"/>
                  <a:gd name="connsiteY0" fmla="*/ 4763 h 123158"/>
                  <a:gd name="connsiteX1" fmla="*/ 116872 w 121634"/>
                  <a:gd name="connsiteY1" fmla="*/ 0 h 123158"/>
                  <a:gd name="connsiteX2" fmla="*/ 14097 w 121634"/>
                  <a:gd name="connsiteY2" fmla="*/ 0 h 123158"/>
                  <a:gd name="connsiteX3" fmla="*/ 10763 w 121634"/>
                  <a:gd name="connsiteY3" fmla="*/ 8096 h 123158"/>
                  <a:gd name="connsiteX4" fmla="*/ 113538 w 121634"/>
                  <a:gd name="connsiteY4" fmla="*/ 110871 h 123158"/>
                  <a:gd name="connsiteX5" fmla="*/ 120273 w 121634"/>
                  <a:gd name="connsiteY5" fmla="*/ 110804 h 123158"/>
                  <a:gd name="connsiteX6" fmla="*/ 121634 w 121634"/>
                  <a:gd name="connsiteY6" fmla="*/ 107537 h 123158"/>
                  <a:gd name="connsiteX7" fmla="*/ 121634 w 121634"/>
                  <a:gd name="connsiteY7" fmla="*/ 4763 h 123158"/>
                  <a:gd name="connsiteX8" fmla="*/ 35147 w 121634"/>
                  <a:gd name="connsiteY8" fmla="*/ 54388 h 123158"/>
                  <a:gd name="connsiteX9" fmla="*/ 35147 w 121634"/>
                  <a:gd name="connsiteY9" fmla="*/ 47625 h 123158"/>
                  <a:gd name="connsiteX10" fmla="*/ 28384 w 121634"/>
                  <a:gd name="connsiteY10" fmla="*/ 47625 h 123158"/>
                  <a:gd name="connsiteX11" fmla="*/ 1429 w 121634"/>
                  <a:gd name="connsiteY11" fmla="*/ 74581 h 123158"/>
                  <a:gd name="connsiteX12" fmla="*/ 1429 w 121634"/>
                  <a:gd name="connsiteY12" fmla="*/ 81344 h 123158"/>
                  <a:gd name="connsiteX13" fmla="*/ 8191 w 121634"/>
                  <a:gd name="connsiteY13" fmla="*/ 81344 h 123158"/>
                  <a:gd name="connsiteX14" fmla="*/ 35147 w 121634"/>
                  <a:gd name="connsiteY14" fmla="*/ 54388 h 123158"/>
                  <a:gd name="connsiteX15" fmla="*/ 55340 w 121634"/>
                  <a:gd name="connsiteY15" fmla="*/ 67818 h 123158"/>
                  <a:gd name="connsiteX16" fmla="*/ 55340 w 121634"/>
                  <a:gd name="connsiteY16" fmla="*/ 74581 h 123158"/>
                  <a:gd name="connsiteX17" fmla="*/ 8191 w 121634"/>
                  <a:gd name="connsiteY17" fmla="*/ 121729 h 123158"/>
                  <a:gd name="connsiteX18" fmla="*/ 1429 w 121634"/>
                  <a:gd name="connsiteY18" fmla="*/ 121729 h 123158"/>
                  <a:gd name="connsiteX19" fmla="*/ 1429 w 121634"/>
                  <a:gd name="connsiteY19" fmla="*/ 114967 h 123158"/>
                  <a:gd name="connsiteX20" fmla="*/ 48578 w 121634"/>
                  <a:gd name="connsiteY20" fmla="*/ 67818 h 123158"/>
                  <a:gd name="connsiteX21" fmla="*/ 55340 w 121634"/>
                  <a:gd name="connsiteY21" fmla="*/ 67818 h 123158"/>
                  <a:gd name="connsiteX22" fmla="*/ 75533 w 121634"/>
                  <a:gd name="connsiteY22" fmla="*/ 94774 h 123158"/>
                  <a:gd name="connsiteX23" fmla="*/ 75533 w 121634"/>
                  <a:gd name="connsiteY23" fmla="*/ 88011 h 123158"/>
                  <a:gd name="connsiteX24" fmla="*/ 68771 w 121634"/>
                  <a:gd name="connsiteY24" fmla="*/ 88011 h 123158"/>
                  <a:gd name="connsiteX25" fmla="*/ 41815 w 121634"/>
                  <a:gd name="connsiteY25" fmla="*/ 114967 h 123158"/>
                  <a:gd name="connsiteX26" fmla="*/ 41815 w 121634"/>
                  <a:gd name="connsiteY26" fmla="*/ 121729 h 123158"/>
                  <a:gd name="connsiteX27" fmla="*/ 48578 w 121634"/>
                  <a:gd name="connsiteY27" fmla="*/ 121729 h 123158"/>
                  <a:gd name="connsiteX28" fmla="*/ 75533 w 121634"/>
                  <a:gd name="connsiteY28" fmla="*/ 94774 h 1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634" h="123158">
                    <a:moveTo>
                      <a:pt x="121634" y="4763"/>
                    </a:moveTo>
                    <a:cubicBezTo>
                      <a:pt x="121634" y="2096"/>
                      <a:pt x="119539" y="0"/>
                      <a:pt x="116872" y="0"/>
                    </a:cubicBezTo>
                    <a:lnTo>
                      <a:pt x="14097" y="0"/>
                    </a:lnTo>
                    <a:cubicBezTo>
                      <a:pt x="9811" y="0"/>
                      <a:pt x="7715" y="5144"/>
                      <a:pt x="10763" y="8096"/>
                    </a:cubicBezTo>
                    <a:lnTo>
                      <a:pt x="113538" y="110871"/>
                    </a:lnTo>
                    <a:cubicBezTo>
                      <a:pt x="115416" y="112712"/>
                      <a:pt x="118431" y="112683"/>
                      <a:pt x="120273" y="110804"/>
                    </a:cubicBezTo>
                    <a:cubicBezTo>
                      <a:pt x="121129" y="109931"/>
                      <a:pt x="121617" y="108761"/>
                      <a:pt x="121634" y="107537"/>
                    </a:cubicBezTo>
                    <a:lnTo>
                      <a:pt x="121634" y="4763"/>
                    </a:lnTo>
                    <a:close/>
                    <a:moveTo>
                      <a:pt x="35147" y="54388"/>
                    </a:moveTo>
                    <a:cubicBezTo>
                      <a:pt x="37052" y="52483"/>
                      <a:pt x="37052" y="49530"/>
                      <a:pt x="35147" y="47625"/>
                    </a:cubicBezTo>
                    <a:cubicBezTo>
                      <a:pt x="33242" y="45720"/>
                      <a:pt x="30289" y="45720"/>
                      <a:pt x="28384" y="47625"/>
                    </a:cubicBezTo>
                    <a:lnTo>
                      <a:pt x="1429" y="74581"/>
                    </a:lnTo>
                    <a:cubicBezTo>
                      <a:pt x="-476" y="76486"/>
                      <a:pt x="-476" y="79439"/>
                      <a:pt x="1429" y="81344"/>
                    </a:cubicBezTo>
                    <a:cubicBezTo>
                      <a:pt x="3334" y="83249"/>
                      <a:pt x="6286" y="83249"/>
                      <a:pt x="8191" y="81344"/>
                    </a:cubicBezTo>
                    <a:lnTo>
                      <a:pt x="35147" y="54388"/>
                    </a:lnTo>
                    <a:close/>
                    <a:moveTo>
                      <a:pt x="55340" y="67818"/>
                    </a:moveTo>
                    <a:cubicBezTo>
                      <a:pt x="57245" y="69723"/>
                      <a:pt x="57245" y="72676"/>
                      <a:pt x="55340" y="74581"/>
                    </a:cubicBezTo>
                    <a:lnTo>
                      <a:pt x="8191" y="121729"/>
                    </a:lnTo>
                    <a:cubicBezTo>
                      <a:pt x="6286" y="123634"/>
                      <a:pt x="3334" y="123634"/>
                      <a:pt x="1429" y="121729"/>
                    </a:cubicBezTo>
                    <a:cubicBezTo>
                      <a:pt x="-476" y="119825"/>
                      <a:pt x="-476" y="116872"/>
                      <a:pt x="1429" y="114967"/>
                    </a:cubicBezTo>
                    <a:lnTo>
                      <a:pt x="48578" y="67818"/>
                    </a:lnTo>
                    <a:cubicBezTo>
                      <a:pt x="50482" y="65913"/>
                      <a:pt x="53435" y="65913"/>
                      <a:pt x="55340" y="67818"/>
                    </a:cubicBezTo>
                    <a:close/>
                    <a:moveTo>
                      <a:pt x="75533" y="94774"/>
                    </a:moveTo>
                    <a:cubicBezTo>
                      <a:pt x="77438" y="92869"/>
                      <a:pt x="77438" y="89916"/>
                      <a:pt x="75533" y="88011"/>
                    </a:cubicBezTo>
                    <a:cubicBezTo>
                      <a:pt x="73628" y="86106"/>
                      <a:pt x="70676" y="86106"/>
                      <a:pt x="68771" y="88011"/>
                    </a:cubicBezTo>
                    <a:lnTo>
                      <a:pt x="41815" y="114967"/>
                    </a:lnTo>
                    <a:cubicBezTo>
                      <a:pt x="39910" y="116872"/>
                      <a:pt x="39910" y="119825"/>
                      <a:pt x="41815" y="121729"/>
                    </a:cubicBezTo>
                    <a:cubicBezTo>
                      <a:pt x="43720" y="123634"/>
                      <a:pt x="46673" y="123634"/>
                      <a:pt x="48578" y="121729"/>
                    </a:cubicBezTo>
                    <a:lnTo>
                      <a:pt x="75533" y="94774"/>
                    </a:lnTo>
                    <a:close/>
                  </a:path>
                </a:pathLst>
              </a:custGeom>
              <a:gradFill>
                <a:gsLst>
                  <a:gs pos="0">
                    <a:srgbClr val="008EE6"/>
                  </a:gs>
                  <a:gs pos="50000">
                    <a:srgbClr val="0077BD"/>
                  </a:gs>
                  <a:gs pos="100000">
                    <a:srgbClr val="006094"/>
                  </a:gs>
                </a:gsLst>
                <a:lin ang="27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22" name="Freeform 41">
                <a:extLst>
                  <a:ext uri="{FF2B5EF4-FFF2-40B4-BE49-F238E27FC236}">
                    <a16:creationId xmlns:a16="http://schemas.microsoft.com/office/drawing/2014/main" id="{65558DF9-408A-0706-6E94-FBEFDD9A3FBF}"/>
                  </a:ext>
                </a:extLst>
              </p:cNvPr>
              <p:cNvSpPr/>
              <p:nvPr/>
            </p:nvSpPr>
            <p:spPr>
              <a:xfrm>
                <a:off x="7781421" y="3158882"/>
                <a:ext cx="272416" cy="283460"/>
              </a:xfrm>
              <a:custGeom>
                <a:avLst/>
                <a:gdLst>
                  <a:gd name="connsiteX0" fmla="*/ 113348 w 247650"/>
                  <a:gd name="connsiteY0" fmla="*/ 257691 h 257690"/>
                  <a:gd name="connsiteX1" fmla="*/ 228600 w 247650"/>
                  <a:gd name="connsiteY1" fmla="*/ 257691 h 257690"/>
                  <a:gd name="connsiteX2" fmla="*/ 247650 w 247650"/>
                  <a:gd name="connsiteY2" fmla="*/ 238641 h 257690"/>
                  <a:gd name="connsiteX3" fmla="*/ 247650 w 247650"/>
                  <a:gd name="connsiteY3" fmla="*/ 113749 h 257690"/>
                  <a:gd name="connsiteX4" fmla="*/ 241373 w 247650"/>
                  <a:gd name="connsiteY4" fmla="*/ 99614 h 257690"/>
                  <a:gd name="connsiteX5" fmla="*/ 136608 w 247650"/>
                  <a:gd name="connsiteY5" fmla="*/ 4916 h 257690"/>
                  <a:gd name="connsiteX6" fmla="*/ 111062 w 247650"/>
                  <a:gd name="connsiteY6" fmla="*/ 4916 h 257690"/>
                  <a:gd name="connsiteX7" fmla="*/ 6277 w 247650"/>
                  <a:gd name="connsiteY7" fmla="*/ 99614 h 257690"/>
                  <a:gd name="connsiteX8" fmla="*/ 0 w 247650"/>
                  <a:gd name="connsiteY8" fmla="*/ 113749 h 257690"/>
                  <a:gd name="connsiteX9" fmla="*/ 0 w 247650"/>
                  <a:gd name="connsiteY9" fmla="*/ 238641 h 257690"/>
                  <a:gd name="connsiteX10" fmla="*/ 19050 w 247650"/>
                  <a:gd name="connsiteY10" fmla="*/ 257691 h 257690"/>
                  <a:gd name="connsiteX11" fmla="*/ 134302 w 247650"/>
                  <a:gd name="connsiteY11" fmla="*/ 257691 h 25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57690">
                    <a:moveTo>
                      <a:pt x="113348" y="257691"/>
                    </a:moveTo>
                    <a:lnTo>
                      <a:pt x="228600" y="257691"/>
                    </a:lnTo>
                    <a:cubicBezTo>
                      <a:pt x="239121" y="257691"/>
                      <a:pt x="247650" y="249162"/>
                      <a:pt x="247650" y="238641"/>
                    </a:cubicBezTo>
                    <a:lnTo>
                      <a:pt x="247650" y="113749"/>
                    </a:lnTo>
                    <a:cubicBezTo>
                      <a:pt x="247650" y="108362"/>
                      <a:pt x="245370" y="103226"/>
                      <a:pt x="241373" y="99614"/>
                    </a:cubicBezTo>
                    <a:lnTo>
                      <a:pt x="136608" y="4916"/>
                    </a:lnTo>
                    <a:cubicBezTo>
                      <a:pt x="129354" y="-1639"/>
                      <a:pt x="118315" y="-1639"/>
                      <a:pt x="111062" y="4916"/>
                    </a:cubicBezTo>
                    <a:lnTo>
                      <a:pt x="6277" y="99614"/>
                    </a:lnTo>
                    <a:cubicBezTo>
                      <a:pt x="2280" y="103226"/>
                      <a:pt x="-1" y="108362"/>
                      <a:pt x="0" y="113749"/>
                    </a:cubicBezTo>
                    <a:lnTo>
                      <a:pt x="0" y="238641"/>
                    </a:lnTo>
                    <a:cubicBezTo>
                      <a:pt x="0" y="249162"/>
                      <a:pt x="8529" y="257691"/>
                      <a:pt x="19050" y="257691"/>
                    </a:cubicBezTo>
                    <a:lnTo>
                      <a:pt x="134302" y="257691"/>
                    </a:lnTo>
                  </a:path>
                </a:pathLst>
              </a:custGeom>
              <a:gradFill>
                <a:gsLst>
                  <a:gs pos="0">
                    <a:srgbClr val="008EE6"/>
                  </a:gs>
                  <a:gs pos="50000">
                    <a:srgbClr val="0077BD"/>
                  </a:gs>
                  <a:gs pos="100000">
                    <a:srgbClr val="006094"/>
                  </a:gs>
                </a:gsLst>
                <a:lin ang="2588131"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grpSp>
        <p:pic>
          <p:nvPicPr>
            <p:cNvPr id="19" name="Picture 18" descr="A black background with a black square&#10;&#10;AI-generated content may be incorrect.">
              <a:extLst>
                <a:ext uri="{FF2B5EF4-FFF2-40B4-BE49-F238E27FC236}">
                  <a16:creationId xmlns:a16="http://schemas.microsoft.com/office/drawing/2014/main" id="{4AF06599-A823-6192-4912-EDF8613F4E29}"/>
                </a:ext>
              </a:extLst>
            </p:cNvPr>
            <p:cNvPicPr>
              <a:picLocks noChangeAspect="1"/>
            </p:cNvPicPr>
            <p:nvPr/>
          </p:nvPicPr>
          <p:blipFill>
            <a:blip r:embed="rId19">
              <a:biLevel thresh="75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tretch>
              <a:fillRect/>
            </a:stretch>
          </p:blipFill>
          <p:spPr>
            <a:xfrm>
              <a:off x="11010302" y="2348869"/>
              <a:ext cx="320040" cy="320040"/>
            </a:xfrm>
            <a:prstGeom prst="rect">
              <a:avLst/>
            </a:prstGeom>
            <a:effectLst/>
          </p:spPr>
        </p:pic>
        <p:pic>
          <p:nvPicPr>
            <p:cNvPr id="20" name="Picture 19">
              <a:extLst>
                <a:ext uri="{FF2B5EF4-FFF2-40B4-BE49-F238E27FC236}">
                  <a16:creationId xmlns:a16="http://schemas.microsoft.com/office/drawing/2014/main" id="{318E000A-55AC-6E5A-B033-95416F10793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1010302" y="3016019"/>
              <a:ext cx="320040" cy="158261"/>
            </a:xfrm>
            <a:prstGeom prst="rect">
              <a:avLst/>
            </a:prstGeom>
            <a:effectLst/>
          </p:spPr>
        </p:pic>
      </p:grpSp>
      <p:cxnSp>
        <p:nvCxnSpPr>
          <p:cNvPr id="23" name="Straight Connector 22">
            <a:extLst>
              <a:ext uri="{FF2B5EF4-FFF2-40B4-BE49-F238E27FC236}">
                <a16:creationId xmlns:a16="http://schemas.microsoft.com/office/drawing/2014/main" id="{F1EBF14B-399D-3F6B-A0EA-C967FBAE6CDF}"/>
              </a:ext>
            </a:extLst>
          </p:cNvPr>
          <p:cNvCxnSpPr>
            <a:cxnSpLocks/>
          </p:cNvCxnSpPr>
          <p:nvPr/>
        </p:nvCxnSpPr>
        <p:spPr>
          <a:xfrm>
            <a:off x="7711517" y="3755627"/>
            <a:ext cx="3673255"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9D5A62-C91A-AA47-E3A8-2EE611AD7914}"/>
              </a:ext>
            </a:extLst>
          </p:cNvPr>
          <p:cNvCxnSpPr>
            <a:cxnSpLocks/>
          </p:cNvCxnSpPr>
          <p:nvPr/>
        </p:nvCxnSpPr>
        <p:spPr>
          <a:xfrm>
            <a:off x="757561" y="3755627"/>
            <a:ext cx="635508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48">
            <a:extLst>
              <a:ext uri="{FF2B5EF4-FFF2-40B4-BE49-F238E27FC236}">
                <a16:creationId xmlns:a16="http://schemas.microsoft.com/office/drawing/2014/main" id="{C89E4A13-5660-F929-DEAE-4B2172B4B675}"/>
              </a:ext>
            </a:extLst>
          </p:cNvPr>
          <p:cNvSpPr/>
          <p:nvPr/>
        </p:nvSpPr>
        <p:spPr>
          <a:xfrm>
            <a:off x="5748055" y="2125363"/>
            <a:ext cx="1361332" cy="897961"/>
          </a:xfrm>
          <a:prstGeom prst="roundRect">
            <a:avLst>
              <a:gd name="adj" fmla="val 14582"/>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091F2C"/>
              </a:solidFill>
              <a:cs typeface="Segoe UI" pitchFamily="34" charset="0"/>
            </a:endParaRPr>
          </a:p>
        </p:txBody>
      </p:sp>
      <p:pic>
        <p:nvPicPr>
          <p:cNvPr id="26" name="Picture 25">
            <a:extLst>
              <a:ext uri="{FF2B5EF4-FFF2-40B4-BE49-F238E27FC236}">
                <a16:creationId xmlns:a16="http://schemas.microsoft.com/office/drawing/2014/main" id="{DAF73B31-7B73-B260-5112-2C8E0D92489F}"/>
              </a:ext>
            </a:extLst>
          </p:cNvPr>
          <p:cNvPicPr>
            <a:picLocks noChangeAspect="1"/>
          </p:cNvPicPr>
          <p:nvPr/>
        </p:nvPicPr>
        <p:blipFill>
          <a:blip r:embed="rId22">
            <a:duotone>
              <a:prstClr val="black"/>
              <a:schemeClr val="accent2">
                <a:tint val="45000"/>
                <a:satMod val="400000"/>
              </a:schemeClr>
            </a:duotone>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6580066" y="2216576"/>
            <a:ext cx="336846" cy="336846"/>
          </a:xfrm>
          <a:prstGeom prst="rect">
            <a:avLst/>
          </a:prstGeom>
        </p:spPr>
      </p:pic>
      <p:pic>
        <p:nvPicPr>
          <p:cNvPr id="27" name="Picture 26">
            <a:extLst>
              <a:ext uri="{FF2B5EF4-FFF2-40B4-BE49-F238E27FC236}">
                <a16:creationId xmlns:a16="http://schemas.microsoft.com/office/drawing/2014/main" id="{C394A1BD-62FA-2F49-B1CA-04A042E7DC56}"/>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100000"/>
                    </a14:imgEffect>
                  </a14:imgLayer>
                </a14:imgProps>
              </a:ext>
            </a:extLst>
          </a:blip>
          <a:stretch>
            <a:fillRect/>
          </a:stretch>
        </p:blipFill>
        <p:spPr>
          <a:xfrm>
            <a:off x="6110850" y="2605189"/>
            <a:ext cx="305725" cy="305725"/>
          </a:xfrm>
          <a:prstGeom prst="rect">
            <a:avLst/>
          </a:prstGeom>
        </p:spPr>
      </p:pic>
      <p:pic>
        <p:nvPicPr>
          <p:cNvPr id="28" name="Picture 27">
            <a:extLst>
              <a:ext uri="{FF2B5EF4-FFF2-40B4-BE49-F238E27FC236}">
                <a16:creationId xmlns:a16="http://schemas.microsoft.com/office/drawing/2014/main" id="{75FD957B-71AA-D6EE-1879-735B37C2BC04}"/>
              </a:ext>
            </a:extLst>
          </p:cNvPr>
          <p:cNvPicPr>
            <a:picLocks noChangeAspect="1"/>
          </p:cNvPicPr>
          <p:nvPr/>
        </p:nvPicPr>
        <p:blipFill>
          <a:blip r:embed="rId26">
            <a:duotone>
              <a:prstClr val="black"/>
              <a:schemeClr val="accent2">
                <a:tint val="45000"/>
                <a:satMod val="400000"/>
              </a:schemeClr>
            </a:duotone>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6581824" y="2594571"/>
            <a:ext cx="336846" cy="336846"/>
          </a:xfrm>
          <a:prstGeom prst="rect">
            <a:avLst/>
          </a:prstGeom>
        </p:spPr>
      </p:pic>
      <p:pic>
        <p:nvPicPr>
          <p:cNvPr id="29" name="Picture 28">
            <a:extLst>
              <a:ext uri="{FF2B5EF4-FFF2-40B4-BE49-F238E27FC236}">
                <a16:creationId xmlns:a16="http://schemas.microsoft.com/office/drawing/2014/main" id="{D584249F-3AE0-5CEC-0EA0-C585C53A0CB7}"/>
              </a:ext>
              <a:ext uri="{C183D7F6-B498-43B3-948B-1728B52AA6E4}">
                <adec:decorative xmlns:adec="http://schemas.microsoft.com/office/drawing/2017/decorative" val="1"/>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625533" y="2396421"/>
            <a:ext cx="344196" cy="344194"/>
          </a:xfrm>
          <a:prstGeom prst="rect">
            <a:avLst/>
          </a:prstGeom>
          <a:effectLst/>
        </p:spPr>
      </p:pic>
      <p:pic>
        <p:nvPicPr>
          <p:cNvPr id="30" name="Graphic 29">
            <a:extLst>
              <a:ext uri="{FF2B5EF4-FFF2-40B4-BE49-F238E27FC236}">
                <a16:creationId xmlns:a16="http://schemas.microsoft.com/office/drawing/2014/main" id="{F09EC628-CEF5-2530-92AC-22D20BA54A6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823515" y="2139416"/>
            <a:ext cx="301752" cy="301752"/>
          </a:xfrm>
          <a:prstGeom prst="rect">
            <a:avLst/>
          </a:prstGeom>
          <a:effectLst/>
        </p:spPr>
      </p:pic>
      <p:pic>
        <p:nvPicPr>
          <p:cNvPr id="32" name="Graphic 31">
            <a:extLst>
              <a:ext uri="{FF2B5EF4-FFF2-40B4-BE49-F238E27FC236}">
                <a16:creationId xmlns:a16="http://schemas.microsoft.com/office/drawing/2014/main" id="{8AEC3B0A-4F64-7EB2-3B90-1EACE7308C5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329272" y="2139416"/>
            <a:ext cx="301752" cy="301752"/>
          </a:xfrm>
          <a:prstGeom prst="rect">
            <a:avLst/>
          </a:prstGeom>
          <a:effectLst/>
        </p:spPr>
      </p:pic>
      <p:pic>
        <p:nvPicPr>
          <p:cNvPr id="33" name="Picture 32">
            <a:extLst>
              <a:ext uri="{FF2B5EF4-FFF2-40B4-BE49-F238E27FC236}">
                <a16:creationId xmlns:a16="http://schemas.microsoft.com/office/drawing/2014/main" id="{FD146956-7BE0-6E35-C60B-5B84A837D75B}"/>
              </a:ext>
            </a:extLst>
          </p:cNvPr>
          <p:cNvPicPr>
            <a:picLocks noChangeAspect="1"/>
          </p:cNvPicPr>
          <p:nvPr/>
        </p:nvPicPr>
        <p:blipFill>
          <a:blip r:embed="rId33"/>
          <a:stretch>
            <a:fillRect/>
          </a:stretch>
        </p:blipFill>
        <p:spPr>
          <a:xfrm>
            <a:off x="3317758" y="2139416"/>
            <a:ext cx="301752" cy="301752"/>
          </a:xfrm>
          <a:prstGeom prst="rect">
            <a:avLst/>
          </a:prstGeom>
          <a:effectLst/>
        </p:spPr>
      </p:pic>
      <p:pic>
        <p:nvPicPr>
          <p:cNvPr id="34" name="Picture 33">
            <a:extLst>
              <a:ext uri="{FF2B5EF4-FFF2-40B4-BE49-F238E27FC236}">
                <a16:creationId xmlns:a16="http://schemas.microsoft.com/office/drawing/2014/main" id="{72508687-07AB-7020-70C9-071CBCBCEC4E}"/>
              </a:ext>
            </a:extLst>
          </p:cNvPr>
          <p:cNvPicPr>
            <a:picLocks noChangeAspect="1"/>
          </p:cNvPicPr>
          <p:nvPr/>
        </p:nvPicPr>
        <p:blipFill>
          <a:blip r:embed="rId34">
            <a:extLst>
              <a:ext uri="{BEBA8EAE-BF5A-486C-A8C5-ECC9F3942E4B}">
                <a14:imgProps xmlns:a14="http://schemas.microsoft.com/office/drawing/2010/main">
                  <a14:imgLayer r:embed="rId3">
                    <a14:imgEffect>
                      <a14:brightnessContrast bright="35000"/>
                    </a14:imgEffect>
                  </a14:imgLayer>
                </a14:imgProps>
              </a:ext>
            </a:extLst>
          </a:blip>
          <a:stretch>
            <a:fillRect/>
          </a:stretch>
        </p:blipFill>
        <p:spPr>
          <a:xfrm>
            <a:off x="1299164" y="2139416"/>
            <a:ext cx="301752" cy="301752"/>
          </a:xfrm>
          <a:prstGeom prst="rect">
            <a:avLst/>
          </a:prstGeom>
          <a:effectLst/>
        </p:spPr>
      </p:pic>
      <p:pic>
        <p:nvPicPr>
          <p:cNvPr id="35" name="Picture 79">
            <a:extLst>
              <a:ext uri="{FF2B5EF4-FFF2-40B4-BE49-F238E27FC236}">
                <a16:creationId xmlns:a16="http://schemas.microsoft.com/office/drawing/2014/main" id="{181C809E-E903-021F-91E0-4F0AD2FA4196}"/>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1793407" y="2139416"/>
            <a:ext cx="343374" cy="301752"/>
          </a:xfrm>
          <a:prstGeom prst="rect">
            <a:avLst/>
          </a:prstGeom>
          <a:effectLst/>
        </p:spPr>
      </p:pic>
      <p:pic>
        <p:nvPicPr>
          <p:cNvPr id="38" name="Picture 37" descr="Apache Kafka logo">
            <a:extLst>
              <a:ext uri="{FF2B5EF4-FFF2-40B4-BE49-F238E27FC236}">
                <a16:creationId xmlns:a16="http://schemas.microsoft.com/office/drawing/2014/main" id="{308DD622-03BA-97F4-945A-1E648A7721E9}"/>
              </a:ext>
            </a:extLst>
          </p:cNvPr>
          <p:cNvPicPr>
            <a:picLocks noChangeAspect="1"/>
          </p:cNvPicPr>
          <p:nvPr/>
        </p:nvPicPr>
        <p:blipFill>
          <a:blip r:embed="rId37">
            <a:lum bright="70000" contrast="-70000"/>
          </a:blip>
          <a:srcRect r="65465"/>
          <a:stretch/>
        </p:blipFill>
        <p:spPr>
          <a:xfrm>
            <a:off x="898251" y="2139416"/>
            <a:ext cx="208422" cy="301752"/>
          </a:xfrm>
          <a:prstGeom prst="rect">
            <a:avLst/>
          </a:prstGeom>
          <a:effectLst/>
        </p:spPr>
      </p:pic>
      <p:pic>
        <p:nvPicPr>
          <p:cNvPr id="46" name="Picture 18" descr="Install Fluent Bit on Linux | Snap Store">
            <a:extLst>
              <a:ext uri="{FF2B5EF4-FFF2-40B4-BE49-F238E27FC236}">
                <a16:creationId xmlns:a16="http://schemas.microsoft.com/office/drawing/2014/main" id="{3C2C44FD-6638-E358-E68A-57B47B1E412F}"/>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15615" r="16258" b="33160"/>
          <a:stretch>
            <a:fillRect/>
          </a:stretch>
        </p:blipFill>
        <p:spPr bwMode="auto">
          <a:xfrm>
            <a:off x="4306243" y="2139416"/>
            <a:ext cx="422046"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2" name="Picture 28" descr="NLog">
            <a:extLst>
              <a:ext uri="{FF2B5EF4-FFF2-40B4-BE49-F238E27FC236}">
                <a16:creationId xmlns:a16="http://schemas.microsoft.com/office/drawing/2014/main" id="{CB397C6F-CCDF-A8B6-73AE-2E5DCB612BC3}"/>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832990" y="2175992"/>
            <a:ext cx="483575" cy="2286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3" name="Picture 30" descr="OpenTelemetry | Effective observability requires high-quality telemetry">
            <a:extLst>
              <a:ext uri="{FF2B5EF4-FFF2-40B4-BE49-F238E27FC236}">
                <a16:creationId xmlns:a16="http://schemas.microsoft.com/office/drawing/2014/main" id="{11AC9D88-3A6C-A24D-BD40-07D664535CD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12001" y="2139416"/>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4" name="Graphic 63">
            <a:extLst>
              <a:ext uri="{FF2B5EF4-FFF2-40B4-BE49-F238E27FC236}">
                <a16:creationId xmlns:a16="http://schemas.microsoft.com/office/drawing/2014/main" id="{DDA551B3-D42D-A3AF-E9B1-8E4CCE1FA1F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332720" y="3197685"/>
            <a:ext cx="301752" cy="301752"/>
          </a:xfrm>
          <a:prstGeom prst="rect">
            <a:avLst/>
          </a:prstGeom>
          <a:effectLst/>
        </p:spPr>
      </p:pic>
      <p:pic>
        <p:nvPicPr>
          <p:cNvPr id="65" name="Graphic 64">
            <a:extLst>
              <a:ext uri="{FF2B5EF4-FFF2-40B4-BE49-F238E27FC236}">
                <a16:creationId xmlns:a16="http://schemas.microsoft.com/office/drawing/2014/main" id="{13E321F9-A3E9-DAF6-A0D6-6878BDB22BC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319482" y="3197685"/>
            <a:ext cx="301752" cy="301752"/>
          </a:xfrm>
          <a:prstGeom prst="rect">
            <a:avLst/>
          </a:prstGeom>
          <a:effectLst/>
        </p:spPr>
      </p:pic>
      <p:pic>
        <p:nvPicPr>
          <p:cNvPr id="66" name="Picture 6" descr="RudderStack logo">
            <a:extLst>
              <a:ext uri="{FF2B5EF4-FFF2-40B4-BE49-F238E27FC236}">
                <a16:creationId xmlns:a16="http://schemas.microsoft.com/office/drawing/2014/main" id="{E6BA04F2-55E2-1BC3-ACA7-D22281559E0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2826101" y="3197685"/>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B35C5FF5-0731-5DD0-A020-FB974C0FDBC3}"/>
              </a:ext>
            </a:extLst>
          </p:cNvPr>
          <p:cNvPicPr>
            <a:picLocks noChangeAspect="1"/>
          </p:cNvPicPr>
          <p:nvPr/>
        </p:nvPicPr>
        <p:blipFill>
          <a:blip r:embed="rId47"/>
          <a:stretch>
            <a:fillRect/>
          </a:stretch>
        </p:blipFill>
        <p:spPr>
          <a:xfrm>
            <a:off x="1345958" y="3197685"/>
            <a:ext cx="301752" cy="301752"/>
          </a:xfrm>
          <a:prstGeom prst="rect">
            <a:avLst/>
          </a:prstGeom>
          <a:effectLst/>
        </p:spPr>
      </p:pic>
      <p:pic>
        <p:nvPicPr>
          <p:cNvPr id="68" name="Picture 67">
            <a:extLst>
              <a:ext uri="{FF2B5EF4-FFF2-40B4-BE49-F238E27FC236}">
                <a16:creationId xmlns:a16="http://schemas.microsoft.com/office/drawing/2014/main" id="{B17817D7-33A8-69AA-D3DA-F6DBC9167CCD}"/>
              </a:ext>
            </a:extLst>
          </p:cNvPr>
          <p:cNvPicPr>
            <a:picLocks noChangeAspect="1"/>
          </p:cNvPicPr>
          <p:nvPr/>
        </p:nvPicPr>
        <p:blipFill>
          <a:blip r:embed="rId48"/>
          <a:stretch>
            <a:fillRect/>
          </a:stretch>
        </p:blipFill>
        <p:spPr>
          <a:xfrm>
            <a:off x="1839339" y="3197685"/>
            <a:ext cx="301752" cy="301752"/>
          </a:xfrm>
          <a:prstGeom prst="rect">
            <a:avLst/>
          </a:prstGeom>
          <a:effectLst/>
        </p:spPr>
      </p:pic>
      <p:pic>
        <p:nvPicPr>
          <p:cNvPr id="69" name="Picture 68">
            <a:extLst>
              <a:ext uri="{FF2B5EF4-FFF2-40B4-BE49-F238E27FC236}">
                <a16:creationId xmlns:a16="http://schemas.microsoft.com/office/drawing/2014/main" id="{C84DC76B-7987-CC9B-FBE6-FE03A0933F17}"/>
              </a:ext>
            </a:extLst>
          </p:cNvPr>
          <p:cNvPicPr>
            <a:picLocks noChangeAspect="1"/>
          </p:cNvPicPr>
          <p:nvPr/>
        </p:nvPicPr>
        <p:blipFill>
          <a:blip r:embed="rId49"/>
          <a:stretch>
            <a:fillRect/>
          </a:stretch>
        </p:blipFill>
        <p:spPr>
          <a:xfrm>
            <a:off x="5531694" y="3208472"/>
            <a:ext cx="280178" cy="280178"/>
          </a:xfrm>
          <a:prstGeom prst="rect">
            <a:avLst/>
          </a:prstGeom>
          <a:effectLst/>
        </p:spPr>
      </p:pic>
      <p:pic>
        <p:nvPicPr>
          <p:cNvPr id="70" name="Picture 2" descr="Cosmos DB logo">
            <a:hlinkClick r:id="rId50"/>
            <a:extLst>
              <a:ext uri="{FF2B5EF4-FFF2-40B4-BE49-F238E27FC236}">
                <a16:creationId xmlns:a16="http://schemas.microsoft.com/office/drawing/2014/main" id="{9617ADB6-4951-C77A-7358-2B99D30922C6}"/>
              </a:ext>
            </a:extLst>
          </p:cNvPr>
          <p:cNvPicPr>
            <a:picLocks noChangeAspect="1" noChangeArrowheads="1"/>
          </p:cNvPicPr>
          <p:nvPr/>
        </p:nvPicPr>
        <p:blipFill>
          <a:blip r:embed="rId51">
            <a:extLst>
              <a:ext uri="{96DAC541-7B7A-43D3-8B79-37D633B846F1}">
                <asvg:svgBlip xmlns:asvg="http://schemas.microsoft.com/office/drawing/2016/SVG/main" r:embed="rId52"/>
              </a:ext>
            </a:extLst>
          </a:blip>
          <a:srcRect/>
          <a:stretch/>
        </p:blipFill>
        <p:spPr bwMode="auto">
          <a:xfrm>
            <a:off x="852577" y="3197685"/>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01F2729A-1BB8-BCA0-BE27-EE8227853649}"/>
              </a:ext>
            </a:extLst>
          </p:cNvPr>
          <p:cNvPicPr>
            <a:picLocks noChangeAspect="1"/>
          </p:cNvPicPr>
          <p:nvPr/>
        </p:nvPicPr>
        <p:blipFill>
          <a:blip r:embed="rId53"/>
          <a:srcRect t="33579" b="33579"/>
          <a:stretch>
            <a:fillRect/>
          </a:stretch>
        </p:blipFill>
        <p:spPr>
          <a:xfrm>
            <a:off x="4800457" y="3258469"/>
            <a:ext cx="548640" cy="180184"/>
          </a:xfrm>
          <a:prstGeom prst="rect">
            <a:avLst/>
          </a:prstGeom>
          <a:effectLst/>
        </p:spPr>
      </p:pic>
      <p:pic>
        <p:nvPicPr>
          <p:cNvPr id="72" name="Picture 16" descr="素材 | Apache Flink">
            <a:extLst>
              <a:ext uri="{FF2B5EF4-FFF2-40B4-BE49-F238E27FC236}">
                <a16:creationId xmlns:a16="http://schemas.microsoft.com/office/drawing/2014/main" id="{DC2D55F6-E840-F0A9-15C1-69429CDCD1FB}"/>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812863" y="3197685"/>
            <a:ext cx="30175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3" name="Picture 34" descr="Splunk Logo, symbol, meaning, history, PNG, brand">
            <a:extLst>
              <a:ext uri="{FF2B5EF4-FFF2-40B4-BE49-F238E27FC236}">
                <a16:creationId xmlns:a16="http://schemas.microsoft.com/office/drawing/2014/main" id="{B8CE713D-0461-FA33-490D-71E0BED01DC4}"/>
              </a:ext>
            </a:extLst>
          </p:cNvPr>
          <p:cNvPicPr>
            <a:picLocks noChangeAspect="1" noChangeArrowheads="1"/>
          </p:cNvPicPr>
          <p:nvPr/>
        </p:nvPicPr>
        <p:blipFill rotWithShape="1">
          <a:blip r:embed="rId55">
            <a:extLst>
              <a:ext uri="{28A0092B-C50C-407E-A947-70E740481C1C}">
                <a14:useLocalDpi xmlns:a14="http://schemas.microsoft.com/office/drawing/2010/main" val="0"/>
              </a:ext>
            </a:extLst>
          </a:blip>
          <a:srcRect l="21589" r="21589"/>
          <a:stretch>
            <a:fillRect/>
          </a:stretch>
        </p:blipFill>
        <p:spPr bwMode="auto">
          <a:xfrm>
            <a:off x="4306243" y="3197685"/>
            <a:ext cx="304822"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4" name="Picture 73" descr="Confluent logo">
            <a:extLst>
              <a:ext uri="{FF2B5EF4-FFF2-40B4-BE49-F238E27FC236}">
                <a16:creationId xmlns:a16="http://schemas.microsoft.com/office/drawing/2014/main" id="{64FCE3DD-A751-979A-1378-6A39E6BFE63A}"/>
              </a:ext>
            </a:extLst>
          </p:cNvPr>
          <p:cNvPicPr>
            <a:picLocks noChangeAspect="1"/>
          </p:cNvPicPr>
          <p:nvPr/>
        </p:nvPicPr>
        <p:blipFill>
          <a:blip r:embed="rId56">
            <a:duotone>
              <a:prstClr val="black"/>
              <a:srgbClr val="225B62">
                <a:tint val="45000"/>
                <a:satMod val="400000"/>
              </a:srgbClr>
            </a:duotone>
          </a:blip>
          <a:srcRect/>
          <a:stretch/>
        </p:blipFill>
        <p:spPr>
          <a:xfrm>
            <a:off x="2844412" y="2668551"/>
            <a:ext cx="302901" cy="301752"/>
          </a:xfrm>
          <a:prstGeom prst="rect">
            <a:avLst/>
          </a:prstGeom>
          <a:effectLst/>
        </p:spPr>
      </p:pic>
      <p:pic>
        <p:nvPicPr>
          <p:cNvPr id="75" name="Picture 1076" descr="Azure IoT Hub logo">
            <a:extLst>
              <a:ext uri="{FF2B5EF4-FFF2-40B4-BE49-F238E27FC236}">
                <a16:creationId xmlns:a16="http://schemas.microsoft.com/office/drawing/2014/main" id="{C6B6236C-EFAE-1B9A-3E83-40EC5B56A7CC}"/>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3343520" y="2668551"/>
            <a:ext cx="301752" cy="301752"/>
          </a:xfrm>
          <a:prstGeom prst="rect">
            <a:avLst/>
          </a:prstGeom>
          <a:effectLst/>
        </p:spPr>
      </p:pic>
      <p:pic>
        <p:nvPicPr>
          <p:cNvPr id="76" name="Picture 75">
            <a:extLst>
              <a:ext uri="{FF2B5EF4-FFF2-40B4-BE49-F238E27FC236}">
                <a16:creationId xmlns:a16="http://schemas.microsoft.com/office/drawing/2014/main" id="{DCF7966F-4D42-C486-31C3-6DD456E03B37}"/>
              </a:ext>
            </a:extLst>
          </p:cNvPr>
          <p:cNvPicPr>
            <a:picLocks noChangeAspect="1"/>
          </p:cNvPicPr>
          <p:nvPr/>
        </p:nvPicPr>
        <p:blipFill>
          <a:blip r:embed="rId16"/>
          <a:stretch>
            <a:fillRect/>
          </a:stretch>
        </p:blipFill>
        <p:spPr>
          <a:xfrm>
            <a:off x="2346453" y="2668551"/>
            <a:ext cx="301752" cy="301752"/>
          </a:xfrm>
          <a:prstGeom prst="rect">
            <a:avLst/>
          </a:prstGeom>
          <a:effectLst/>
        </p:spPr>
      </p:pic>
      <p:pic>
        <p:nvPicPr>
          <p:cNvPr id="77" name="Picture 76">
            <a:extLst>
              <a:ext uri="{FF2B5EF4-FFF2-40B4-BE49-F238E27FC236}">
                <a16:creationId xmlns:a16="http://schemas.microsoft.com/office/drawing/2014/main" id="{4A54EF1C-4511-F7C0-45A3-104918162D3A}"/>
              </a:ext>
            </a:extLst>
          </p:cNvPr>
          <p:cNvPicPr>
            <a:picLocks noChangeAspect="1"/>
          </p:cNvPicPr>
          <p:nvPr/>
        </p:nvPicPr>
        <p:blipFill>
          <a:blip r:embed="rId59"/>
          <a:stretch>
            <a:fillRect/>
          </a:stretch>
        </p:blipFill>
        <p:spPr>
          <a:xfrm>
            <a:off x="1848494" y="2668551"/>
            <a:ext cx="301752" cy="301752"/>
          </a:xfrm>
          <a:prstGeom prst="rect">
            <a:avLst/>
          </a:prstGeom>
          <a:effectLst/>
        </p:spPr>
      </p:pic>
      <p:pic>
        <p:nvPicPr>
          <p:cNvPr id="78" name="Picture 77">
            <a:extLst>
              <a:ext uri="{FF2B5EF4-FFF2-40B4-BE49-F238E27FC236}">
                <a16:creationId xmlns:a16="http://schemas.microsoft.com/office/drawing/2014/main" id="{11B7FFB7-716F-596A-D741-69DE6A006BD5}"/>
              </a:ext>
            </a:extLst>
          </p:cNvPr>
          <p:cNvPicPr>
            <a:picLocks noChangeAspect="1"/>
          </p:cNvPicPr>
          <p:nvPr/>
        </p:nvPicPr>
        <p:blipFill>
          <a:blip r:embed="rId60"/>
          <a:stretch>
            <a:fillRect/>
          </a:stretch>
        </p:blipFill>
        <p:spPr>
          <a:xfrm>
            <a:off x="1350535" y="2668551"/>
            <a:ext cx="301752" cy="301752"/>
          </a:xfrm>
          <a:prstGeom prst="rect">
            <a:avLst/>
          </a:prstGeom>
          <a:effectLst/>
        </p:spPr>
      </p:pic>
      <p:pic>
        <p:nvPicPr>
          <p:cNvPr id="79" name="Picture 78">
            <a:extLst>
              <a:ext uri="{FF2B5EF4-FFF2-40B4-BE49-F238E27FC236}">
                <a16:creationId xmlns:a16="http://schemas.microsoft.com/office/drawing/2014/main" id="{83694211-4DD1-F8ED-32BD-78318242F2D0}"/>
              </a:ext>
            </a:extLst>
          </p:cNvPr>
          <p:cNvPicPr>
            <a:picLocks noChangeAspect="1"/>
          </p:cNvPicPr>
          <p:nvPr/>
        </p:nvPicPr>
        <p:blipFill>
          <a:blip r:embed="rId61">
            <a:duotone>
              <a:prstClr val="black"/>
              <a:schemeClr val="accent2">
                <a:tint val="45000"/>
                <a:satMod val="400000"/>
              </a:schemeClr>
            </a:duotone>
            <a:extLst>
              <a:ext uri="{BEBA8EAE-BF5A-486C-A8C5-ECC9F3942E4B}">
                <a14:imgProps xmlns:a14="http://schemas.microsoft.com/office/drawing/2010/main">
                  <a14:imgLayer r:embed="rId62">
                    <a14:imgEffect>
                      <a14:colorTemperature colorTemp="5902"/>
                    </a14:imgEffect>
                    <a14:imgEffect>
                      <a14:saturation sat="252000"/>
                    </a14:imgEffect>
                    <a14:imgEffect>
                      <a14:brightnessContrast bright="100000"/>
                    </a14:imgEffect>
                  </a14:imgLayer>
                </a14:imgProps>
              </a:ext>
            </a:extLst>
          </a:blip>
          <a:stretch>
            <a:fillRect/>
          </a:stretch>
        </p:blipFill>
        <p:spPr>
          <a:xfrm>
            <a:off x="852576" y="2668551"/>
            <a:ext cx="301752" cy="301752"/>
          </a:xfrm>
          <a:prstGeom prst="rect">
            <a:avLst/>
          </a:prstGeom>
          <a:effectLst/>
        </p:spPr>
      </p:pic>
      <p:pic>
        <p:nvPicPr>
          <p:cNvPr id="80" name="Picture 6" descr="nchoose2 - Home">
            <a:extLst>
              <a:ext uri="{FF2B5EF4-FFF2-40B4-BE49-F238E27FC236}">
                <a16:creationId xmlns:a16="http://schemas.microsoft.com/office/drawing/2014/main" id="{0A53CD46-31B8-F9B5-CCCF-5FFD77FD7837}"/>
              </a:ext>
            </a:extLst>
          </p:cNvPr>
          <p:cNvPicPr>
            <a:picLocks noChangeAspect="1" noChangeArrowheads="1"/>
          </p:cNvPicPr>
          <p:nvPr/>
        </p:nvPicPr>
        <p:blipFill rotWithShape="1">
          <a:blip r:embed="rId63">
            <a:extLst>
              <a:ext uri="{28A0092B-C50C-407E-A947-70E740481C1C}">
                <a14:useLocalDpi xmlns:a14="http://schemas.microsoft.com/office/drawing/2010/main" val="0"/>
              </a:ext>
            </a:extLst>
          </a:blip>
          <a:srcRect t="24198" b="21159"/>
          <a:stretch>
            <a:fillRect/>
          </a:stretch>
        </p:blipFill>
        <p:spPr bwMode="auto">
          <a:xfrm>
            <a:off x="4823317" y="2682020"/>
            <a:ext cx="502920" cy="27481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 name="Picture 22" descr="Logstash Logo - LogoDix">
            <a:extLst>
              <a:ext uri="{FF2B5EF4-FFF2-40B4-BE49-F238E27FC236}">
                <a16:creationId xmlns:a16="http://schemas.microsoft.com/office/drawing/2014/main" id="{6442203B-405A-C57C-4E0E-844A260F69C2}"/>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841479" y="2668551"/>
            <a:ext cx="268559"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2" name="Picture 36" descr="Apache Logo - LogoDix">
            <a:extLst>
              <a:ext uri="{FF2B5EF4-FFF2-40B4-BE49-F238E27FC236}">
                <a16:creationId xmlns:a16="http://schemas.microsoft.com/office/drawing/2014/main" id="{DD2DECD7-15FA-69BA-AA24-BD03A4FEF020}"/>
              </a:ext>
            </a:extLst>
          </p:cNvPr>
          <p:cNvPicPr>
            <a:picLocks noChangeAspect="1" noChangeArrowheads="1"/>
          </p:cNvPicPr>
          <p:nvPr/>
        </p:nvPicPr>
        <p:blipFill rotWithShape="1">
          <a:blip r:embed="rId65">
            <a:extLst>
              <a:ext uri="{28A0092B-C50C-407E-A947-70E740481C1C}">
                <a14:useLocalDpi xmlns:a14="http://schemas.microsoft.com/office/drawing/2010/main" val="0"/>
              </a:ext>
            </a:extLst>
          </a:blip>
          <a:srcRect l="13826" t="31584" r="68203" b="33372"/>
          <a:stretch>
            <a:fillRect/>
          </a:stretch>
        </p:blipFill>
        <p:spPr bwMode="auto">
          <a:xfrm>
            <a:off x="4306243" y="2668551"/>
            <a:ext cx="334557" cy="30175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A0E0783B-FD4E-6394-77FA-A07A2CC4402D}"/>
              </a:ext>
            </a:extLst>
          </p:cNvPr>
          <p:cNvPicPr>
            <a:picLocks noChangeAspect="1"/>
          </p:cNvPicPr>
          <p:nvPr/>
        </p:nvPicPr>
        <p:blipFill>
          <a:blip r:embed="rId66">
            <a:duotone>
              <a:prstClr val="black"/>
              <a:schemeClr val="accent2">
                <a:tint val="45000"/>
                <a:satMod val="400000"/>
              </a:schemeClr>
            </a:duotone>
            <a:extLst>
              <a:ext uri="{BEBA8EAE-BF5A-486C-A8C5-ECC9F3942E4B}">
                <a14:imgProps xmlns:a14="http://schemas.microsoft.com/office/drawing/2010/main">
                  <a14:imgLayer r:embed="rId67">
                    <a14:imgEffect>
                      <a14:brightnessContrast bright="100000"/>
                    </a14:imgEffect>
                  </a14:imgLayer>
                </a14:imgProps>
              </a:ext>
            </a:extLst>
          </a:blip>
          <a:stretch>
            <a:fillRect/>
          </a:stretch>
        </p:blipFill>
        <p:spPr>
          <a:xfrm>
            <a:off x="6096773" y="2209812"/>
            <a:ext cx="333881" cy="333881"/>
          </a:xfrm>
          <a:prstGeom prst="rect">
            <a:avLst/>
          </a:prstGeom>
        </p:spPr>
      </p:pic>
      <p:sp>
        <p:nvSpPr>
          <p:cNvPr id="84" name="TextBox 83">
            <a:extLst>
              <a:ext uri="{FF2B5EF4-FFF2-40B4-BE49-F238E27FC236}">
                <a16:creationId xmlns:a16="http://schemas.microsoft.com/office/drawing/2014/main" id="{C839D2AE-F054-B2AA-FA05-FFA857774654}"/>
              </a:ext>
            </a:extLst>
          </p:cNvPr>
          <p:cNvSpPr txBox="1"/>
          <p:nvPr/>
        </p:nvSpPr>
        <p:spPr>
          <a:xfrm>
            <a:off x="753199" y="3883053"/>
            <a:ext cx="2103120" cy="2544286"/>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600"/>
              </a:spcAft>
              <a:buClr>
                <a:srgbClr val="000000"/>
              </a:buClr>
              <a:buSzTx/>
              <a:buFontTx/>
              <a:buNone/>
              <a:tabLst/>
              <a:defRPr/>
            </a:pPr>
            <a:r>
              <a:rPr kumimoji="0" lang="en-US" sz="1200" b="0" i="0" u="none" strike="noStrike" kern="1200" cap="none" spc="0" normalizeH="0" baseline="0" noProof="0">
                <a:ln w="3175">
                  <a:noFill/>
                </a:ln>
                <a:effectLst/>
                <a:uLnTx/>
                <a:uFillTx/>
                <a:latin typeface="Segoe UI Semibold" panose="020F0302020204030204"/>
                <a:ea typeface="+mn-ea"/>
                <a:cs typeface="Segoe Sans Display Semibold" pitchFamily="2" charset="0"/>
              </a:rPr>
              <a:t>External sources</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Apache Kafka</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Apache Spark</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Apache Flink</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MQTT v5</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SQL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PostgreSQL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MySQL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Cosmos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SQL MI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SQL Server on VM DB CDC</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Data Explorer </a:t>
            </a:r>
          </a:p>
          <a:p>
            <a:pPr marL="115888" marR="0" lvl="0" indent="-115888" fontAlgn="base">
              <a:lnSpc>
                <a:spcPct val="114000"/>
              </a:lnSpc>
              <a:spcBef>
                <a:spcPts val="0"/>
              </a:spcBef>
              <a:spcAft>
                <a:spcPts val="100"/>
              </a:spcAft>
              <a:buClr>
                <a:schemeClr val="tx1"/>
              </a:buClr>
              <a:buSzTx/>
              <a:buFont typeface="Arial" panose="020B0604020202020204" pitchFamily="34" charset="0"/>
              <a:buChar char="•"/>
              <a:tabLst/>
              <a:defRPr/>
            </a:pPr>
            <a:r>
              <a:rPr lang="en-US" sz="900">
                <a:ea typeface="等线"/>
              </a:rPr>
              <a:t>Azure IoT hub</a:t>
            </a:r>
          </a:p>
          <a:p>
            <a:pPr marL="115888" marR="0" lvl="0" indent="-115888" algn="l" defTabSz="914400" rtl="0" eaLnBrk="1" fontAlgn="base" latinLnBrk="0" hangingPunct="1">
              <a:lnSpc>
                <a:spcPct val="110000"/>
              </a:lnSpc>
              <a:spcBef>
                <a:spcPts val="0"/>
              </a:spcBef>
              <a:spcAft>
                <a:spcPts val="100"/>
              </a:spcAft>
              <a:buClr>
                <a:srgbClr val="FFFFFF"/>
              </a:buClr>
              <a:buSzTx/>
              <a:buFont typeface="Arial" panose="020B0604020202020204" pitchFamily="34" charset="0"/>
              <a:buChar char="•"/>
              <a:tabLst/>
              <a:defRPr/>
            </a:pPr>
            <a:endParaRPr kumimoji="0" lang="en-US" sz="900" b="0" i="0" u="none" strike="noStrike" kern="1200" cap="none" spc="0" normalizeH="0" baseline="0" noProof="0">
              <a:ln>
                <a:noFill/>
              </a:ln>
              <a:effectLst/>
              <a:uLnTx/>
              <a:uFillTx/>
              <a:latin typeface="Segoe Sans Text" panose="020F0502020204030204"/>
              <a:ea typeface="等线"/>
              <a:cs typeface="Segoe Sans Text"/>
            </a:endParaRPr>
          </a:p>
        </p:txBody>
      </p:sp>
      <p:sp>
        <p:nvSpPr>
          <p:cNvPr id="85" name="TextBox 84">
            <a:extLst>
              <a:ext uri="{FF2B5EF4-FFF2-40B4-BE49-F238E27FC236}">
                <a16:creationId xmlns:a16="http://schemas.microsoft.com/office/drawing/2014/main" id="{4DBAA3B4-9671-7952-A04B-F6BE2E5CD889}"/>
              </a:ext>
            </a:extLst>
          </p:cNvPr>
          <p:cNvSpPr txBox="1"/>
          <p:nvPr/>
        </p:nvSpPr>
        <p:spPr>
          <a:xfrm>
            <a:off x="2997054" y="3883053"/>
            <a:ext cx="2103120" cy="2531462"/>
          </a:xfrm>
          <a:prstGeom prst="rect">
            <a:avLst/>
          </a:prstGeom>
          <a:noFill/>
        </p:spPr>
        <p:txBody>
          <a:bodyPr wrap="square">
            <a:spAutoFit/>
          </a:bodyPr>
          <a:lstStyle/>
          <a:p>
            <a:pPr fontAlgn="base">
              <a:spcAft>
                <a:spcPts val="600"/>
              </a:spcAft>
              <a:buClr>
                <a:srgbClr val="000000"/>
              </a:buClr>
              <a:defRPr/>
            </a:pPr>
            <a:r>
              <a:rPr lang="en-US" sz="1200" i="1">
                <a:ln w="3175">
                  <a:noFill/>
                </a:ln>
                <a:latin typeface="Segoe UI Semibold" panose="020F0302020204030204"/>
                <a:cs typeface="Segoe Sans Display Semibold" pitchFamily="2" charset="0"/>
              </a:rPr>
              <a:t>(continued)</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Google Cloud Pub/Sub</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Confluent Cloud for Apache Kafka</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Amazon Kinesis Data Streams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Amazon Managed Streaming for Apache Kafka</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Solace </a:t>
            </a:r>
            <a:r>
              <a:rPr lang="en-US" sz="900" err="1">
                <a:ea typeface="等线"/>
              </a:rPr>
              <a:t>PubSub</a:t>
            </a:r>
            <a:r>
              <a:rPr lang="en-US" sz="900">
                <a:ea typeface="等线"/>
              </a:rPr>
              <a:t>+</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Event Hubs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Service Bus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Event Grid Namespace</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Real-time weather</a:t>
            </a:r>
          </a:p>
          <a:p>
            <a:pPr marL="115888" lvl="0" indent="-115888" fontAlgn="base">
              <a:lnSpc>
                <a:spcPct val="114000"/>
              </a:lnSpc>
              <a:spcAft>
                <a:spcPts val="100"/>
              </a:spcAft>
              <a:buClr>
                <a:schemeClr val="tx1"/>
              </a:buClr>
              <a:buFont typeface="Arial" panose="020B0604020202020204" pitchFamily="34" charset="0"/>
              <a:buChar char="•"/>
              <a:defRPr/>
            </a:pPr>
            <a:r>
              <a:rPr lang="en-US" sz="900" err="1">
                <a:ea typeface="等线"/>
              </a:rPr>
              <a:t>OpenTelemetry</a:t>
            </a:r>
            <a:endParaRPr lang="en-US" sz="900">
              <a:ea typeface="等线"/>
            </a:endParaRPr>
          </a:p>
          <a:p>
            <a:pPr marL="115888" lvl="0" indent="-115888" fontAlgn="base">
              <a:lnSpc>
                <a:spcPct val="114000"/>
              </a:lnSpc>
              <a:spcAft>
                <a:spcPts val="100"/>
              </a:spcAft>
              <a:buClr>
                <a:schemeClr val="tx1"/>
              </a:buClr>
              <a:buFont typeface="Arial" panose="020B0604020202020204" pitchFamily="34" charset="0"/>
              <a:buChar char="•"/>
              <a:defRPr/>
            </a:pPr>
            <a:r>
              <a:rPr lang="en-US" sz="900" err="1">
                <a:ea typeface="等线"/>
              </a:rPr>
              <a:t>Telegraf</a:t>
            </a:r>
            <a:endParaRPr lang="en-US" sz="900">
              <a:ea typeface="等线"/>
            </a:endParaRPr>
          </a:p>
          <a:p>
            <a:pPr marL="115888" lvl="0" indent="-115888" fontAlgn="base">
              <a:lnSpc>
                <a:spcPct val="110000"/>
              </a:lnSpc>
              <a:spcAft>
                <a:spcPts val="100"/>
              </a:spcAft>
              <a:buClr>
                <a:srgbClr val="FFFFFF"/>
              </a:buClr>
              <a:buFont typeface="Arial" panose="020B0604020202020204" pitchFamily="34" charset="0"/>
              <a:buChar char="•"/>
              <a:defRPr/>
            </a:pPr>
            <a:endParaRPr lang="en-US" sz="900">
              <a:latin typeface="Segoe Sans Text" panose="020F0502020204030204"/>
              <a:ea typeface="等线"/>
            </a:endParaRPr>
          </a:p>
        </p:txBody>
      </p:sp>
      <p:sp>
        <p:nvSpPr>
          <p:cNvPr id="86" name="TextBox 85">
            <a:extLst>
              <a:ext uri="{FF2B5EF4-FFF2-40B4-BE49-F238E27FC236}">
                <a16:creationId xmlns:a16="http://schemas.microsoft.com/office/drawing/2014/main" id="{14C35F6D-9518-1797-F70D-F1CBA15E5B46}"/>
              </a:ext>
            </a:extLst>
          </p:cNvPr>
          <p:cNvSpPr txBox="1"/>
          <p:nvPr/>
        </p:nvSpPr>
        <p:spPr>
          <a:xfrm>
            <a:off x="5240909" y="3883053"/>
            <a:ext cx="2103120" cy="2281202"/>
          </a:xfrm>
          <a:prstGeom prst="rect">
            <a:avLst/>
          </a:prstGeom>
          <a:noFill/>
        </p:spPr>
        <p:txBody>
          <a:bodyPr wrap="square">
            <a:spAutoFit/>
          </a:bodyPr>
          <a:lstStyle/>
          <a:p>
            <a:pPr fontAlgn="base">
              <a:spcAft>
                <a:spcPts val="600"/>
              </a:spcAft>
              <a:buClr>
                <a:srgbClr val="000000"/>
              </a:buClr>
              <a:defRPr/>
            </a:pPr>
            <a:r>
              <a:rPr lang="en-US" sz="1200" i="1">
                <a:ln w="3175">
                  <a:noFill/>
                </a:ln>
                <a:latin typeface="Segoe UI Semibold" panose="020F0302020204030204"/>
                <a:cs typeface="Segoe Sans Display Semibold" pitchFamily="2" charset="0"/>
              </a:rPr>
              <a:t>(continued)</a:t>
            </a:r>
          </a:p>
          <a:p>
            <a:pPr marL="115888" lvl="0" indent="-115888" fontAlgn="base">
              <a:lnSpc>
                <a:spcPct val="114000"/>
              </a:lnSpc>
              <a:spcAft>
                <a:spcPts val="100"/>
              </a:spcAft>
              <a:buClr>
                <a:schemeClr val="tx1"/>
              </a:buClr>
              <a:buFont typeface="Arial" panose="020B0604020202020204" pitchFamily="34" charset="0"/>
              <a:buChar char="•"/>
              <a:defRPr/>
            </a:pPr>
            <a:r>
              <a:rPr lang="en-US" sz="900">
                <a:ea typeface="等线"/>
              </a:rPr>
              <a:t>Splunk Apache Log4j</a:t>
            </a: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FluentBit</a:t>
            </a:r>
            <a:endParaRPr lang="en-US" sz="900">
              <a:ea typeface="等线"/>
            </a:endParaRP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Logstash</a:t>
            </a: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NLog</a:t>
            </a:r>
            <a:endParaRPr lang="en-US" sz="900">
              <a:ea typeface="等线"/>
            </a:endParaRP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Serilog</a:t>
            </a:r>
            <a:endParaRPr lang="en-US" sz="900">
              <a:ea typeface="等线"/>
            </a:endParaRPr>
          </a:p>
          <a:p>
            <a:pPr marR="0" lvl="0" indent="0" fontAlgn="base">
              <a:lnSpc>
                <a:spcPct val="100000"/>
              </a:lnSpc>
              <a:spcBef>
                <a:spcPts val="1200"/>
              </a:spcBef>
              <a:spcAft>
                <a:spcPts val="600"/>
              </a:spcAft>
              <a:buClr>
                <a:srgbClr val="000000"/>
              </a:buClr>
              <a:buSzTx/>
              <a:buFontTx/>
              <a:buNone/>
              <a:tabLst/>
              <a:defRPr/>
            </a:pPr>
            <a:r>
              <a:rPr lang="en-US" sz="1200" i="1">
                <a:ln w="3175">
                  <a:noFill/>
                </a:ln>
                <a:latin typeface="Segoe UI Semibold" panose="020F0302020204030204"/>
                <a:cs typeface="Segoe Sans Display Semibold" pitchFamily="2" charset="0"/>
              </a:rPr>
              <a:t>Fabric &amp; Azure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Workspace Item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a:t>
            </a:r>
            <a:r>
              <a:rPr lang="en-US" sz="900" err="1">
                <a:ea typeface="等线"/>
              </a:rPr>
              <a:t>Onelake</a:t>
            </a:r>
            <a:r>
              <a:rPr lang="en-US" sz="900">
                <a:ea typeface="等线"/>
              </a:rPr>
              <a:t>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Job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Blob Storage events</a:t>
            </a:r>
          </a:p>
        </p:txBody>
      </p:sp>
      <p:sp>
        <p:nvSpPr>
          <p:cNvPr id="87" name="TextBox 86">
            <a:extLst>
              <a:ext uri="{FF2B5EF4-FFF2-40B4-BE49-F238E27FC236}">
                <a16:creationId xmlns:a16="http://schemas.microsoft.com/office/drawing/2014/main" id="{B7665833-55B0-7279-EEAA-5E6BCF2B7E97}"/>
              </a:ext>
            </a:extLst>
          </p:cNvPr>
          <p:cNvSpPr txBox="1"/>
          <p:nvPr/>
        </p:nvSpPr>
        <p:spPr>
          <a:xfrm>
            <a:off x="9693237" y="3883053"/>
            <a:ext cx="1828800" cy="2182905"/>
          </a:xfrm>
          <a:prstGeom prst="rect">
            <a:avLst/>
          </a:prstGeom>
          <a:noFill/>
        </p:spPr>
        <p:txBody>
          <a:bodyPr wrap="square" lIns="91440" tIns="45720" rIns="91440" bIns="45720" anchor="t">
            <a:spAutoFit/>
          </a:bodyPr>
          <a:lstStyle/>
          <a:p>
            <a:pPr fontAlgn="base">
              <a:spcAft>
                <a:spcPts val="600"/>
              </a:spcAft>
              <a:buClr>
                <a:srgbClr val="000000"/>
              </a:buClr>
              <a:defRPr/>
            </a:pPr>
            <a:r>
              <a:rPr lang="en-US" sz="1200" i="1">
                <a:ln w="3175">
                  <a:noFill/>
                </a:ln>
                <a:latin typeface="Segoe UI Semibold" panose="020F0302020204030204"/>
                <a:cs typeface="Segoe Sans Display Semibold" pitchFamily="2" charset="0"/>
              </a:rPr>
              <a:t>(continued)</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JDBC</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JIRA</a:t>
            </a:r>
          </a:p>
          <a:p>
            <a:pPr fontAlgn="base">
              <a:spcBef>
                <a:spcPts val="1200"/>
              </a:spcBef>
              <a:spcAft>
                <a:spcPts val="600"/>
              </a:spcAft>
              <a:buClr>
                <a:srgbClr val="000000"/>
              </a:buClr>
              <a:defRPr/>
            </a:pPr>
            <a:r>
              <a:rPr lang="en-US" sz="1200">
                <a:ln w="3175">
                  <a:noFill/>
                </a:ln>
                <a:latin typeface="Segoe UI Semibold" panose="020F0302020204030204"/>
                <a:cs typeface="Segoe Sans Display Semibold" pitchFamily="2" charset="0"/>
              </a:rPr>
              <a:t>Custom connectors</a:t>
            </a:r>
          </a:p>
          <a:p>
            <a:pPr marL="115888" lvl="0" indent="-115888" fontAlgn="base">
              <a:lnSpc>
                <a:spcPct val="114000"/>
              </a:lnSpc>
              <a:spcAft>
                <a:spcPts val="100"/>
              </a:spcAft>
              <a:buClr>
                <a:schemeClr val="tx1"/>
              </a:buClr>
              <a:buFont typeface="Arial" panose="020B0604020202020204" pitchFamily="34" charset="0"/>
              <a:buChar char="•"/>
              <a:defRPr/>
            </a:pPr>
            <a:r>
              <a:rPr lang="en-US" sz="900">
                <a:ea typeface="等线"/>
              </a:rPr>
              <a:t>SAP Hana</a:t>
            </a:r>
          </a:p>
          <a:p>
            <a:pPr marL="0" marR="0" lvl="0" indent="0" algn="l" defTabSz="914400" rtl="0" eaLnBrk="1" fontAlgn="base" latinLnBrk="0" hangingPunct="1">
              <a:lnSpc>
                <a:spcPct val="100000"/>
              </a:lnSpc>
              <a:spcBef>
                <a:spcPts val="1200"/>
              </a:spcBef>
              <a:spcAft>
                <a:spcPts val="600"/>
              </a:spcAft>
              <a:buClr>
                <a:srgbClr val="000000"/>
              </a:buClr>
              <a:buSzTx/>
              <a:buFontTx/>
              <a:buNone/>
              <a:tabLst/>
              <a:defRPr/>
            </a:pPr>
            <a:r>
              <a:rPr kumimoji="0" lang="en-US" sz="1200" b="0" i="0" u="none" strike="noStrike" kern="1200" cap="none" spc="0" normalizeH="0" baseline="0" noProof="0">
                <a:ln w="3175">
                  <a:noFill/>
                </a:ln>
                <a:effectLst/>
                <a:uLnTx/>
                <a:uFillTx/>
                <a:latin typeface="Segoe UI Semibold" panose="020F0302020204030204"/>
                <a:ea typeface="+mn-ea"/>
                <a:cs typeface="Segoe Sans Display Semibold" pitchFamily="2" charset="0"/>
              </a:rPr>
              <a:t>Fabric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Anomaly Detection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Capacity Utilization events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Business events</a:t>
            </a:r>
          </a:p>
        </p:txBody>
      </p:sp>
      <p:sp>
        <p:nvSpPr>
          <p:cNvPr id="88" name="TextBox 87">
            <a:extLst>
              <a:ext uri="{FF2B5EF4-FFF2-40B4-BE49-F238E27FC236}">
                <a16:creationId xmlns:a16="http://schemas.microsoft.com/office/drawing/2014/main" id="{09C845A0-605D-4567-B9C2-16DB96130EF3}"/>
              </a:ext>
            </a:extLst>
          </p:cNvPr>
          <p:cNvSpPr txBox="1"/>
          <p:nvPr/>
        </p:nvSpPr>
        <p:spPr>
          <a:xfrm>
            <a:off x="7668981" y="3883053"/>
            <a:ext cx="1828800" cy="2207079"/>
          </a:xfrm>
          <a:prstGeom prst="rect">
            <a:avLst/>
          </a:prstGeom>
          <a:noFill/>
        </p:spPr>
        <p:txBody>
          <a:bodyPr wrap="square" lIns="91440" tIns="45720" rIns="91440" bIns="45720" anchor="t">
            <a:spAutoFit/>
          </a:bodyPr>
          <a:lstStyle/>
          <a:p>
            <a:pPr fontAlgn="base">
              <a:spcAft>
                <a:spcPts val="600"/>
              </a:spcAft>
              <a:buClr>
                <a:srgbClr val="000000"/>
              </a:buClr>
              <a:defRPr/>
            </a:pPr>
            <a:r>
              <a:rPr lang="en-US" sz="1200">
                <a:ln w="3175">
                  <a:noFill/>
                </a:ln>
                <a:latin typeface="Segoe UI Semibold" panose="020F0302020204030204"/>
                <a:cs typeface="Segoe Sans Display Semibold" pitchFamily="2" charset="0"/>
              </a:rPr>
              <a:t>External sources</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HTTP</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Mongo DB CDC</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Oracle DB CDC</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Azure blob file stream</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MQTT v3.1.1</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ServiceNow</a:t>
            </a:r>
          </a:p>
          <a:p>
            <a:pPr marL="115888" indent="-115888" fontAlgn="base">
              <a:lnSpc>
                <a:spcPct val="114000"/>
              </a:lnSpc>
              <a:spcAft>
                <a:spcPts val="100"/>
              </a:spcAft>
              <a:buClr>
                <a:schemeClr val="tx1"/>
              </a:buClr>
              <a:buFont typeface="Arial" panose="020B0604020202020204" pitchFamily="34" charset="0"/>
              <a:buChar char="•"/>
              <a:defRPr/>
            </a:pPr>
            <a:r>
              <a:rPr lang="en-US" sz="900" err="1">
                <a:ea typeface="等线"/>
              </a:rPr>
              <a:t>OneLake</a:t>
            </a:r>
            <a:r>
              <a:rPr lang="en-US" sz="900">
                <a:ea typeface="等线"/>
              </a:rPr>
              <a:t> file stream</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Salesforce</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Delta lake CDF</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Eventhouse</a:t>
            </a:r>
          </a:p>
          <a:p>
            <a:pPr marL="115888" indent="-115888" fontAlgn="base">
              <a:lnSpc>
                <a:spcPct val="114000"/>
              </a:lnSpc>
              <a:spcAft>
                <a:spcPts val="100"/>
              </a:spcAft>
              <a:buClr>
                <a:schemeClr val="tx1"/>
              </a:buClr>
              <a:buFont typeface="Arial" panose="020B0604020202020204" pitchFamily="34" charset="0"/>
              <a:buChar char="•"/>
              <a:defRPr/>
            </a:pPr>
            <a:r>
              <a:rPr lang="en-US" sz="900">
                <a:ea typeface="等线"/>
              </a:rPr>
              <a:t>Fabric SQL CES</a:t>
            </a:r>
          </a:p>
        </p:txBody>
      </p:sp>
    </p:spTree>
    <p:extLst>
      <p:ext uri="{BB962C8B-B14F-4D97-AF65-F5344CB8AC3E}">
        <p14:creationId xmlns:p14="http://schemas.microsoft.com/office/powerpoint/2010/main" val="19851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200"/>
                                  </p:stCondLst>
                                  <p:childTnLst>
                                    <p:animMotion origin="layout" path="M 1.66667E-6 -2.96296E-6 L 1.66667E-6 0.03542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300"/>
                                  </p:stCondLst>
                                  <p:childTnLst>
                                    <p:animMotion origin="layout" path="M -2.29167E-6 2.96296E-6 L -2.29167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500"/>
                                  </p:stCondLst>
                                  <p:childTnLst>
                                    <p:animMotion origin="layout" path="M 1.66667E-6 -2.96296E-6 L 1.66667E-6 0.03542 " pathEditMode="relative" rAng="0" ptsTypes="AA">
                                      <p:cBhvr>
                                        <p:cTn id="19" dur="700" spd="-100000" fill="hold"/>
                                        <p:tgtEl>
                                          <p:spTgt spid="24"/>
                                        </p:tgtEl>
                                        <p:attrNameLst>
                                          <p:attrName>ppt_x</p:attrName>
                                          <p:attrName>ppt_y</p:attrName>
                                        </p:attrNameLst>
                                      </p:cBhvr>
                                      <p:rCtr x="0" y="1782"/>
                                    </p:animMotion>
                                  </p:childTnLst>
                                </p:cTn>
                              </p:par>
                              <p:par>
                                <p:cTn id="20" presetID="10" presetClass="entr" presetSubtype="0" fill="hold" grpId="0" nodeType="withEffect">
                                  <p:stCondLst>
                                    <p:cond delay="50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42" presetClass="path" presetSubtype="0" decel="100000" fill="hold" grpId="1" nodeType="withEffect">
                                  <p:stCondLst>
                                    <p:cond delay="500"/>
                                  </p:stCondLst>
                                  <p:childTnLst>
                                    <p:animMotion origin="layout" path="M 1.66667E-6 -2.96296E-6 L 1.66667E-6 0.03542 " pathEditMode="relative" rAng="0" ptsTypes="AA">
                                      <p:cBhvr>
                                        <p:cTn id="24" dur="700" spd="-100000" fill="hold"/>
                                        <p:tgtEl>
                                          <p:spTgt spid="84"/>
                                        </p:tgtEl>
                                        <p:attrNameLst>
                                          <p:attrName>ppt_x</p:attrName>
                                          <p:attrName>ppt_y</p:attrName>
                                        </p:attrNameLst>
                                      </p:cBhvr>
                                      <p:rCtr x="0" y="1782"/>
                                    </p:animMotion>
                                  </p:childTnLst>
                                </p:cTn>
                              </p:par>
                              <p:par>
                                <p:cTn id="25" presetID="10" presetClass="entr" presetSubtype="0" fill="hold" grpId="0" nodeType="withEffect">
                                  <p:stCondLst>
                                    <p:cond delay="60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42" presetClass="path" presetSubtype="0" decel="100000" fill="hold" grpId="1" nodeType="withEffect">
                                  <p:stCondLst>
                                    <p:cond delay="600"/>
                                  </p:stCondLst>
                                  <p:childTnLst>
                                    <p:animMotion origin="layout" path="M 1.66667E-6 -2.96296E-6 L 1.66667E-6 0.03542 " pathEditMode="relative" rAng="0" ptsTypes="AA">
                                      <p:cBhvr>
                                        <p:cTn id="29" dur="700" spd="-100000" fill="hold"/>
                                        <p:tgtEl>
                                          <p:spTgt spid="85"/>
                                        </p:tgtEl>
                                        <p:attrNameLst>
                                          <p:attrName>ppt_x</p:attrName>
                                          <p:attrName>ppt_y</p:attrName>
                                        </p:attrNameLst>
                                      </p:cBhvr>
                                      <p:rCtr x="0" y="1782"/>
                                    </p:animMotion>
                                  </p:childTnLst>
                                </p:cTn>
                              </p:par>
                              <p:par>
                                <p:cTn id="30" presetID="10" presetClass="entr" presetSubtype="0" fill="hold" grpId="0" nodeType="withEffect">
                                  <p:stCondLst>
                                    <p:cond delay="70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par>
                                <p:cTn id="33" presetID="42" presetClass="path" presetSubtype="0" decel="100000" fill="hold" grpId="1" nodeType="withEffect">
                                  <p:stCondLst>
                                    <p:cond delay="700"/>
                                  </p:stCondLst>
                                  <p:childTnLst>
                                    <p:animMotion origin="layout" path="M 1.66667E-6 -2.96296E-6 L 1.66667E-6 0.03542 " pathEditMode="relative" rAng="0" ptsTypes="AA">
                                      <p:cBhvr>
                                        <p:cTn id="34" dur="700" spd="-100000" fill="hold"/>
                                        <p:tgtEl>
                                          <p:spTgt spid="86"/>
                                        </p:tgtEl>
                                        <p:attrNameLst>
                                          <p:attrName>ppt_x</p:attrName>
                                          <p:attrName>ppt_y</p:attrName>
                                        </p:attrNameLst>
                                      </p:cBhvr>
                                      <p:rCtr x="0" y="1782"/>
                                    </p:animMotion>
                                  </p:childTnLst>
                                </p:cTn>
                              </p:par>
                              <p:par>
                                <p:cTn id="35" presetID="10" presetClass="entr" presetSubtype="0" fill="hold" grpId="0" nodeType="withEffect">
                                  <p:stCondLst>
                                    <p:cond delay="5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500"/>
                                  </p:stCondLst>
                                  <p:childTnLst>
                                    <p:animMotion origin="layout" path="M 1.66667E-6 -2.96296E-6 L 1.66667E-6 0.03542 " pathEditMode="relative" rAng="0" ptsTypes="AA">
                                      <p:cBhvr>
                                        <p:cTn id="39" dur="700" spd="-100000" fill="hold"/>
                                        <p:tgtEl>
                                          <p:spTgt spid="4"/>
                                        </p:tgtEl>
                                        <p:attrNameLst>
                                          <p:attrName>ppt_x</p:attrName>
                                          <p:attrName>ppt_y</p:attrName>
                                        </p:attrNameLst>
                                      </p:cBhvr>
                                      <p:rCtr x="0" y="1782"/>
                                    </p:animMotion>
                                  </p:childTnLst>
                                </p:cTn>
                              </p:par>
                              <p:par>
                                <p:cTn id="40" presetID="10" presetClass="entr" presetSubtype="0" fill="hold" grpId="0" nodeType="withEffect">
                                  <p:stCondLst>
                                    <p:cond delay="6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600"/>
                                  </p:stCondLst>
                                  <p:childTnLst>
                                    <p:animMotion origin="layout" path="M 1.66667E-6 -2.96296E-6 L 1.66667E-6 0.03542 " pathEditMode="relative" rAng="0" ptsTypes="AA">
                                      <p:cBhvr>
                                        <p:cTn id="44" dur="700" spd="-100000" fill="hold"/>
                                        <p:tgtEl>
                                          <p:spTgt spid="6"/>
                                        </p:tgtEl>
                                        <p:attrNameLst>
                                          <p:attrName>ppt_x</p:attrName>
                                          <p:attrName>ppt_y</p:attrName>
                                        </p:attrNameLst>
                                      </p:cBhvr>
                                      <p:rCtr x="0" y="1782"/>
                                    </p:animMotion>
                                  </p:childTnLst>
                                </p:cTn>
                              </p:par>
                              <p:par>
                                <p:cTn id="45" presetID="10" presetClass="entr" presetSubtype="0" fill="hold" nodeType="withEffect">
                                  <p:stCondLst>
                                    <p:cond delay="7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nodeType="withEffect">
                                  <p:stCondLst>
                                    <p:cond delay="700"/>
                                  </p:stCondLst>
                                  <p:childTnLst>
                                    <p:animMotion origin="layout" path="M 1.66667E-6 -2.96296E-6 L 1.66667E-6 0.03542 " pathEditMode="relative" rAng="0" ptsTypes="AA">
                                      <p:cBhvr>
                                        <p:cTn id="49" dur="700" spd="-100000" fill="hold"/>
                                        <p:tgtEl>
                                          <p:spTgt spid="7"/>
                                        </p:tgtEl>
                                        <p:attrNameLst>
                                          <p:attrName>ppt_x</p:attrName>
                                          <p:attrName>ppt_y</p:attrName>
                                        </p:attrNameLst>
                                      </p:cBhvr>
                                      <p:rCtr x="0" y="1782"/>
                                    </p:animMotion>
                                  </p:childTnLst>
                                </p:cTn>
                              </p:par>
                              <p:par>
                                <p:cTn id="50" presetID="10" presetClass="entr" presetSubtype="0" fill="hold" nodeType="withEffect">
                                  <p:stCondLst>
                                    <p:cond delay="8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800"/>
                                  </p:stCondLst>
                                  <p:childTnLst>
                                    <p:animMotion origin="layout" path="M 1.66667E-6 -2.96296E-6 L 1.66667E-6 0.03542 " pathEditMode="relative" rAng="0" ptsTypes="AA">
                                      <p:cBhvr>
                                        <p:cTn id="54" dur="700" spd="-100000" fill="hold"/>
                                        <p:tgtEl>
                                          <p:spTgt spid="23"/>
                                        </p:tgtEl>
                                        <p:attrNameLst>
                                          <p:attrName>ppt_x</p:attrName>
                                          <p:attrName>ppt_y</p:attrName>
                                        </p:attrNameLst>
                                      </p:cBhvr>
                                      <p:rCtr x="0" y="1782"/>
                                    </p:animMotion>
                                  </p:childTnLst>
                                </p:cTn>
                              </p:par>
                              <p:par>
                                <p:cTn id="55" presetID="10" presetClass="entr" presetSubtype="0" fill="hold" grpId="0" nodeType="withEffect">
                                  <p:stCondLst>
                                    <p:cond delay="80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par>
                                <p:cTn id="58" presetID="42" presetClass="path" presetSubtype="0" decel="100000" fill="hold" grpId="1" nodeType="withEffect">
                                  <p:stCondLst>
                                    <p:cond delay="800"/>
                                  </p:stCondLst>
                                  <p:childTnLst>
                                    <p:animMotion origin="layout" path="M 1.66667E-6 -2.96296E-6 L 1.66667E-6 0.03542 " pathEditMode="relative" rAng="0" ptsTypes="AA">
                                      <p:cBhvr>
                                        <p:cTn id="59" dur="700" spd="-100000" fill="hold"/>
                                        <p:tgtEl>
                                          <p:spTgt spid="88"/>
                                        </p:tgtEl>
                                        <p:attrNameLst>
                                          <p:attrName>ppt_x</p:attrName>
                                          <p:attrName>ppt_y</p:attrName>
                                        </p:attrNameLst>
                                      </p:cBhvr>
                                      <p:rCtr x="0" y="1782"/>
                                    </p:animMotion>
                                  </p:childTnLst>
                                </p:cTn>
                              </p:par>
                              <p:par>
                                <p:cTn id="60" presetID="10" presetClass="entr" presetSubtype="0" fill="hold" grpId="0" nodeType="withEffect">
                                  <p:stCondLst>
                                    <p:cond delay="9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childTnLst>
                                </p:cTn>
                              </p:par>
                              <p:par>
                                <p:cTn id="63" presetID="42" presetClass="path" presetSubtype="0" decel="100000" fill="hold" grpId="1" nodeType="withEffect">
                                  <p:stCondLst>
                                    <p:cond delay="900"/>
                                  </p:stCondLst>
                                  <p:childTnLst>
                                    <p:animMotion origin="layout" path="M 1.66667E-6 -2.96296E-6 L 1.66667E-6 0.03542 " pathEditMode="relative" rAng="0" ptsTypes="AA">
                                      <p:cBhvr>
                                        <p:cTn id="64" dur="700" spd="-100000" fill="hold"/>
                                        <p:tgtEl>
                                          <p:spTgt spid="87"/>
                                        </p:tgtEl>
                                        <p:attrNameLst>
                                          <p:attrName>ppt_x</p:attrName>
                                          <p:attrName>ppt_y</p:attrName>
                                        </p:attrNameLst>
                                      </p:cBhvr>
                                      <p:rCtr x="0" y="1782"/>
                                    </p:animMotion>
                                  </p:childTnLst>
                                </p:cTn>
                              </p:par>
                              <p:par>
                                <p:cTn id="65" presetID="10" presetClass="entr" presetSubtype="0" fill="hold" nodeType="withEffect">
                                  <p:stCondLst>
                                    <p:cond delay="4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42" presetClass="path" presetSubtype="0" decel="100000" fill="hold" nodeType="withEffect">
                                  <p:stCondLst>
                                    <p:cond delay="400"/>
                                  </p:stCondLst>
                                  <p:childTnLst>
                                    <p:animMotion origin="layout" path="M 1.66667E-6 -2.96296E-6 L 1.66667E-6 0.03542 " pathEditMode="relative" rAng="0" ptsTypes="AA">
                                      <p:cBhvr>
                                        <p:cTn id="69" dur="700" spd="-100000" fill="hold"/>
                                        <p:tgtEl>
                                          <p:spTgt spid="38"/>
                                        </p:tgtEl>
                                        <p:attrNameLst>
                                          <p:attrName>ppt_x</p:attrName>
                                          <p:attrName>ppt_y</p:attrName>
                                        </p:attrNameLst>
                                      </p:cBhvr>
                                      <p:rCtr x="0" y="1782"/>
                                    </p:animMotion>
                                  </p:childTnLst>
                                </p:cTn>
                              </p:par>
                              <p:par>
                                <p:cTn id="70" presetID="10" presetClass="entr" presetSubtype="0" fill="hold" nodeType="withEffect">
                                  <p:stCondLst>
                                    <p:cond delay="4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42" presetClass="path" presetSubtype="0" decel="100000" fill="hold" nodeType="withEffect">
                                  <p:stCondLst>
                                    <p:cond delay="400"/>
                                  </p:stCondLst>
                                  <p:childTnLst>
                                    <p:animMotion origin="layout" path="M 1.66667E-6 -2.96296E-6 L 1.66667E-6 0.03542 " pathEditMode="relative" rAng="0" ptsTypes="AA">
                                      <p:cBhvr>
                                        <p:cTn id="74" dur="700" spd="-100000" fill="hold"/>
                                        <p:tgtEl>
                                          <p:spTgt spid="34"/>
                                        </p:tgtEl>
                                        <p:attrNameLst>
                                          <p:attrName>ppt_x</p:attrName>
                                          <p:attrName>ppt_y</p:attrName>
                                        </p:attrNameLst>
                                      </p:cBhvr>
                                      <p:rCtr x="0" y="1782"/>
                                    </p:animMotion>
                                  </p:childTnLst>
                                </p:cTn>
                              </p:par>
                              <p:par>
                                <p:cTn id="75" presetID="10" presetClass="entr" presetSubtype="0" fill="hold" nodeType="withEffect">
                                  <p:stCondLst>
                                    <p:cond delay="40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42" presetClass="path" presetSubtype="0" decel="100000" fill="hold" nodeType="withEffect">
                                  <p:stCondLst>
                                    <p:cond delay="400"/>
                                  </p:stCondLst>
                                  <p:childTnLst>
                                    <p:animMotion origin="layout" path="M 1.66667E-6 -2.96296E-6 L 1.66667E-6 0.03542 " pathEditMode="relative" rAng="0" ptsTypes="AA">
                                      <p:cBhvr>
                                        <p:cTn id="79" dur="700" spd="-100000" fill="hold"/>
                                        <p:tgtEl>
                                          <p:spTgt spid="35"/>
                                        </p:tgtEl>
                                        <p:attrNameLst>
                                          <p:attrName>ppt_x</p:attrName>
                                          <p:attrName>ppt_y</p:attrName>
                                        </p:attrNameLst>
                                      </p:cBhvr>
                                      <p:rCtr x="0" y="1782"/>
                                    </p:animMotion>
                                  </p:childTnLst>
                                </p:cTn>
                              </p:par>
                              <p:par>
                                <p:cTn id="80" presetID="10" presetClass="entr" presetSubtype="0" fill="hold" nodeType="withEffect">
                                  <p:stCondLst>
                                    <p:cond delay="40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decel="100000" fill="hold" nodeType="withEffect">
                                  <p:stCondLst>
                                    <p:cond delay="400"/>
                                  </p:stCondLst>
                                  <p:childTnLst>
                                    <p:animMotion origin="layout" path="M 1.66667E-6 -2.96296E-6 L 1.66667E-6 0.03542 " pathEditMode="relative" rAng="0" ptsTypes="AA">
                                      <p:cBhvr>
                                        <p:cTn id="84" dur="700" spd="-100000" fill="hold"/>
                                        <p:tgtEl>
                                          <p:spTgt spid="32"/>
                                        </p:tgtEl>
                                        <p:attrNameLst>
                                          <p:attrName>ppt_x</p:attrName>
                                          <p:attrName>ppt_y</p:attrName>
                                        </p:attrNameLst>
                                      </p:cBhvr>
                                      <p:rCtr x="0" y="1782"/>
                                    </p:animMotion>
                                  </p:childTnLst>
                                </p:cTn>
                              </p:par>
                              <p:par>
                                <p:cTn id="85" presetID="10" presetClass="entr" presetSubtype="0" fill="hold" nodeType="withEffect">
                                  <p:stCondLst>
                                    <p:cond delay="40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400"/>
                                  </p:stCondLst>
                                  <p:childTnLst>
                                    <p:animMotion origin="layout" path="M 1.66667E-6 -2.96296E-6 L 1.66667E-6 0.03542 " pathEditMode="relative" rAng="0" ptsTypes="AA">
                                      <p:cBhvr>
                                        <p:cTn id="89" dur="700" spd="-100000" fill="hold"/>
                                        <p:tgtEl>
                                          <p:spTgt spid="30"/>
                                        </p:tgtEl>
                                        <p:attrNameLst>
                                          <p:attrName>ppt_x</p:attrName>
                                          <p:attrName>ppt_y</p:attrName>
                                        </p:attrNameLst>
                                      </p:cBhvr>
                                      <p:rCtr x="0" y="1782"/>
                                    </p:animMotion>
                                  </p:childTnLst>
                                </p:cTn>
                              </p:par>
                              <p:par>
                                <p:cTn id="90" presetID="10" presetClass="entr" presetSubtype="0" fill="hold" nodeType="withEffect">
                                  <p:stCondLst>
                                    <p:cond delay="40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42" presetClass="path" presetSubtype="0" decel="100000" fill="hold" nodeType="withEffect">
                                  <p:stCondLst>
                                    <p:cond delay="400"/>
                                  </p:stCondLst>
                                  <p:childTnLst>
                                    <p:animMotion origin="layout" path="M 1.66667E-6 -2.96296E-6 L 1.66667E-6 0.03542 " pathEditMode="relative" rAng="0" ptsTypes="AA">
                                      <p:cBhvr>
                                        <p:cTn id="94" dur="700" spd="-100000" fill="hold"/>
                                        <p:tgtEl>
                                          <p:spTgt spid="33"/>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42" presetClass="path" presetSubtype="0" decel="100000" fill="hold" nodeType="withEffect">
                                  <p:stCondLst>
                                    <p:cond delay="400"/>
                                  </p:stCondLst>
                                  <p:childTnLst>
                                    <p:animMotion origin="layout" path="M 1.66667E-6 -2.96296E-6 L 1.66667E-6 0.03542 " pathEditMode="relative" rAng="0" ptsTypes="AA">
                                      <p:cBhvr>
                                        <p:cTn id="99" dur="700" spd="-100000" fill="hold"/>
                                        <p:tgtEl>
                                          <p:spTgt spid="63"/>
                                        </p:tgtEl>
                                        <p:attrNameLst>
                                          <p:attrName>ppt_x</p:attrName>
                                          <p:attrName>ppt_y</p:attrName>
                                        </p:attrNameLst>
                                      </p:cBhvr>
                                      <p:rCtr x="0" y="1782"/>
                                    </p:animMotion>
                                  </p:childTnLst>
                                </p:cTn>
                              </p:par>
                              <p:par>
                                <p:cTn id="100" presetID="10" presetClass="entr" presetSubtype="0" fill="hold" nodeType="withEffect">
                                  <p:stCondLst>
                                    <p:cond delay="40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42" presetClass="path" presetSubtype="0" decel="100000" fill="hold" nodeType="withEffect">
                                  <p:stCondLst>
                                    <p:cond delay="400"/>
                                  </p:stCondLst>
                                  <p:childTnLst>
                                    <p:animMotion origin="layout" path="M 1.66667E-6 -2.96296E-6 L 1.66667E-6 0.03542 " pathEditMode="relative" rAng="0" ptsTypes="AA">
                                      <p:cBhvr>
                                        <p:cTn id="104" dur="700" spd="-100000" fill="hold"/>
                                        <p:tgtEl>
                                          <p:spTgt spid="46"/>
                                        </p:tgtEl>
                                        <p:attrNameLst>
                                          <p:attrName>ppt_x</p:attrName>
                                          <p:attrName>ppt_y</p:attrName>
                                        </p:attrNameLst>
                                      </p:cBhvr>
                                      <p:rCtr x="0" y="1782"/>
                                    </p:animMotion>
                                  </p:childTnLst>
                                </p:cTn>
                              </p:par>
                              <p:par>
                                <p:cTn id="105" presetID="10" presetClass="entr" presetSubtype="0" fill="hold" nodeType="withEffect">
                                  <p:stCondLst>
                                    <p:cond delay="40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42" presetClass="path" presetSubtype="0" decel="100000" fill="hold" nodeType="withEffect">
                                  <p:stCondLst>
                                    <p:cond delay="400"/>
                                  </p:stCondLst>
                                  <p:childTnLst>
                                    <p:animMotion origin="layout" path="M 1.66667E-6 -2.96296E-6 L 1.66667E-6 0.03542 " pathEditMode="relative" rAng="0" ptsTypes="AA">
                                      <p:cBhvr>
                                        <p:cTn id="109" dur="700" spd="-100000" fill="hold"/>
                                        <p:tgtEl>
                                          <p:spTgt spid="62"/>
                                        </p:tgtEl>
                                        <p:attrNameLst>
                                          <p:attrName>ppt_x</p:attrName>
                                          <p:attrName>ppt_y</p:attrName>
                                        </p:attrNameLst>
                                      </p:cBhvr>
                                      <p:rCtr x="0" y="1782"/>
                                    </p:animMotion>
                                  </p:childTnLst>
                                </p:cTn>
                              </p:par>
                              <p:par>
                                <p:cTn id="110" presetID="10" presetClass="entr" presetSubtype="0" fill="hold" nodeType="withEffect">
                                  <p:stCondLst>
                                    <p:cond delay="400"/>
                                  </p:stCondLst>
                                  <p:childTnLst>
                                    <p:set>
                                      <p:cBhvr>
                                        <p:cTn id="111" dur="1" fill="hold">
                                          <p:stCondLst>
                                            <p:cond delay="0"/>
                                          </p:stCondLst>
                                        </p:cTn>
                                        <p:tgtEl>
                                          <p:spTgt spid="79"/>
                                        </p:tgtEl>
                                        <p:attrNameLst>
                                          <p:attrName>style.visibility</p:attrName>
                                        </p:attrNameLst>
                                      </p:cBhvr>
                                      <p:to>
                                        <p:strVal val="visible"/>
                                      </p:to>
                                    </p:set>
                                    <p:animEffect transition="in" filter="fade">
                                      <p:cBhvr>
                                        <p:cTn id="112" dur="500"/>
                                        <p:tgtEl>
                                          <p:spTgt spid="79"/>
                                        </p:tgtEl>
                                      </p:cBhvr>
                                    </p:animEffect>
                                  </p:childTnLst>
                                </p:cTn>
                              </p:par>
                              <p:par>
                                <p:cTn id="113" presetID="42" presetClass="path" presetSubtype="0" decel="100000" fill="hold" nodeType="withEffect">
                                  <p:stCondLst>
                                    <p:cond delay="400"/>
                                  </p:stCondLst>
                                  <p:childTnLst>
                                    <p:animMotion origin="layout" path="M 1.66667E-6 -2.96296E-6 L 1.66667E-6 0.03542 " pathEditMode="relative" rAng="0" ptsTypes="AA">
                                      <p:cBhvr>
                                        <p:cTn id="114" dur="700" spd="-100000" fill="hold"/>
                                        <p:tgtEl>
                                          <p:spTgt spid="79"/>
                                        </p:tgtEl>
                                        <p:attrNameLst>
                                          <p:attrName>ppt_x</p:attrName>
                                          <p:attrName>ppt_y</p:attrName>
                                        </p:attrNameLst>
                                      </p:cBhvr>
                                      <p:rCtr x="0" y="1782"/>
                                    </p:animMotion>
                                  </p:childTnLst>
                                </p:cTn>
                              </p:par>
                              <p:par>
                                <p:cTn id="115" presetID="10" presetClass="entr" presetSubtype="0" fill="hold" nodeType="withEffect">
                                  <p:stCondLst>
                                    <p:cond delay="400"/>
                                  </p:stCondLst>
                                  <p:childTnLst>
                                    <p:set>
                                      <p:cBhvr>
                                        <p:cTn id="116" dur="1" fill="hold">
                                          <p:stCondLst>
                                            <p:cond delay="0"/>
                                          </p:stCondLst>
                                        </p:cTn>
                                        <p:tgtEl>
                                          <p:spTgt spid="78"/>
                                        </p:tgtEl>
                                        <p:attrNameLst>
                                          <p:attrName>style.visibility</p:attrName>
                                        </p:attrNameLst>
                                      </p:cBhvr>
                                      <p:to>
                                        <p:strVal val="visible"/>
                                      </p:to>
                                    </p:set>
                                    <p:animEffect transition="in" filter="fade">
                                      <p:cBhvr>
                                        <p:cTn id="117" dur="500"/>
                                        <p:tgtEl>
                                          <p:spTgt spid="78"/>
                                        </p:tgtEl>
                                      </p:cBhvr>
                                    </p:animEffect>
                                  </p:childTnLst>
                                </p:cTn>
                              </p:par>
                              <p:par>
                                <p:cTn id="118" presetID="42" presetClass="path" presetSubtype="0" decel="100000" fill="hold" nodeType="withEffect">
                                  <p:stCondLst>
                                    <p:cond delay="400"/>
                                  </p:stCondLst>
                                  <p:childTnLst>
                                    <p:animMotion origin="layout" path="M 1.66667E-6 -2.96296E-6 L 1.66667E-6 0.03542 " pathEditMode="relative" rAng="0" ptsTypes="AA">
                                      <p:cBhvr>
                                        <p:cTn id="119" dur="700" spd="-100000" fill="hold"/>
                                        <p:tgtEl>
                                          <p:spTgt spid="78"/>
                                        </p:tgtEl>
                                        <p:attrNameLst>
                                          <p:attrName>ppt_x</p:attrName>
                                          <p:attrName>ppt_y</p:attrName>
                                        </p:attrNameLst>
                                      </p:cBhvr>
                                      <p:rCtr x="0" y="1782"/>
                                    </p:animMotion>
                                  </p:childTnLst>
                                </p:cTn>
                              </p:par>
                              <p:par>
                                <p:cTn id="120" presetID="10" presetClass="entr" presetSubtype="0" fill="hold" nodeType="withEffect">
                                  <p:stCondLst>
                                    <p:cond delay="400"/>
                                  </p:stCondLst>
                                  <p:childTnLst>
                                    <p:set>
                                      <p:cBhvr>
                                        <p:cTn id="121" dur="1" fill="hold">
                                          <p:stCondLst>
                                            <p:cond delay="0"/>
                                          </p:stCondLst>
                                        </p:cTn>
                                        <p:tgtEl>
                                          <p:spTgt spid="77"/>
                                        </p:tgtEl>
                                        <p:attrNameLst>
                                          <p:attrName>style.visibility</p:attrName>
                                        </p:attrNameLst>
                                      </p:cBhvr>
                                      <p:to>
                                        <p:strVal val="visible"/>
                                      </p:to>
                                    </p:set>
                                    <p:animEffect transition="in" filter="fade">
                                      <p:cBhvr>
                                        <p:cTn id="122" dur="500"/>
                                        <p:tgtEl>
                                          <p:spTgt spid="77"/>
                                        </p:tgtEl>
                                      </p:cBhvr>
                                    </p:animEffect>
                                  </p:childTnLst>
                                </p:cTn>
                              </p:par>
                              <p:par>
                                <p:cTn id="123" presetID="42" presetClass="path" presetSubtype="0" decel="100000" fill="hold" nodeType="withEffect">
                                  <p:stCondLst>
                                    <p:cond delay="400"/>
                                  </p:stCondLst>
                                  <p:childTnLst>
                                    <p:animMotion origin="layout" path="M 1.66667E-6 -2.96296E-6 L 1.66667E-6 0.03542 " pathEditMode="relative" rAng="0" ptsTypes="AA">
                                      <p:cBhvr>
                                        <p:cTn id="124" dur="700" spd="-100000" fill="hold"/>
                                        <p:tgtEl>
                                          <p:spTgt spid="77"/>
                                        </p:tgtEl>
                                        <p:attrNameLst>
                                          <p:attrName>ppt_x</p:attrName>
                                          <p:attrName>ppt_y</p:attrName>
                                        </p:attrNameLst>
                                      </p:cBhvr>
                                      <p:rCtr x="0" y="1782"/>
                                    </p:animMotion>
                                  </p:childTnLst>
                                </p:cTn>
                              </p:par>
                              <p:par>
                                <p:cTn id="125" presetID="10" presetClass="entr" presetSubtype="0" fill="hold" nodeType="withEffect">
                                  <p:stCondLst>
                                    <p:cond delay="40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500"/>
                                        <p:tgtEl>
                                          <p:spTgt spid="76"/>
                                        </p:tgtEl>
                                      </p:cBhvr>
                                    </p:animEffect>
                                  </p:childTnLst>
                                </p:cTn>
                              </p:par>
                              <p:par>
                                <p:cTn id="128" presetID="42" presetClass="path" presetSubtype="0" decel="100000" fill="hold" nodeType="withEffect">
                                  <p:stCondLst>
                                    <p:cond delay="400"/>
                                  </p:stCondLst>
                                  <p:childTnLst>
                                    <p:animMotion origin="layout" path="M 1.66667E-6 -2.96296E-6 L 1.66667E-6 0.03542 " pathEditMode="relative" rAng="0" ptsTypes="AA">
                                      <p:cBhvr>
                                        <p:cTn id="129" dur="700" spd="-100000" fill="hold"/>
                                        <p:tgtEl>
                                          <p:spTgt spid="76"/>
                                        </p:tgtEl>
                                        <p:attrNameLst>
                                          <p:attrName>ppt_x</p:attrName>
                                          <p:attrName>ppt_y</p:attrName>
                                        </p:attrNameLst>
                                      </p:cBhvr>
                                      <p:rCtr x="0" y="1782"/>
                                    </p:animMotion>
                                  </p:childTnLst>
                                </p:cTn>
                              </p:par>
                              <p:par>
                                <p:cTn id="130" presetID="10" presetClass="entr" presetSubtype="0" fill="hold" nodeType="withEffect">
                                  <p:stCondLst>
                                    <p:cond delay="400"/>
                                  </p:stCondLst>
                                  <p:childTnLst>
                                    <p:set>
                                      <p:cBhvr>
                                        <p:cTn id="131" dur="1" fill="hold">
                                          <p:stCondLst>
                                            <p:cond delay="0"/>
                                          </p:stCondLst>
                                        </p:cTn>
                                        <p:tgtEl>
                                          <p:spTgt spid="74"/>
                                        </p:tgtEl>
                                        <p:attrNameLst>
                                          <p:attrName>style.visibility</p:attrName>
                                        </p:attrNameLst>
                                      </p:cBhvr>
                                      <p:to>
                                        <p:strVal val="visible"/>
                                      </p:to>
                                    </p:set>
                                    <p:animEffect transition="in" filter="fade">
                                      <p:cBhvr>
                                        <p:cTn id="132" dur="500"/>
                                        <p:tgtEl>
                                          <p:spTgt spid="74"/>
                                        </p:tgtEl>
                                      </p:cBhvr>
                                    </p:animEffect>
                                  </p:childTnLst>
                                </p:cTn>
                              </p:par>
                              <p:par>
                                <p:cTn id="133" presetID="42" presetClass="path" presetSubtype="0" decel="100000" fill="hold" nodeType="withEffect">
                                  <p:stCondLst>
                                    <p:cond delay="400"/>
                                  </p:stCondLst>
                                  <p:childTnLst>
                                    <p:animMotion origin="layout" path="M 1.66667E-6 -2.96296E-6 L 1.66667E-6 0.03542 " pathEditMode="relative" rAng="0" ptsTypes="AA">
                                      <p:cBhvr>
                                        <p:cTn id="134" dur="700" spd="-100000" fill="hold"/>
                                        <p:tgtEl>
                                          <p:spTgt spid="74"/>
                                        </p:tgtEl>
                                        <p:attrNameLst>
                                          <p:attrName>ppt_x</p:attrName>
                                          <p:attrName>ppt_y</p:attrName>
                                        </p:attrNameLst>
                                      </p:cBhvr>
                                      <p:rCtr x="0" y="1782"/>
                                    </p:animMotion>
                                  </p:childTnLst>
                                </p:cTn>
                              </p:par>
                              <p:par>
                                <p:cTn id="135" presetID="10" presetClass="entr" presetSubtype="0" fill="hold" nodeType="withEffect">
                                  <p:stCondLst>
                                    <p:cond delay="40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42" presetClass="path" presetSubtype="0" decel="100000" fill="hold" nodeType="withEffect">
                                  <p:stCondLst>
                                    <p:cond delay="400"/>
                                  </p:stCondLst>
                                  <p:childTnLst>
                                    <p:animMotion origin="layout" path="M 1.66667E-6 -2.96296E-6 L 1.66667E-6 0.03542 " pathEditMode="relative" rAng="0" ptsTypes="AA">
                                      <p:cBhvr>
                                        <p:cTn id="139" dur="700" spd="-100000" fill="hold"/>
                                        <p:tgtEl>
                                          <p:spTgt spid="75"/>
                                        </p:tgtEl>
                                        <p:attrNameLst>
                                          <p:attrName>ppt_x</p:attrName>
                                          <p:attrName>ppt_y</p:attrName>
                                        </p:attrNameLst>
                                      </p:cBhvr>
                                      <p:rCtr x="0" y="1782"/>
                                    </p:animMotion>
                                  </p:childTnLst>
                                </p:cTn>
                              </p:par>
                              <p:par>
                                <p:cTn id="140" presetID="10" presetClass="entr" presetSubtype="0" fill="hold" nodeType="withEffect">
                                  <p:stCondLst>
                                    <p:cond delay="40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42" presetClass="path" presetSubtype="0" decel="100000" fill="hold" nodeType="withEffect">
                                  <p:stCondLst>
                                    <p:cond delay="400"/>
                                  </p:stCondLst>
                                  <p:childTnLst>
                                    <p:animMotion origin="layout" path="M 1.66667E-6 -2.96296E-6 L 1.66667E-6 0.03542 " pathEditMode="relative" rAng="0" ptsTypes="AA">
                                      <p:cBhvr>
                                        <p:cTn id="144" dur="700" spd="-100000" fill="hold"/>
                                        <p:tgtEl>
                                          <p:spTgt spid="81"/>
                                        </p:tgtEl>
                                        <p:attrNameLst>
                                          <p:attrName>ppt_x</p:attrName>
                                          <p:attrName>ppt_y</p:attrName>
                                        </p:attrNameLst>
                                      </p:cBhvr>
                                      <p:rCtr x="0" y="1782"/>
                                    </p:animMotion>
                                  </p:childTnLst>
                                </p:cTn>
                              </p:par>
                              <p:par>
                                <p:cTn id="145" presetID="10" presetClass="entr" presetSubtype="0" fill="hold" nodeType="withEffect">
                                  <p:stCondLst>
                                    <p:cond delay="400"/>
                                  </p:stCondLst>
                                  <p:childTnLst>
                                    <p:set>
                                      <p:cBhvr>
                                        <p:cTn id="146" dur="1" fill="hold">
                                          <p:stCondLst>
                                            <p:cond delay="0"/>
                                          </p:stCondLst>
                                        </p:cTn>
                                        <p:tgtEl>
                                          <p:spTgt spid="82"/>
                                        </p:tgtEl>
                                        <p:attrNameLst>
                                          <p:attrName>style.visibility</p:attrName>
                                        </p:attrNameLst>
                                      </p:cBhvr>
                                      <p:to>
                                        <p:strVal val="visible"/>
                                      </p:to>
                                    </p:set>
                                    <p:animEffect transition="in" filter="fade">
                                      <p:cBhvr>
                                        <p:cTn id="147" dur="500"/>
                                        <p:tgtEl>
                                          <p:spTgt spid="82"/>
                                        </p:tgtEl>
                                      </p:cBhvr>
                                    </p:animEffect>
                                  </p:childTnLst>
                                </p:cTn>
                              </p:par>
                              <p:par>
                                <p:cTn id="148" presetID="42" presetClass="path" presetSubtype="0" decel="100000" fill="hold" nodeType="withEffect">
                                  <p:stCondLst>
                                    <p:cond delay="400"/>
                                  </p:stCondLst>
                                  <p:childTnLst>
                                    <p:animMotion origin="layout" path="M 1.66667E-6 -2.96296E-6 L 1.66667E-6 0.03542 " pathEditMode="relative" rAng="0" ptsTypes="AA">
                                      <p:cBhvr>
                                        <p:cTn id="149" dur="700" spd="-100000" fill="hold"/>
                                        <p:tgtEl>
                                          <p:spTgt spid="82"/>
                                        </p:tgtEl>
                                        <p:attrNameLst>
                                          <p:attrName>ppt_x</p:attrName>
                                          <p:attrName>ppt_y</p:attrName>
                                        </p:attrNameLst>
                                      </p:cBhvr>
                                      <p:rCtr x="0" y="1782"/>
                                    </p:animMotion>
                                  </p:childTnLst>
                                </p:cTn>
                              </p:par>
                              <p:par>
                                <p:cTn id="150" presetID="10" presetClass="entr" presetSubtype="0" fill="hold" nodeType="withEffect">
                                  <p:stCondLst>
                                    <p:cond delay="400"/>
                                  </p:stCondLst>
                                  <p:childTnLst>
                                    <p:set>
                                      <p:cBhvr>
                                        <p:cTn id="151" dur="1" fill="hold">
                                          <p:stCondLst>
                                            <p:cond delay="0"/>
                                          </p:stCondLst>
                                        </p:cTn>
                                        <p:tgtEl>
                                          <p:spTgt spid="80"/>
                                        </p:tgtEl>
                                        <p:attrNameLst>
                                          <p:attrName>style.visibility</p:attrName>
                                        </p:attrNameLst>
                                      </p:cBhvr>
                                      <p:to>
                                        <p:strVal val="visible"/>
                                      </p:to>
                                    </p:set>
                                    <p:animEffect transition="in" filter="fade">
                                      <p:cBhvr>
                                        <p:cTn id="152" dur="500"/>
                                        <p:tgtEl>
                                          <p:spTgt spid="80"/>
                                        </p:tgtEl>
                                      </p:cBhvr>
                                    </p:animEffect>
                                  </p:childTnLst>
                                </p:cTn>
                              </p:par>
                              <p:par>
                                <p:cTn id="153" presetID="42" presetClass="path" presetSubtype="0" decel="100000" fill="hold" nodeType="withEffect">
                                  <p:stCondLst>
                                    <p:cond delay="400"/>
                                  </p:stCondLst>
                                  <p:childTnLst>
                                    <p:animMotion origin="layout" path="M 1.66667E-6 -2.96296E-6 L 1.66667E-6 0.03542 " pathEditMode="relative" rAng="0" ptsTypes="AA">
                                      <p:cBhvr>
                                        <p:cTn id="154" dur="700" spd="-100000" fill="hold"/>
                                        <p:tgtEl>
                                          <p:spTgt spid="80"/>
                                        </p:tgtEl>
                                        <p:attrNameLst>
                                          <p:attrName>ppt_x</p:attrName>
                                          <p:attrName>ppt_y</p:attrName>
                                        </p:attrNameLst>
                                      </p:cBhvr>
                                      <p:rCtr x="0" y="1782"/>
                                    </p:animMotion>
                                  </p:childTnLst>
                                </p:cTn>
                              </p:par>
                              <p:par>
                                <p:cTn id="155" presetID="10" presetClass="entr" presetSubtype="0" fill="hold" nodeType="withEffect">
                                  <p:stCondLst>
                                    <p:cond delay="40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0"/>
                                        <p:tgtEl>
                                          <p:spTgt spid="70"/>
                                        </p:tgtEl>
                                      </p:cBhvr>
                                    </p:animEffect>
                                  </p:childTnLst>
                                </p:cTn>
                              </p:par>
                              <p:par>
                                <p:cTn id="158" presetID="42" presetClass="path" presetSubtype="0" decel="100000" fill="hold" nodeType="withEffect">
                                  <p:stCondLst>
                                    <p:cond delay="400"/>
                                  </p:stCondLst>
                                  <p:childTnLst>
                                    <p:animMotion origin="layout" path="M 1.66667E-6 -2.96296E-6 L 1.66667E-6 0.03542 " pathEditMode="relative" rAng="0" ptsTypes="AA">
                                      <p:cBhvr>
                                        <p:cTn id="159" dur="700" spd="-100000" fill="hold"/>
                                        <p:tgtEl>
                                          <p:spTgt spid="70"/>
                                        </p:tgtEl>
                                        <p:attrNameLst>
                                          <p:attrName>ppt_x</p:attrName>
                                          <p:attrName>ppt_y</p:attrName>
                                        </p:attrNameLst>
                                      </p:cBhvr>
                                      <p:rCtr x="0" y="1782"/>
                                    </p:animMotion>
                                  </p:childTnLst>
                                </p:cTn>
                              </p:par>
                              <p:par>
                                <p:cTn id="160" presetID="10" presetClass="entr" presetSubtype="0" fill="hold" nodeType="withEffect">
                                  <p:stCondLst>
                                    <p:cond delay="400"/>
                                  </p:stCondLst>
                                  <p:childTnLst>
                                    <p:set>
                                      <p:cBhvr>
                                        <p:cTn id="161" dur="1" fill="hold">
                                          <p:stCondLst>
                                            <p:cond delay="0"/>
                                          </p:stCondLst>
                                        </p:cTn>
                                        <p:tgtEl>
                                          <p:spTgt spid="67"/>
                                        </p:tgtEl>
                                        <p:attrNameLst>
                                          <p:attrName>style.visibility</p:attrName>
                                        </p:attrNameLst>
                                      </p:cBhvr>
                                      <p:to>
                                        <p:strVal val="visible"/>
                                      </p:to>
                                    </p:set>
                                    <p:animEffect transition="in" filter="fade">
                                      <p:cBhvr>
                                        <p:cTn id="162" dur="500"/>
                                        <p:tgtEl>
                                          <p:spTgt spid="67"/>
                                        </p:tgtEl>
                                      </p:cBhvr>
                                    </p:animEffect>
                                  </p:childTnLst>
                                </p:cTn>
                              </p:par>
                              <p:par>
                                <p:cTn id="163" presetID="42" presetClass="path" presetSubtype="0" decel="100000" fill="hold" nodeType="withEffect">
                                  <p:stCondLst>
                                    <p:cond delay="400"/>
                                  </p:stCondLst>
                                  <p:childTnLst>
                                    <p:animMotion origin="layout" path="M 1.66667E-6 -2.96296E-6 L 1.66667E-6 0.03542 " pathEditMode="relative" rAng="0" ptsTypes="AA">
                                      <p:cBhvr>
                                        <p:cTn id="164" dur="700" spd="-100000" fill="hold"/>
                                        <p:tgtEl>
                                          <p:spTgt spid="67"/>
                                        </p:tgtEl>
                                        <p:attrNameLst>
                                          <p:attrName>ppt_x</p:attrName>
                                          <p:attrName>ppt_y</p:attrName>
                                        </p:attrNameLst>
                                      </p:cBhvr>
                                      <p:rCtr x="0" y="1782"/>
                                    </p:animMotion>
                                  </p:childTnLst>
                                </p:cTn>
                              </p:par>
                              <p:par>
                                <p:cTn id="165" presetID="10" presetClass="entr" presetSubtype="0" fill="hold" nodeType="withEffect">
                                  <p:stCondLst>
                                    <p:cond delay="400"/>
                                  </p:stCondLst>
                                  <p:childTnLst>
                                    <p:set>
                                      <p:cBhvr>
                                        <p:cTn id="166" dur="1" fill="hold">
                                          <p:stCondLst>
                                            <p:cond delay="0"/>
                                          </p:stCondLst>
                                        </p:cTn>
                                        <p:tgtEl>
                                          <p:spTgt spid="68"/>
                                        </p:tgtEl>
                                        <p:attrNameLst>
                                          <p:attrName>style.visibility</p:attrName>
                                        </p:attrNameLst>
                                      </p:cBhvr>
                                      <p:to>
                                        <p:strVal val="visible"/>
                                      </p:to>
                                    </p:set>
                                    <p:animEffect transition="in" filter="fade">
                                      <p:cBhvr>
                                        <p:cTn id="167" dur="500"/>
                                        <p:tgtEl>
                                          <p:spTgt spid="68"/>
                                        </p:tgtEl>
                                      </p:cBhvr>
                                    </p:animEffect>
                                  </p:childTnLst>
                                </p:cTn>
                              </p:par>
                              <p:par>
                                <p:cTn id="168" presetID="42" presetClass="path" presetSubtype="0" decel="100000" fill="hold" nodeType="withEffect">
                                  <p:stCondLst>
                                    <p:cond delay="400"/>
                                  </p:stCondLst>
                                  <p:childTnLst>
                                    <p:animMotion origin="layout" path="M 1.66667E-6 -2.96296E-6 L 1.66667E-6 0.03542 " pathEditMode="relative" rAng="0" ptsTypes="AA">
                                      <p:cBhvr>
                                        <p:cTn id="169" dur="700" spd="-100000" fill="hold"/>
                                        <p:tgtEl>
                                          <p:spTgt spid="68"/>
                                        </p:tgtEl>
                                        <p:attrNameLst>
                                          <p:attrName>ppt_x</p:attrName>
                                          <p:attrName>ppt_y</p:attrName>
                                        </p:attrNameLst>
                                      </p:cBhvr>
                                      <p:rCtr x="0" y="1782"/>
                                    </p:animMotion>
                                  </p:childTnLst>
                                </p:cTn>
                              </p:par>
                              <p:par>
                                <p:cTn id="170" presetID="10" presetClass="entr" presetSubtype="0" fill="hold" nodeType="withEffect">
                                  <p:stCondLst>
                                    <p:cond delay="400"/>
                                  </p:stCondLst>
                                  <p:childTnLst>
                                    <p:set>
                                      <p:cBhvr>
                                        <p:cTn id="171" dur="1" fill="hold">
                                          <p:stCondLst>
                                            <p:cond delay="0"/>
                                          </p:stCondLst>
                                        </p:cTn>
                                        <p:tgtEl>
                                          <p:spTgt spid="64"/>
                                        </p:tgtEl>
                                        <p:attrNameLst>
                                          <p:attrName>style.visibility</p:attrName>
                                        </p:attrNameLst>
                                      </p:cBhvr>
                                      <p:to>
                                        <p:strVal val="visible"/>
                                      </p:to>
                                    </p:set>
                                    <p:animEffect transition="in" filter="fade">
                                      <p:cBhvr>
                                        <p:cTn id="172" dur="500"/>
                                        <p:tgtEl>
                                          <p:spTgt spid="64"/>
                                        </p:tgtEl>
                                      </p:cBhvr>
                                    </p:animEffect>
                                  </p:childTnLst>
                                </p:cTn>
                              </p:par>
                              <p:par>
                                <p:cTn id="173" presetID="42" presetClass="path" presetSubtype="0" decel="100000" fill="hold" nodeType="withEffect">
                                  <p:stCondLst>
                                    <p:cond delay="400"/>
                                  </p:stCondLst>
                                  <p:childTnLst>
                                    <p:animMotion origin="layout" path="M 1.66667E-6 -2.96296E-6 L 1.66667E-6 0.03542 " pathEditMode="relative" rAng="0" ptsTypes="AA">
                                      <p:cBhvr>
                                        <p:cTn id="174" dur="700" spd="-100000" fill="hold"/>
                                        <p:tgtEl>
                                          <p:spTgt spid="64"/>
                                        </p:tgtEl>
                                        <p:attrNameLst>
                                          <p:attrName>ppt_x</p:attrName>
                                          <p:attrName>ppt_y</p:attrName>
                                        </p:attrNameLst>
                                      </p:cBhvr>
                                      <p:rCtr x="0" y="1782"/>
                                    </p:animMotion>
                                  </p:childTnLst>
                                </p:cTn>
                              </p:par>
                              <p:par>
                                <p:cTn id="175" presetID="10" presetClass="entr" presetSubtype="0" fill="hold" nodeType="withEffect">
                                  <p:stCondLst>
                                    <p:cond delay="400"/>
                                  </p:stCondLst>
                                  <p:childTnLst>
                                    <p:set>
                                      <p:cBhvr>
                                        <p:cTn id="176" dur="1" fill="hold">
                                          <p:stCondLst>
                                            <p:cond delay="0"/>
                                          </p:stCondLst>
                                        </p:cTn>
                                        <p:tgtEl>
                                          <p:spTgt spid="66"/>
                                        </p:tgtEl>
                                        <p:attrNameLst>
                                          <p:attrName>style.visibility</p:attrName>
                                        </p:attrNameLst>
                                      </p:cBhvr>
                                      <p:to>
                                        <p:strVal val="visible"/>
                                      </p:to>
                                    </p:set>
                                    <p:animEffect transition="in" filter="fade">
                                      <p:cBhvr>
                                        <p:cTn id="177" dur="500"/>
                                        <p:tgtEl>
                                          <p:spTgt spid="66"/>
                                        </p:tgtEl>
                                      </p:cBhvr>
                                    </p:animEffect>
                                  </p:childTnLst>
                                </p:cTn>
                              </p:par>
                              <p:par>
                                <p:cTn id="178" presetID="42" presetClass="path" presetSubtype="0" decel="100000" fill="hold" nodeType="withEffect">
                                  <p:stCondLst>
                                    <p:cond delay="400"/>
                                  </p:stCondLst>
                                  <p:childTnLst>
                                    <p:animMotion origin="layout" path="M 1.66667E-6 -2.96296E-6 L 1.66667E-6 0.03542 " pathEditMode="relative" rAng="0" ptsTypes="AA">
                                      <p:cBhvr>
                                        <p:cTn id="179" dur="700" spd="-100000" fill="hold"/>
                                        <p:tgtEl>
                                          <p:spTgt spid="66"/>
                                        </p:tgtEl>
                                        <p:attrNameLst>
                                          <p:attrName>ppt_x</p:attrName>
                                          <p:attrName>ppt_y</p:attrName>
                                        </p:attrNameLst>
                                      </p:cBhvr>
                                      <p:rCtr x="0" y="1782"/>
                                    </p:animMotion>
                                  </p:childTnLst>
                                </p:cTn>
                              </p:par>
                              <p:par>
                                <p:cTn id="180" presetID="10" presetClass="entr" presetSubtype="0" fill="hold" nodeType="withEffect">
                                  <p:stCondLst>
                                    <p:cond delay="400"/>
                                  </p:stCondLst>
                                  <p:childTnLst>
                                    <p:set>
                                      <p:cBhvr>
                                        <p:cTn id="181" dur="1" fill="hold">
                                          <p:stCondLst>
                                            <p:cond delay="0"/>
                                          </p:stCondLst>
                                        </p:cTn>
                                        <p:tgtEl>
                                          <p:spTgt spid="65"/>
                                        </p:tgtEl>
                                        <p:attrNameLst>
                                          <p:attrName>style.visibility</p:attrName>
                                        </p:attrNameLst>
                                      </p:cBhvr>
                                      <p:to>
                                        <p:strVal val="visible"/>
                                      </p:to>
                                    </p:set>
                                    <p:animEffect transition="in" filter="fade">
                                      <p:cBhvr>
                                        <p:cTn id="182" dur="500"/>
                                        <p:tgtEl>
                                          <p:spTgt spid="65"/>
                                        </p:tgtEl>
                                      </p:cBhvr>
                                    </p:animEffect>
                                  </p:childTnLst>
                                </p:cTn>
                              </p:par>
                              <p:par>
                                <p:cTn id="183" presetID="42" presetClass="path" presetSubtype="0" decel="100000" fill="hold" nodeType="withEffect">
                                  <p:stCondLst>
                                    <p:cond delay="400"/>
                                  </p:stCondLst>
                                  <p:childTnLst>
                                    <p:animMotion origin="layout" path="M 1.66667E-6 -2.96296E-6 L 1.66667E-6 0.03542 " pathEditMode="relative" rAng="0" ptsTypes="AA">
                                      <p:cBhvr>
                                        <p:cTn id="184" dur="700" spd="-100000" fill="hold"/>
                                        <p:tgtEl>
                                          <p:spTgt spid="65"/>
                                        </p:tgtEl>
                                        <p:attrNameLst>
                                          <p:attrName>ppt_x</p:attrName>
                                          <p:attrName>ppt_y</p:attrName>
                                        </p:attrNameLst>
                                      </p:cBhvr>
                                      <p:rCtr x="0" y="1782"/>
                                    </p:animMotion>
                                  </p:childTnLst>
                                </p:cTn>
                              </p:par>
                              <p:par>
                                <p:cTn id="185" presetID="10" presetClass="entr" presetSubtype="0" fill="hold" nodeType="withEffect">
                                  <p:stCondLst>
                                    <p:cond delay="400"/>
                                  </p:stCondLst>
                                  <p:childTnLst>
                                    <p:set>
                                      <p:cBhvr>
                                        <p:cTn id="186" dur="1" fill="hold">
                                          <p:stCondLst>
                                            <p:cond delay="0"/>
                                          </p:stCondLst>
                                        </p:cTn>
                                        <p:tgtEl>
                                          <p:spTgt spid="72"/>
                                        </p:tgtEl>
                                        <p:attrNameLst>
                                          <p:attrName>style.visibility</p:attrName>
                                        </p:attrNameLst>
                                      </p:cBhvr>
                                      <p:to>
                                        <p:strVal val="visible"/>
                                      </p:to>
                                    </p:set>
                                    <p:animEffect transition="in" filter="fade">
                                      <p:cBhvr>
                                        <p:cTn id="187" dur="500"/>
                                        <p:tgtEl>
                                          <p:spTgt spid="72"/>
                                        </p:tgtEl>
                                      </p:cBhvr>
                                    </p:animEffect>
                                  </p:childTnLst>
                                </p:cTn>
                              </p:par>
                              <p:par>
                                <p:cTn id="188" presetID="42" presetClass="path" presetSubtype="0" decel="100000" fill="hold" nodeType="withEffect">
                                  <p:stCondLst>
                                    <p:cond delay="400"/>
                                  </p:stCondLst>
                                  <p:childTnLst>
                                    <p:animMotion origin="layout" path="M 1.66667E-6 -2.96296E-6 L 1.66667E-6 0.03542 " pathEditMode="relative" rAng="0" ptsTypes="AA">
                                      <p:cBhvr>
                                        <p:cTn id="189" dur="700" spd="-100000" fill="hold"/>
                                        <p:tgtEl>
                                          <p:spTgt spid="72"/>
                                        </p:tgtEl>
                                        <p:attrNameLst>
                                          <p:attrName>ppt_x</p:attrName>
                                          <p:attrName>ppt_y</p:attrName>
                                        </p:attrNameLst>
                                      </p:cBhvr>
                                      <p:rCtr x="0" y="1782"/>
                                    </p:animMotion>
                                  </p:childTnLst>
                                </p:cTn>
                              </p:par>
                              <p:par>
                                <p:cTn id="190" presetID="10" presetClass="entr" presetSubtype="0" fill="hold" nodeType="withEffect">
                                  <p:stCondLst>
                                    <p:cond delay="400"/>
                                  </p:stCondLst>
                                  <p:childTnLst>
                                    <p:set>
                                      <p:cBhvr>
                                        <p:cTn id="191" dur="1" fill="hold">
                                          <p:stCondLst>
                                            <p:cond delay="0"/>
                                          </p:stCondLst>
                                        </p:cTn>
                                        <p:tgtEl>
                                          <p:spTgt spid="73"/>
                                        </p:tgtEl>
                                        <p:attrNameLst>
                                          <p:attrName>style.visibility</p:attrName>
                                        </p:attrNameLst>
                                      </p:cBhvr>
                                      <p:to>
                                        <p:strVal val="visible"/>
                                      </p:to>
                                    </p:set>
                                    <p:animEffect transition="in" filter="fade">
                                      <p:cBhvr>
                                        <p:cTn id="192" dur="500"/>
                                        <p:tgtEl>
                                          <p:spTgt spid="73"/>
                                        </p:tgtEl>
                                      </p:cBhvr>
                                    </p:animEffect>
                                  </p:childTnLst>
                                </p:cTn>
                              </p:par>
                              <p:par>
                                <p:cTn id="193" presetID="42" presetClass="path" presetSubtype="0" decel="100000" fill="hold" nodeType="withEffect">
                                  <p:stCondLst>
                                    <p:cond delay="400"/>
                                  </p:stCondLst>
                                  <p:childTnLst>
                                    <p:animMotion origin="layout" path="M 1.66667E-6 -2.96296E-6 L 1.66667E-6 0.03542 " pathEditMode="relative" rAng="0" ptsTypes="AA">
                                      <p:cBhvr>
                                        <p:cTn id="194" dur="700" spd="-100000" fill="hold"/>
                                        <p:tgtEl>
                                          <p:spTgt spid="73"/>
                                        </p:tgtEl>
                                        <p:attrNameLst>
                                          <p:attrName>ppt_x</p:attrName>
                                          <p:attrName>ppt_y</p:attrName>
                                        </p:attrNameLst>
                                      </p:cBhvr>
                                      <p:rCtr x="0" y="1782"/>
                                    </p:animMotion>
                                  </p:childTnLst>
                                </p:cTn>
                              </p:par>
                              <p:par>
                                <p:cTn id="195" presetID="10" presetClass="entr" presetSubtype="0" fill="hold" nodeType="withEffect">
                                  <p:stCondLst>
                                    <p:cond delay="400"/>
                                  </p:stCondLst>
                                  <p:childTnLst>
                                    <p:set>
                                      <p:cBhvr>
                                        <p:cTn id="196" dur="1" fill="hold">
                                          <p:stCondLst>
                                            <p:cond delay="0"/>
                                          </p:stCondLst>
                                        </p:cTn>
                                        <p:tgtEl>
                                          <p:spTgt spid="71"/>
                                        </p:tgtEl>
                                        <p:attrNameLst>
                                          <p:attrName>style.visibility</p:attrName>
                                        </p:attrNameLst>
                                      </p:cBhvr>
                                      <p:to>
                                        <p:strVal val="visible"/>
                                      </p:to>
                                    </p:set>
                                    <p:animEffect transition="in" filter="fade">
                                      <p:cBhvr>
                                        <p:cTn id="197" dur="500"/>
                                        <p:tgtEl>
                                          <p:spTgt spid="71"/>
                                        </p:tgtEl>
                                      </p:cBhvr>
                                    </p:animEffect>
                                  </p:childTnLst>
                                </p:cTn>
                              </p:par>
                              <p:par>
                                <p:cTn id="198" presetID="42" presetClass="path" presetSubtype="0" decel="100000" fill="hold" nodeType="withEffect">
                                  <p:stCondLst>
                                    <p:cond delay="400"/>
                                  </p:stCondLst>
                                  <p:childTnLst>
                                    <p:animMotion origin="layout" path="M 1.66667E-6 -2.96296E-6 L 1.66667E-6 0.03542 " pathEditMode="relative" rAng="0" ptsTypes="AA">
                                      <p:cBhvr>
                                        <p:cTn id="199" dur="700" spd="-100000" fill="hold"/>
                                        <p:tgtEl>
                                          <p:spTgt spid="71"/>
                                        </p:tgtEl>
                                        <p:attrNameLst>
                                          <p:attrName>ppt_x</p:attrName>
                                          <p:attrName>ppt_y</p:attrName>
                                        </p:attrNameLst>
                                      </p:cBhvr>
                                      <p:rCtr x="0" y="1782"/>
                                    </p:animMotion>
                                  </p:childTnLst>
                                </p:cTn>
                              </p:par>
                              <p:par>
                                <p:cTn id="200" presetID="10" presetClass="entr" presetSubtype="0" fill="hold" nodeType="withEffect">
                                  <p:stCondLst>
                                    <p:cond delay="400"/>
                                  </p:stCondLst>
                                  <p:childTnLst>
                                    <p:set>
                                      <p:cBhvr>
                                        <p:cTn id="201" dur="1" fill="hold">
                                          <p:stCondLst>
                                            <p:cond delay="0"/>
                                          </p:stCondLst>
                                        </p:cTn>
                                        <p:tgtEl>
                                          <p:spTgt spid="69"/>
                                        </p:tgtEl>
                                        <p:attrNameLst>
                                          <p:attrName>style.visibility</p:attrName>
                                        </p:attrNameLst>
                                      </p:cBhvr>
                                      <p:to>
                                        <p:strVal val="visible"/>
                                      </p:to>
                                    </p:set>
                                    <p:animEffect transition="in" filter="fade">
                                      <p:cBhvr>
                                        <p:cTn id="202" dur="500"/>
                                        <p:tgtEl>
                                          <p:spTgt spid="69"/>
                                        </p:tgtEl>
                                      </p:cBhvr>
                                    </p:animEffect>
                                  </p:childTnLst>
                                </p:cTn>
                              </p:par>
                              <p:par>
                                <p:cTn id="203" presetID="42" presetClass="path" presetSubtype="0" decel="100000" fill="hold" nodeType="withEffect">
                                  <p:stCondLst>
                                    <p:cond delay="400"/>
                                  </p:stCondLst>
                                  <p:childTnLst>
                                    <p:animMotion origin="layout" path="M 1.66667E-6 -2.96296E-6 L 1.66667E-6 0.03542 " pathEditMode="relative" rAng="0" ptsTypes="AA">
                                      <p:cBhvr>
                                        <p:cTn id="204" dur="700" spd="-100000" fill="hold"/>
                                        <p:tgtEl>
                                          <p:spTgt spid="69"/>
                                        </p:tgtEl>
                                        <p:attrNameLst>
                                          <p:attrName>ppt_x</p:attrName>
                                          <p:attrName>ppt_y</p:attrName>
                                        </p:attrNameLst>
                                      </p:cBhvr>
                                      <p:rCtr x="0" y="1782"/>
                                    </p:animMotion>
                                  </p:childTnLst>
                                </p:cTn>
                              </p:par>
                              <p:par>
                                <p:cTn id="205" presetID="10" presetClass="entr" presetSubtype="0" fill="hold" nodeType="withEffect">
                                  <p:stCondLst>
                                    <p:cond delay="400"/>
                                  </p:stCondLst>
                                  <p:childTnLst>
                                    <p:set>
                                      <p:cBhvr>
                                        <p:cTn id="206" dur="1" fill="hold">
                                          <p:stCondLst>
                                            <p:cond delay="0"/>
                                          </p:stCondLst>
                                        </p:cTn>
                                        <p:tgtEl>
                                          <p:spTgt spid="29"/>
                                        </p:tgtEl>
                                        <p:attrNameLst>
                                          <p:attrName>style.visibility</p:attrName>
                                        </p:attrNameLst>
                                      </p:cBhvr>
                                      <p:to>
                                        <p:strVal val="visible"/>
                                      </p:to>
                                    </p:set>
                                    <p:animEffect transition="in" filter="fade">
                                      <p:cBhvr>
                                        <p:cTn id="207" dur="500"/>
                                        <p:tgtEl>
                                          <p:spTgt spid="29"/>
                                        </p:tgtEl>
                                      </p:cBhvr>
                                    </p:animEffect>
                                  </p:childTnLst>
                                </p:cTn>
                              </p:par>
                              <p:par>
                                <p:cTn id="208" presetID="42" presetClass="path" presetSubtype="0" decel="100000" fill="hold" nodeType="withEffect">
                                  <p:stCondLst>
                                    <p:cond delay="400"/>
                                  </p:stCondLst>
                                  <p:childTnLst>
                                    <p:animMotion origin="layout" path="M 1.66667E-6 -2.96296E-6 L 1.66667E-6 0.03542 " pathEditMode="relative" rAng="0" ptsTypes="AA">
                                      <p:cBhvr>
                                        <p:cTn id="209" dur="700" spd="-100000" fill="hold"/>
                                        <p:tgtEl>
                                          <p:spTgt spid="29"/>
                                        </p:tgtEl>
                                        <p:attrNameLst>
                                          <p:attrName>ppt_x</p:attrName>
                                          <p:attrName>ppt_y</p:attrName>
                                        </p:attrNameLst>
                                      </p:cBhvr>
                                      <p:rCtr x="0" y="1782"/>
                                    </p:animMotion>
                                  </p:childTnLst>
                                </p:cTn>
                              </p:par>
                              <p:par>
                                <p:cTn id="210" presetID="10" presetClass="entr" presetSubtype="0" fill="hold" grpId="0" nodeType="withEffect">
                                  <p:stCondLst>
                                    <p:cond delay="400"/>
                                  </p:stCondLst>
                                  <p:childTnLst>
                                    <p:set>
                                      <p:cBhvr>
                                        <p:cTn id="211" dur="1" fill="hold">
                                          <p:stCondLst>
                                            <p:cond delay="0"/>
                                          </p:stCondLst>
                                        </p:cTn>
                                        <p:tgtEl>
                                          <p:spTgt spid="25"/>
                                        </p:tgtEl>
                                        <p:attrNameLst>
                                          <p:attrName>style.visibility</p:attrName>
                                        </p:attrNameLst>
                                      </p:cBhvr>
                                      <p:to>
                                        <p:strVal val="visible"/>
                                      </p:to>
                                    </p:set>
                                    <p:animEffect transition="in" filter="fade">
                                      <p:cBhvr>
                                        <p:cTn id="212" dur="500"/>
                                        <p:tgtEl>
                                          <p:spTgt spid="25"/>
                                        </p:tgtEl>
                                      </p:cBhvr>
                                    </p:animEffect>
                                  </p:childTnLst>
                                </p:cTn>
                              </p:par>
                              <p:par>
                                <p:cTn id="213" presetID="42" presetClass="path" presetSubtype="0" decel="100000" fill="hold" grpId="1" nodeType="withEffect">
                                  <p:stCondLst>
                                    <p:cond delay="400"/>
                                  </p:stCondLst>
                                  <p:childTnLst>
                                    <p:animMotion origin="layout" path="M 1.66667E-6 -2.96296E-6 L 1.66667E-6 0.03542 " pathEditMode="relative" rAng="0" ptsTypes="AA">
                                      <p:cBhvr>
                                        <p:cTn id="214" dur="700" spd="-100000" fill="hold"/>
                                        <p:tgtEl>
                                          <p:spTgt spid="25"/>
                                        </p:tgtEl>
                                        <p:attrNameLst>
                                          <p:attrName>ppt_x</p:attrName>
                                          <p:attrName>ppt_y</p:attrName>
                                        </p:attrNameLst>
                                      </p:cBhvr>
                                      <p:rCtr x="0" y="1782"/>
                                    </p:animMotion>
                                  </p:childTnLst>
                                </p:cTn>
                              </p:par>
                              <p:par>
                                <p:cTn id="215" presetID="10" presetClass="entr" presetSubtype="0" fill="hold" nodeType="withEffect">
                                  <p:stCondLst>
                                    <p:cond delay="400"/>
                                  </p:stCondLst>
                                  <p:childTnLst>
                                    <p:set>
                                      <p:cBhvr>
                                        <p:cTn id="216" dur="1" fill="hold">
                                          <p:stCondLst>
                                            <p:cond delay="0"/>
                                          </p:stCondLst>
                                        </p:cTn>
                                        <p:tgtEl>
                                          <p:spTgt spid="83"/>
                                        </p:tgtEl>
                                        <p:attrNameLst>
                                          <p:attrName>style.visibility</p:attrName>
                                        </p:attrNameLst>
                                      </p:cBhvr>
                                      <p:to>
                                        <p:strVal val="visible"/>
                                      </p:to>
                                    </p:set>
                                    <p:animEffect transition="in" filter="fade">
                                      <p:cBhvr>
                                        <p:cTn id="217" dur="500"/>
                                        <p:tgtEl>
                                          <p:spTgt spid="83"/>
                                        </p:tgtEl>
                                      </p:cBhvr>
                                    </p:animEffect>
                                  </p:childTnLst>
                                </p:cTn>
                              </p:par>
                              <p:par>
                                <p:cTn id="218" presetID="42" presetClass="path" presetSubtype="0" decel="100000" fill="hold" nodeType="withEffect">
                                  <p:stCondLst>
                                    <p:cond delay="400"/>
                                  </p:stCondLst>
                                  <p:childTnLst>
                                    <p:animMotion origin="layout" path="M 1.66667E-6 -2.96296E-6 L 1.66667E-6 0.03542 " pathEditMode="relative" rAng="0" ptsTypes="AA">
                                      <p:cBhvr>
                                        <p:cTn id="219" dur="700" spd="-100000" fill="hold"/>
                                        <p:tgtEl>
                                          <p:spTgt spid="83"/>
                                        </p:tgtEl>
                                        <p:attrNameLst>
                                          <p:attrName>ppt_x</p:attrName>
                                          <p:attrName>ppt_y</p:attrName>
                                        </p:attrNameLst>
                                      </p:cBhvr>
                                      <p:rCtr x="0" y="1782"/>
                                    </p:animMotion>
                                  </p:childTnLst>
                                </p:cTn>
                              </p:par>
                              <p:par>
                                <p:cTn id="220" presetID="10" presetClass="entr" presetSubtype="0" fill="hold" nodeType="withEffect">
                                  <p:stCondLst>
                                    <p:cond delay="400"/>
                                  </p:stCondLst>
                                  <p:childTnLst>
                                    <p:set>
                                      <p:cBhvr>
                                        <p:cTn id="221" dur="1" fill="hold">
                                          <p:stCondLst>
                                            <p:cond delay="0"/>
                                          </p:stCondLst>
                                        </p:cTn>
                                        <p:tgtEl>
                                          <p:spTgt spid="26"/>
                                        </p:tgtEl>
                                        <p:attrNameLst>
                                          <p:attrName>style.visibility</p:attrName>
                                        </p:attrNameLst>
                                      </p:cBhvr>
                                      <p:to>
                                        <p:strVal val="visible"/>
                                      </p:to>
                                    </p:set>
                                    <p:animEffect transition="in" filter="fade">
                                      <p:cBhvr>
                                        <p:cTn id="222" dur="500"/>
                                        <p:tgtEl>
                                          <p:spTgt spid="26"/>
                                        </p:tgtEl>
                                      </p:cBhvr>
                                    </p:animEffect>
                                  </p:childTnLst>
                                </p:cTn>
                              </p:par>
                              <p:par>
                                <p:cTn id="223" presetID="42" presetClass="path" presetSubtype="0" decel="100000" fill="hold" nodeType="withEffect">
                                  <p:stCondLst>
                                    <p:cond delay="400"/>
                                  </p:stCondLst>
                                  <p:childTnLst>
                                    <p:animMotion origin="layout" path="M 1.66667E-6 -2.96296E-6 L 1.66667E-6 0.03542 " pathEditMode="relative" rAng="0" ptsTypes="AA">
                                      <p:cBhvr>
                                        <p:cTn id="224" dur="700" spd="-100000" fill="hold"/>
                                        <p:tgtEl>
                                          <p:spTgt spid="26"/>
                                        </p:tgtEl>
                                        <p:attrNameLst>
                                          <p:attrName>ppt_x</p:attrName>
                                          <p:attrName>ppt_y</p:attrName>
                                        </p:attrNameLst>
                                      </p:cBhvr>
                                      <p:rCtr x="0" y="1782"/>
                                    </p:animMotion>
                                  </p:childTnLst>
                                </p:cTn>
                              </p:par>
                              <p:par>
                                <p:cTn id="225" presetID="10" presetClass="entr" presetSubtype="0" fill="hold" nodeType="withEffect">
                                  <p:stCondLst>
                                    <p:cond delay="400"/>
                                  </p:stCondLst>
                                  <p:childTnLst>
                                    <p:set>
                                      <p:cBhvr>
                                        <p:cTn id="226" dur="1" fill="hold">
                                          <p:stCondLst>
                                            <p:cond delay="0"/>
                                          </p:stCondLst>
                                        </p:cTn>
                                        <p:tgtEl>
                                          <p:spTgt spid="27"/>
                                        </p:tgtEl>
                                        <p:attrNameLst>
                                          <p:attrName>style.visibility</p:attrName>
                                        </p:attrNameLst>
                                      </p:cBhvr>
                                      <p:to>
                                        <p:strVal val="visible"/>
                                      </p:to>
                                    </p:set>
                                    <p:animEffect transition="in" filter="fade">
                                      <p:cBhvr>
                                        <p:cTn id="227" dur="500"/>
                                        <p:tgtEl>
                                          <p:spTgt spid="27"/>
                                        </p:tgtEl>
                                      </p:cBhvr>
                                    </p:animEffect>
                                  </p:childTnLst>
                                </p:cTn>
                              </p:par>
                              <p:par>
                                <p:cTn id="228" presetID="42" presetClass="path" presetSubtype="0" decel="100000" fill="hold" nodeType="withEffect">
                                  <p:stCondLst>
                                    <p:cond delay="400"/>
                                  </p:stCondLst>
                                  <p:childTnLst>
                                    <p:animMotion origin="layout" path="M 1.66667E-6 -2.96296E-6 L 1.66667E-6 0.03542 " pathEditMode="relative" rAng="0" ptsTypes="AA">
                                      <p:cBhvr>
                                        <p:cTn id="229" dur="700" spd="-100000" fill="hold"/>
                                        <p:tgtEl>
                                          <p:spTgt spid="27"/>
                                        </p:tgtEl>
                                        <p:attrNameLst>
                                          <p:attrName>ppt_x</p:attrName>
                                          <p:attrName>ppt_y</p:attrName>
                                        </p:attrNameLst>
                                      </p:cBhvr>
                                      <p:rCtr x="0" y="1782"/>
                                    </p:animMotion>
                                  </p:childTnLst>
                                </p:cTn>
                              </p:par>
                              <p:par>
                                <p:cTn id="230" presetID="10" presetClass="entr" presetSubtype="0" fill="hold" nodeType="withEffect">
                                  <p:stCondLst>
                                    <p:cond delay="400"/>
                                  </p:stCondLst>
                                  <p:childTnLst>
                                    <p:set>
                                      <p:cBhvr>
                                        <p:cTn id="231" dur="1" fill="hold">
                                          <p:stCondLst>
                                            <p:cond delay="0"/>
                                          </p:stCondLst>
                                        </p:cTn>
                                        <p:tgtEl>
                                          <p:spTgt spid="28"/>
                                        </p:tgtEl>
                                        <p:attrNameLst>
                                          <p:attrName>style.visibility</p:attrName>
                                        </p:attrNameLst>
                                      </p:cBhvr>
                                      <p:to>
                                        <p:strVal val="visible"/>
                                      </p:to>
                                    </p:set>
                                    <p:animEffect transition="in" filter="fade">
                                      <p:cBhvr>
                                        <p:cTn id="232" dur="500"/>
                                        <p:tgtEl>
                                          <p:spTgt spid="28"/>
                                        </p:tgtEl>
                                      </p:cBhvr>
                                    </p:animEffect>
                                  </p:childTnLst>
                                </p:cTn>
                              </p:par>
                              <p:par>
                                <p:cTn id="233" presetID="42" presetClass="path" presetSubtype="0" decel="100000" fill="hold" nodeType="withEffect">
                                  <p:stCondLst>
                                    <p:cond delay="400"/>
                                  </p:stCondLst>
                                  <p:childTnLst>
                                    <p:animMotion origin="layout" path="M 1.66667E-6 -2.96296E-6 L 1.66667E-6 0.03542 " pathEditMode="relative" rAng="0" ptsTypes="AA">
                                      <p:cBhvr>
                                        <p:cTn id="234" dur="700" spd="-100000" fill="hold"/>
                                        <p:tgtEl>
                                          <p:spTgt spid="28"/>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P spid="6" grpId="0" animBg="1"/>
      <p:bldP spid="6" grpId="1" animBg="1"/>
      <p:bldP spid="25" grpId="0" animBg="1"/>
      <p:bldP spid="25" grpId="1" animBg="1"/>
      <p:bldP spid="84" grpId="0"/>
      <p:bldP spid="84" grpId="1"/>
      <p:bldP spid="85" grpId="0"/>
      <p:bldP spid="85" grpId="1"/>
      <p:bldP spid="86" grpId="0"/>
      <p:bldP spid="86" grpId="1"/>
      <p:bldP spid="87" grpId="0"/>
      <p:bldP spid="87" grpId="1"/>
      <p:bldP spid="88" grpId="0"/>
      <p:bldP spid="8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997E4-4208-27B7-E896-0B28ACC6FD64}"/>
            </a:ext>
          </a:extLst>
        </p:cNvPr>
        <p:cNvGrpSpPr/>
        <p:nvPr/>
      </p:nvGrpSpPr>
      <p:grpSpPr>
        <a:xfrm>
          <a:off x="0" y="0"/>
          <a:ext cx="0" cy="0"/>
          <a:chOff x="0" y="0"/>
          <a:chExt cx="0" cy="0"/>
        </a:xfrm>
      </p:grpSpPr>
      <p:sp>
        <p:nvSpPr>
          <p:cNvPr id="36" name="Oval 35">
            <a:extLst>
              <a:ext uri="{FF2B5EF4-FFF2-40B4-BE49-F238E27FC236}">
                <a16:creationId xmlns:a16="http://schemas.microsoft.com/office/drawing/2014/main" id="{905A1E0E-78AF-D8E4-89C9-62F9ECF9D392}"/>
              </a:ext>
            </a:extLst>
          </p:cNvPr>
          <p:cNvSpPr/>
          <p:nvPr/>
        </p:nvSpPr>
        <p:spPr>
          <a:xfrm>
            <a:off x="5475799" y="3393377"/>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02FEFBF0-79A3-41AC-76AA-96C1AED45B44}"/>
              </a:ext>
            </a:extLst>
          </p:cNvPr>
          <p:cNvSpPr/>
          <p:nvPr/>
        </p:nvSpPr>
        <p:spPr>
          <a:xfrm>
            <a:off x="5475799" y="4720730"/>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8" name="Oval 37">
            <a:extLst>
              <a:ext uri="{FF2B5EF4-FFF2-40B4-BE49-F238E27FC236}">
                <a16:creationId xmlns:a16="http://schemas.microsoft.com/office/drawing/2014/main" id="{4169B8A1-F424-0E30-D4E9-B8F81A41D0F4}"/>
              </a:ext>
            </a:extLst>
          </p:cNvPr>
          <p:cNvSpPr/>
          <p:nvPr/>
        </p:nvSpPr>
        <p:spPr>
          <a:xfrm>
            <a:off x="5475799" y="738671"/>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A81BF899-A4ED-6870-A761-C02B2FB8B734}"/>
              </a:ext>
            </a:extLst>
          </p:cNvPr>
          <p:cNvSpPr/>
          <p:nvPr/>
        </p:nvSpPr>
        <p:spPr>
          <a:xfrm>
            <a:off x="5475799" y="2066024"/>
            <a:ext cx="816470" cy="816470"/>
          </a:xfrm>
          <a:prstGeom prst="ellipse">
            <a:avLst/>
          </a:prstGeom>
          <a:gradFill flip="none" rotWithShape="1">
            <a:gsLst>
              <a:gs pos="100000">
                <a:srgbClr val="286BD1"/>
              </a:gs>
              <a:gs pos="0">
                <a:srgbClr val="BA3FC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3468BFE1-8A19-629D-E894-9CB79167B520}"/>
              </a:ext>
            </a:extLst>
          </p:cNvPr>
          <p:cNvSpPr>
            <a:spLocks noGrp="1"/>
          </p:cNvSpPr>
          <p:nvPr>
            <p:ph type="body" sz="quarter" idx="33"/>
          </p:nvPr>
        </p:nvSpPr>
        <p:spPr/>
        <p:txBody>
          <a:bodyPr anchor="ctr"/>
          <a:lstStyle/>
          <a:p>
            <a:r>
              <a:rPr lang="en-US" sz="1800">
                <a:latin typeface="+mn-lt"/>
              </a:rPr>
              <a:t>Identify Core Components: </a:t>
            </a:r>
            <a:br>
              <a:rPr lang="en-US" sz="1800">
                <a:latin typeface="+mn-lt"/>
              </a:rPr>
            </a:br>
            <a:r>
              <a:rPr lang="en-US" sz="1800" err="1">
                <a:latin typeface="+mn-lt"/>
              </a:rPr>
              <a:t>Eventstream</a:t>
            </a:r>
            <a:r>
              <a:rPr lang="en-US" sz="1800">
                <a:latin typeface="+mn-lt"/>
              </a:rPr>
              <a:t>, Activator, </a:t>
            </a:r>
            <a:r>
              <a:rPr lang="en-US" sz="1800" err="1">
                <a:latin typeface="+mn-lt"/>
              </a:rPr>
              <a:t>Eventhouse</a:t>
            </a:r>
            <a:endParaRPr lang="en-US" sz="1800">
              <a:latin typeface="+mn-lt"/>
            </a:endParaRPr>
          </a:p>
        </p:txBody>
      </p:sp>
      <p:sp>
        <p:nvSpPr>
          <p:cNvPr id="13" name="Slide Number Placeholder 12">
            <a:extLst>
              <a:ext uri="{FF2B5EF4-FFF2-40B4-BE49-F238E27FC236}">
                <a16:creationId xmlns:a16="http://schemas.microsoft.com/office/drawing/2014/main" id="{69C30828-2104-2A9A-6231-ED498099B4BB}"/>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Segoe Sans Small Semilight" pitchFamily="2" charset="0"/>
              <a:ea typeface="+mn-ea"/>
              <a:cs typeface="Segoe Sans Small Semilight" pitchFamily="2" charset="0"/>
            </a:endParaRPr>
          </a:p>
        </p:txBody>
      </p:sp>
      <p:sp>
        <p:nvSpPr>
          <p:cNvPr id="4" name="Title 3">
            <a:extLst>
              <a:ext uri="{FF2B5EF4-FFF2-40B4-BE49-F238E27FC236}">
                <a16:creationId xmlns:a16="http://schemas.microsoft.com/office/drawing/2014/main" id="{C7932A9C-9665-834C-8FB8-08A3D5A22DAA}"/>
              </a:ext>
            </a:extLst>
          </p:cNvPr>
          <p:cNvSpPr>
            <a:spLocks noGrp="1"/>
          </p:cNvSpPr>
          <p:nvPr>
            <p:ph type="title"/>
          </p:nvPr>
        </p:nvSpPr>
        <p:spPr/>
        <p:txBody>
          <a:bodyPr>
            <a:normAutofit fontScale="90000"/>
          </a:bodyPr>
          <a:lstStyle/>
          <a:p>
            <a:r>
              <a:rPr lang="en-US"/>
              <a:t>What You Will Learn</a:t>
            </a:r>
          </a:p>
        </p:txBody>
      </p:sp>
      <p:sp>
        <p:nvSpPr>
          <p:cNvPr id="14" name="Rectangle 1">
            <a:extLst>
              <a:ext uri="{FF2B5EF4-FFF2-40B4-BE49-F238E27FC236}">
                <a16:creationId xmlns:a16="http://schemas.microsoft.com/office/drawing/2014/main" id="{8A474C30-3B2C-AD13-2754-F4AEC76138F6}"/>
              </a:ext>
            </a:extLst>
          </p:cNvPr>
          <p:cNvSpPr>
            <a:spLocks noChangeArrowheads="1"/>
          </p:cNvSpPr>
          <p:nvPr/>
        </p:nvSpPr>
        <p:spPr bwMode="auto">
          <a:xfrm>
            <a:off x="0" y="-323165"/>
            <a:ext cx="73052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defRPr/>
            </a:pPr>
            <a:r>
              <a:rPr kumimoji="0" lang="de-DE" altLang="de-DE" sz="1800" b="0" i="0" u="none" strike="noStrike" kern="1200" cap="none" spc="0" normalizeH="0" baseline="0" noProof="0" err="1">
                <a:ln>
                  <a:noFill/>
                </a:ln>
                <a:solidFill>
                  <a:srgbClr val="225B61"/>
                </a:solidFill>
                <a:effectLst/>
                <a:uLnTx/>
                <a:uFillTx/>
                <a:latin typeface="Arial"/>
                <a:cs typeface="Arial"/>
              </a:rPr>
              <a:t>Understand</a:t>
            </a:r>
            <a:r>
              <a:rPr kumimoji="0" lang="de-DE" altLang="de-DE" sz="1800" b="0" i="0" u="none" strike="noStrike" kern="1200" cap="none" spc="0" normalizeH="0" baseline="0" noProof="0">
                <a:ln>
                  <a:noFill/>
                </a:ln>
                <a:solidFill>
                  <a:srgbClr val="225B61"/>
                </a:solidFill>
                <a:effectLst/>
                <a:uLnTx/>
                <a:uFillTx/>
                <a:latin typeface="Arial"/>
                <a:cs typeface="Arial"/>
              </a:rPr>
              <a:t> </a:t>
            </a:r>
            <a:r>
              <a:rPr lang="de-DE" altLang="de-DE">
                <a:solidFill>
                  <a:srgbClr val="225B61"/>
                </a:solidFill>
                <a:latin typeface="Arial"/>
                <a:cs typeface="Arial"/>
              </a:rPr>
              <a:t>Real-Time </a:t>
            </a:r>
            <a:r>
              <a:rPr lang="de-DE" altLang="de-DE" err="1">
                <a:solidFill>
                  <a:srgbClr val="225B61"/>
                </a:solidFill>
                <a:latin typeface="Arial"/>
                <a:cs typeface="Arial"/>
              </a:rPr>
              <a:t>Intelligence’s</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strategic</a:t>
            </a:r>
            <a:r>
              <a:rPr kumimoji="0" lang="de-DE" altLang="de-DE" sz="1800" b="0" i="0" u="none" strike="noStrike" kern="1200" cap="none" spc="0" normalizeH="0" baseline="0" noProof="0">
                <a:ln>
                  <a:noFill/>
                </a:ln>
                <a:solidFill>
                  <a:srgbClr val="225B61"/>
                </a:solidFill>
                <a:effectLst/>
                <a:uLnTx/>
                <a:uFillTx/>
                <a:latin typeface="Arial"/>
                <a:cs typeface="Arial"/>
              </a:rPr>
              <a:t> </a:t>
            </a:r>
            <a:r>
              <a:rPr kumimoji="0" lang="de-DE" altLang="de-DE" sz="1800" b="0" i="0" u="none" strike="noStrike" kern="1200" cap="none" spc="0" normalizeH="0" baseline="0" noProof="0" err="1">
                <a:ln>
                  <a:noFill/>
                </a:ln>
                <a:solidFill>
                  <a:srgbClr val="225B61"/>
                </a:solidFill>
                <a:effectLst/>
                <a:uLnTx/>
                <a:uFillTx/>
                <a:latin typeface="Arial"/>
                <a:cs typeface="Arial"/>
              </a:rPr>
              <a:t>role</a:t>
            </a:r>
            <a:r>
              <a:rPr kumimoji="0" lang="de-DE" altLang="de-DE" sz="1800" b="0" i="0" u="none" strike="noStrike" kern="1200" cap="none" spc="0" normalizeH="0" baseline="0" noProof="0">
                <a:ln>
                  <a:noFill/>
                </a:ln>
                <a:solidFill>
                  <a:srgbClr val="225B61"/>
                </a:solidFill>
                <a:effectLst/>
                <a:uLnTx/>
                <a:uFillTx/>
                <a:latin typeface="Arial"/>
                <a:cs typeface="Arial"/>
              </a:rPr>
              <a:t> in Microsoft Fabric</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de-DE" altLang="de-DE" sz="1800" b="0" i="0" u="none" strike="noStrike" kern="1200" cap="none" spc="0" normalizeH="0" baseline="0" noProof="0">
              <a:ln>
                <a:noFill/>
              </a:ln>
              <a:solidFill>
                <a:srgbClr val="225B61"/>
              </a:solidFill>
              <a:effectLst/>
              <a:uLnTx/>
              <a:uFillTx/>
              <a:latin typeface="Arial" panose="020B0604020202020204" pitchFamily="34" charset="0"/>
              <a:ea typeface="+mn-ea"/>
              <a:cs typeface="+mn-cs"/>
            </a:endParaRPr>
          </a:p>
        </p:txBody>
      </p:sp>
      <p:sp>
        <p:nvSpPr>
          <p:cNvPr id="15" name="Text Placeholder 14">
            <a:extLst>
              <a:ext uri="{FF2B5EF4-FFF2-40B4-BE49-F238E27FC236}">
                <a16:creationId xmlns:a16="http://schemas.microsoft.com/office/drawing/2014/main" id="{8DA2420D-0995-0B9D-2447-988D6938734C}"/>
              </a:ext>
            </a:extLst>
          </p:cNvPr>
          <p:cNvSpPr>
            <a:spLocks noGrp="1"/>
          </p:cNvSpPr>
          <p:nvPr>
            <p:ph type="body" sz="quarter" idx="31"/>
          </p:nvPr>
        </p:nvSpPr>
        <p:spPr/>
        <p:txBody>
          <a:bodyPr anchor="ctr"/>
          <a:lstStyle/>
          <a:p>
            <a:r>
              <a:rPr lang="en-US" sz="1800">
                <a:latin typeface="+mn-lt"/>
                <a:cs typeface="Segoe Sans Text Semilight"/>
              </a:rPr>
              <a:t>Understand Real-time Intelligence’s </a:t>
            </a:r>
            <a:br>
              <a:rPr lang="en-US" sz="1800">
                <a:latin typeface="+mn-lt"/>
                <a:cs typeface="Segoe Sans Text Semilight"/>
              </a:rPr>
            </a:br>
            <a:r>
              <a:rPr lang="en-US" sz="1800">
                <a:latin typeface="+mn-lt"/>
                <a:cs typeface="Segoe Sans Text Semilight"/>
              </a:rPr>
              <a:t>Strategic Role In Microsoft Fabric</a:t>
            </a:r>
          </a:p>
        </p:txBody>
      </p:sp>
      <p:sp>
        <p:nvSpPr>
          <p:cNvPr id="17" name="Text Placeholder 16">
            <a:extLst>
              <a:ext uri="{FF2B5EF4-FFF2-40B4-BE49-F238E27FC236}">
                <a16:creationId xmlns:a16="http://schemas.microsoft.com/office/drawing/2014/main" id="{AE6C9019-66FC-72CC-B609-AE4DB7FC1A97}"/>
              </a:ext>
            </a:extLst>
          </p:cNvPr>
          <p:cNvSpPr>
            <a:spLocks noGrp="1"/>
          </p:cNvSpPr>
          <p:nvPr>
            <p:ph type="body" sz="quarter" idx="24"/>
          </p:nvPr>
        </p:nvSpPr>
        <p:spPr/>
        <p:txBody>
          <a:bodyPr anchor="ctr"/>
          <a:lstStyle/>
          <a:p>
            <a:r>
              <a:rPr lang="en-US" sz="1800">
                <a:latin typeface="+mn-lt"/>
                <a:cs typeface="Segoe Sans Text Semilight"/>
              </a:rPr>
              <a:t>Grasp The Architectural Foundations </a:t>
            </a:r>
            <a:br>
              <a:rPr lang="en-US" sz="1800">
                <a:latin typeface="+mn-lt"/>
                <a:cs typeface="Segoe Sans Text Semilight"/>
              </a:rPr>
            </a:br>
            <a:r>
              <a:rPr lang="en-US" sz="1800">
                <a:latin typeface="+mn-lt"/>
                <a:cs typeface="Segoe Sans Text Semilight"/>
              </a:rPr>
              <a:t>Of Real-time Intelligence</a:t>
            </a:r>
            <a:endParaRPr lang="en-US" sz="1800">
              <a:latin typeface="+mn-lt"/>
            </a:endParaRPr>
          </a:p>
        </p:txBody>
      </p:sp>
      <p:sp>
        <p:nvSpPr>
          <p:cNvPr id="19" name="Text Placeholder 18">
            <a:extLst>
              <a:ext uri="{FF2B5EF4-FFF2-40B4-BE49-F238E27FC236}">
                <a16:creationId xmlns:a16="http://schemas.microsoft.com/office/drawing/2014/main" id="{BF4EAB64-3CCE-FD37-C0BE-618FF96F4C5B}"/>
              </a:ext>
            </a:extLst>
          </p:cNvPr>
          <p:cNvSpPr>
            <a:spLocks noGrp="1"/>
          </p:cNvSpPr>
          <p:nvPr>
            <p:ph type="body" sz="quarter" idx="29"/>
          </p:nvPr>
        </p:nvSpPr>
        <p:spPr/>
        <p:txBody>
          <a:bodyPr anchor="ctr"/>
          <a:lstStyle/>
          <a:p>
            <a:r>
              <a:rPr lang="en-US" sz="1800">
                <a:latin typeface="+mn-lt"/>
              </a:rPr>
              <a:t>Explore Use Cases And </a:t>
            </a:r>
            <a:br>
              <a:rPr lang="en-US" sz="1800">
                <a:latin typeface="+mn-lt"/>
              </a:rPr>
            </a:br>
            <a:r>
              <a:rPr lang="en-US" sz="1800">
                <a:latin typeface="+mn-lt"/>
              </a:rPr>
              <a:t>Implementation Considerations</a:t>
            </a:r>
          </a:p>
        </p:txBody>
      </p:sp>
      <p:sp>
        <p:nvSpPr>
          <p:cNvPr id="31" name="arrow" title="Icon of an arrow">
            <a:extLst>
              <a:ext uri="{FF2B5EF4-FFF2-40B4-BE49-F238E27FC236}">
                <a16:creationId xmlns:a16="http://schemas.microsoft.com/office/drawing/2014/main" id="{DD8BAC05-B1FF-C883-D300-9CB877E313F4}"/>
              </a:ext>
            </a:extLst>
          </p:cNvPr>
          <p:cNvSpPr>
            <a:spLocks noChangeAspect="1" noEditPoints="1"/>
          </p:cNvSpPr>
          <p:nvPr userDrawn="1"/>
        </p:nvSpPr>
        <p:spPr bwMode="auto">
          <a:xfrm>
            <a:off x="5771636" y="1043189"/>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arrow" title="Icon of an arrow">
            <a:extLst>
              <a:ext uri="{FF2B5EF4-FFF2-40B4-BE49-F238E27FC236}">
                <a16:creationId xmlns:a16="http://schemas.microsoft.com/office/drawing/2014/main" id="{EED2BE2E-37C1-7A10-F029-272FB5AFC14D}"/>
              </a:ext>
            </a:extLst>
          </p:cNvPr>
          <p:cNvSpPr>
            <a:spLocks noChangeAspect="1" noEditPoints="1"/>
          </p:cNvSpPr>
          <p:nvPr/>
        </p:nvSpPr>
        <p:spPr bwMode="auto">
          <a:xfrm>
            <a:off x="5771636" y="2370542"/>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arrow" title="Icon of an arrow">
            <a:extLst>
              <a:ext uri="{FF2B5EF4-FFF2-40B4-BE49-F238E27FC236}">
                <a16:creationId xmlns:a16="http://schemas.microsoft.com/office/drawing/2014/main" id="{4988579C-8292-8384-FE29-3B48DF85E6FB}"/>
              </a:ext>
            </a:extLst>
          </p:cNvPr>
          <p:cNvSpPr>
            <a:spLocks noChangeAspect="1" noEditPoints="1"/>
          </p:cNvSpPr>
          <p:nvPr/>
        </p:nvSpPr>
        <p:spPr bwMode="auto">
          <a:xfrm>
            <a:off x="5771636" y="3697895"/>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arrow" title="Icon of an arrow">
            <a:extLst>
              <a:ext uri="{FF2B5EF4-FFF2-40B4-BE49-F238E27FC236}">
                <a16:creationId xmlns:a16="http://schemas.microsoft.com/office/drawing/2014/main" id="{4A653E13-C36D-EC8E-FF4C-759D1144A7B8}"/>
              </a:ext>
            </a:extLst>
          </p:cNvPr>
          <p:cNvSpPr>
            <a:spLocks noChangeAspect="1" noEditPoints="1"/>
          </p:cNvSpPr>
          <p:nvPr/>
        </p:nvSpPr>
        <p:spPr bwMode="auto">
          <a:xfrm>
            <a:off x="5771636" y="5025248"/>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81657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AE7E5-9F83-44B6-3BBC-C1BD3C06544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7D67E12-C934-EA73-2FBA-676F13096364}"/>
              </a:ext>
            </a:extLst>
          </p:cNvPr>
          <p:cNvSpPr>
            <a:spLocks noGrp="1"/>
          </p:cNvSpPr>
          <p:nvPr>
            <p:ph type="title"/>
          </p:nvPr>
        </p:nvSpPr>
        <p:spPr>
          <a:xfrm>
            <a:off x="563880" y="503396"/>
            <a:ext cx="11064240" cy="724535"/>
          </a:xfrm>
        </p:spPr>
        <p:txBody>
          <a:bodyPr>
            <a:normAutofit fontScale="90000"/>
          </a:bodyPr>
          <a:lstStyle/>
          <a:p>
            <a:pPr lvl="0" algn="ctr"/>
            <a:r>
              <a:rPr lang="en-GB"/>
              <a:t>Ingest, process, and route events using </a:t>
            </a:r>
            <a:r>
              <a:rPr lang="en-GB" err="1"/>
              <a:t>Eventstream</a:t>
            </a:r>
            <a:endParaRPr lang="en-GB"/>
          </a:p>
        </p:txBody>
      </p:sp>
      <p:sp>
        <p:nvSpPr>
          <p:cNvPr id="24" name="Rounded Rectangle 38">
            <a:extLst>
              <a:ext uri="{FF2B5EF4-FFF2-40B4-BE49-F238E27FC236}">
                <a16:creationId xmlns:a16="http://schemas.microsoft.com/office/drawing/2014/main" id="{149ADC5F-EE12-D58A-AEB2-4682DA8E5441}"/>
              </a:ext>
              <a:ext uri="{C183D7F6-B498-43B3-948B-1728B52AA6E4}">
                <adec:decorative xmlns:adec="http://schemas.microsoft.com/office/drawing/2017/decorative" val="1"/>
              </a:ext>
            </a:extLst>
          </p:cNvPr>
          <p:cNvSpPr/>
          <p:nvPr/>
        </p:nvSpPr>
        <p:spPr bwMode="auto">
          <a:xfrm>
            <a:off x="3690885" y="1771471"/>
            <a:ext cx="4751566" cy="3955882"/>
          </a:xfrm>
          <a:prstGeom prst="roundRect">
            <a:avLst>
              <a:gd name="adj" fmla="val 2692"/>
            </a:avLst>
          </a:prstGeom>
          <a:solidFill>
            <a:schemeClr val="bg1"/>
          </a:solid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140" name="Rounded Rectangle 3">
            <a:extLst>
              <a:ext uri="{FF2B5EF4-FFF2-40B4-BE49-F238E27FC236}">
                <a16:creationId xmlns:a16="http://schemas.microsoft.com/office/drawing/2014/main" id="{9966232B-2614-9D97-7E03-55E7BF90C220}"/>
              </a:ext>
              <a:ext uri="{C183D7F6-B498-43B3-948B-1728B52AA6E4}">
                <adec:decorative xmlns:adec="http://schemas.microsoft.com/office/drawing/2017/decorative" val="1"/>
              </a:ext>
            </a:extLst>
          </p:cNvPr>
          <p:cNvSpPr/>
          <p:nvPr/>
        </p:nvSpPr>
        <p:spPr bwMode="auto">
          <a:xfrm>
            <a:off x="3960578" y="5031848"/>
            <a:ext cx="4324218" cy="571337"/>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142" name="Text Placeholder 2">
            <a:extLst>
              <a:ext uri="{FF2B5EF4-FFF2-40B4-BE49-F238E27FC236}">
                <a16:creationId xmlns:a16="http://schemas.microsoft.com/office/drawing/2014/main" id="{1E1F350A-9306-6505-2686-C85E536CF924}"/>
              </a:ext>
            </a:extLst>
          </p:cNvPr>
          <p:cNvSpPr txBox="1">
            <a:spLocks/>
          </p:cNvSpPr>
          <p:nvPr/>
        </p:nvSpPr>
        <p:spPr>
          <a:xfrm>
            <a:off x="4660790" y="5160913"/>
            <a:ext cx="3310843" cy="276999"/>
          </a:xfrm>
          <a:prstGeom prst="rect">
            <a:avLst/>
          </a:prstGeom>
        </p:spPr>
        <p:txBody>
          <a:bodyPr wrap="non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b="1" spc="0" baseline="0">
                <a:ln w="3175">
                  <a:noFill/>
                </a:ln>
                <a:solidFill>
                  <a:schemeClr val="bg1">
                    <a:lumMod val="25000"/>
                    <a:lumOff val="75000"/>
                  </a:schemeClr>
                </a:solidFill>
                <a:latin typeface="Segoe UI Semibold"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Sans Display" pitchFamily="2" charset="0"/>
                <a:ea typeface="+mn-ea"/>
                <a:cs typeface="Segoe Sans Display" pitchFamily="2" charset="0"/>
              </a:rPr>
              <a:t>Schema Registry &amp; Management</a:t>
            </a:r>
            <a:endParaRPr kumimoji="0" lang="en-US" sz="2400" b="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Sans Display" pitchFamily="2" charset="0"/>
              <a:ea typeface="+mn-ea"/>
              <a:cs typeface="Segoe Sans Display" pitchFamily="2" charset="0"/>
            </a:endParaRPr>
          </a:p>
        </p:txBody>
      </p:sp>
      <p:sp>
        <p:nvSpPr>
          <p:cNvPr id="27" name="!!6">
            <a:extLst>
              <a:ext uri="{FF2B5EF4-FFF2-40B4-BE49-F238E27FC236}">
                <a16:creationId xmlns:a16="http://schemas.microsoft.com/office/drawing/2014/main" id="{979C0455-A320-9C82-FBC3-29D0181C6BCF}"/>
              </a:ext>
              <a:ext uri="{C183D7F6-B498-43B3-948B-1728B52AA6E4}">
                <adec:decorative xmlns:adec="http://schemas.microsoft.com/office/drawing/2017/decorative" val="1"/>
              </a:ext>
            </a:extLst>
          </p:cNvPr>
          <p:cNvSpPr/>
          <p:nvPr/>
        </p:nvSpPr>
        <p:spPr bwMode="auto">
          <a:xfrm>
            <a:off x="8839076" y="1552444"/>
            <a:ext cx="2238494" cy="2006238"/>
          </a:xfrm>
          <a:prstGeom prst="roundRect">
            <a:avLst>
              <a:gd name="adj" fmla="val 9111"/>
            </a:avLst>
          </a:prstGeom>
          <a:solidFill>
            <a:schemeClr val="bg1"/>
          </a:solidFill>
          <a:ln w="12700" cap="rnd">
            <a:gradFill flip="none" rotWithShape="1">
              <a:gsLst>
                <a:gs pos="100000">
                  <a:srgbClr val="F65567"/>
                </a:gs>
                <a:gs pos="0">
                  <a:srgbClr val="DD4A84"/>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29" name="!!2">
            <a:extLst>
              <a:ext uri="{FF2B5EF4-FFF2-40B4-BE49-F238E27FC236}">
                <a16:creationId xmlns:a16="http://schemas.microsoft.com/office/drawing/2014/main" id="{D85F991D-9A23-4A6A-A470-AA150272412E}"/>
              </a:ext>
              <a:ext uri="{C183D7F6-B498-43B3-948B-1728B52AA6E4}">
                <adec:decorative xmlns:adec="http://schemas.microsoft.com/office/drawing/2017/decorative" val="1"/>
              </a:ext>
            </a:extLst>
          </p:cNvPr>
          <p:cNvSpPr/>
          <p:nvPr/>
        </p:nvSpPr>
        <p:spPr bwMode="auto">
          <a:xfrm>
            <a:off x="5969010" y="1953037"/>
            <a:ext cx="2050363" cy="2664373"/>
          </a:xfrm>
          <a:prstGeom prst="roundRect">
            <a:avLst>
              <a:gd name="adj" fmla="val 9111"/>
            </a:avLst>
          </a:prstGeom>
          <a:solidFill>
            <a:schemeClr val="bg1"/>
          </a:solidFill>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30" name="!!4">
            <a:extLst>
              <a:ext uri="{FF2B5EF4-FFF2-40B4-BE49-F238E27FC236}">
                <a16:creationId xmlns:a16="http://schemas.microsoft.com/office/drawing/2014/main" id="{E358AE83-8B40-3EED-6CD8-AAEDAEE1535C}"/>
              </a:ext>
              <a:ext uri="{C183D7F6-B498-43B3-948B-1728B52AA6E4}">
                <adec:decorative xmlns:adec="http://schemas.microsoft.com/office/drawing/2017/decorative" val="1"/>
              </a:ext>
            </a:extLst>
          </p:cNvPr>
          <p:cNvSpPr/>
          <p:nvPr/>
        </p:nvSpPr>
        <p:spPr bwMode="auto">
          <a:xfrm>
            <a:off x="9372599" y="3819709"/>
            <a:ext cx="1290012" cy="2002366"/>
          </a:xfrm>
          <a:prstGeom prst="roundRect">
            <a:avLst>
              <a:gd name="adj" fmla="val 9111"/>
            </a:avLst>
          </a:prstGeom>
          <a:solidFill>
            <a:schemeClr val="bg1"/>
          </a:solidFill>
          <a:ln w="12700" cap="rnd">
            <a:gradFill flip="none" rotWithShape="1">
              <a:gsLst>
                <a:gs pos="0">
                  <a:srgbClr val="6358CC"/>
                </a:gs>
                <a:gs pos="100000">
                  <a:srgbClr val="B73EC5"/>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32" name="!!1">
            <a:extLst>
              <a:ext uri="{FF2B5EF4-FFF2-40B4-BE49-F238E27FC236}">
                <a16:creationId xmlns:a16="http://schemas.microsoft.com/office/drawing/2014/main" id="{D4C3D99F-4DB0-A6F2-CFC1-80E504A8BD04}"/>
              </a:ext>
              <a:ext uri="{C183D7F6-B498-43B3-948B-1728B52AA6E4}">
                <adec:decorative xmlns:adec="http://schemas.microsoft.com/office/drawing/2017/decorative" val="1"/>
              </a:ext>
            </a:extLst>
          </p:cNvPr>
          <p:cNvSpPr/>
          <p:nvPr/>
        </p:nvSpPr>
        <p:spPr bwMode="auto">
          <a:xfrm>
            <a:off x="3936928" y="2357064"/>
            <a:ext cx="1512221" cy="1853539"/>
          </a:xfrm>
          <a:prstGeom prst="roundRect">
            <a:avLst>
              <a:gd name="adj" fmla="val 9111"/>
            </a:avLst>
          </a:prstGeom>
          <a:solidFill>
            <a:schemeClr val="bg1"/>
          </a:solidFill>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endParaRPr>
          </a:p>
        </p:txBody>
      </p:sp>
      <p:sp>
        <p:nvSpPr>
          <p:cNvPr id="33" name="TextBox 32">
            <a:extLst>
              <a:ext uri="{FF2B5EF4-FFF2-40B4-BE49-F238E27FC236}">
                <a16:creationId xmlns:a16="http://schemas.microsoft.com/office/drawing/2014/main" id="{8E784382-1ACD-4308-406E-449832E2600A}"/>
              </a:ext>
            </a:extLst>
          </p:cNvPr>
          <p:cNvSpPr txBox="1">
            <a:spLocks/>
          </p:cNvSpPr>
          <p:nvPr/>
        </p:nvSpPr>
        <p:spPr>
          <a:xfrm>
            <a:off x="4168314" y="4284505"/>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Ingestion</a:t>
            </a:r>
          </a:p>
        </p:txBody>
      </p:sp>
      <p:grpSp>
        <p:nvGrpSpPr>
          <p:cNvPr id="39" name="Group 38">
            <a:extLst>
              <a:ext uri="{FF2B5EF4-FFF2-40B4-BE49-F238E27FC236}">
                <a16:creationId xmlns:a16="http://schemas.microsoft.com/office/drawing/2014/main" id="{FAFF4ED6-25D5-294D-1FD8-94E9FD302A5E}"/>
              </a:ext>
              <a:ext uri="{C183D7F6-B498-43B3-948B-1728B52AA6E4}">
                <adec:decorative xmlns:adec="http://schemas.microsoft.com/office/drawing/2017/decorative" val="1"/>
              </a:ext>
            </a:extLst>
          </p:cNvPr>
          <p:cNvGrpSpPr/>
          <p:nvPr/>
        </p:nvGrpSpPr>
        <p:grpSpPr>
          <a:xfrm>
            <a:off x="4332112" y="2977510"/>
            <a:ext cx="664342" cy="693288"/>
            <a:chOff x="1126761" y="2540804"/>
            <a:chExt cx="622973" cy="622973"/>
          </a:xfrm>
        </p:grpSpPr>
        <p:sp>
          <p:nvSpPr>
            <p:cNvPr id="40" name="TextBox 39">
              <a:extLst>
                <a:ext uri="{FF2B5EF4-FFF2-40B4-BE49-F238E27FC236}">
                  <a16:creationId xmlns:a16="http://schemas.microsoft.com/office/drawing/2014/main" id="{9D87FD75-CB0D-F3A4-6611-0AFC623E80B2}"/>
                </a:ext>
              </a:extLst>
            </p:cNvPr>
            <p:cNvSpPr txBox="1">
              <a:spLocks noChangeAspect="1"/>
            </p:cNvSpPr>
            <p:nvPr/>
          </p:nvSpPr>
          <p:spPr>
            <a:xfrm>
              <a:off x="1126761" y="2540804"/>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nvGrpSpPr>
            <p:cNvPr id="42" name="Group 41">
              <a:extLst>
                <a:ext uri="{FF2B5EF4-FFF2-40B4-BE49-F238E27FC236}">
                  <a16:creationId xmlns:a16="http://schemas.microsoft.com/office/drawing/2014/main" id="{3C23BEC8-6BB7-BC41-86CD-93112BD1E623}"/>
                </a:ext>
              </a:extLst>
            </p:cNvPr>
            <p:cNvGrpSpPr/>
            <p:nvPr/>
          </p:nvGrpSpPr>
          <p:grpSpPr>
            <a:xfrm>
              <a:off x="1261168" y="2664985"/>
              <a:ext cx="354158" cy="374607"/>
              <a:chOff x="1244076" y="4069465"/>
              <a:chExt cx="354158" cy="374607"/>
            </a:xfrm>
          </p:grpSpPr>
          <p:sp>
            <p:nvSpPr>
              <p:cNvPr id="43" name="Freeform 42">
                <a:extLst>
                  <a:ext uri="{FF2B5EF4-FFF2-40B4-BE49-F238E27FC236}">
                    <a16:creationId xmlns:a16="http://schemas.microsoft.com/office/drawing/2014/main" id="{C6515289-6EF0-3EA2-F27E-269C6A9AB414}"/>
                  </a:ext>
                </a:extLst>
              </p:cNvPr>
              <p:cNvSpPr/>
              <p:nvPr/>
            </p:nvSpPr>
            <p:spPr>
              <a:xfrm>
                <a:off x="1244077" y="4069465"/>
                <a:ext cx="263216" cy="200546"/>
              </a:xfrm>
              <a:custGeom>
                <a:avLst/>
                <a:gdLst>
                  <a:gd name="connsiteX0" fmla="*/ 256950 w 263216"/>
                  <a:gd name="connsiteY0" fmla="*/ 12534 h 200546"/>
                  <a:gd name="connsiteX1" fmla="*/ 213078 w 263216"/>
                  <a:gd name="connsiteY1" fmla="*/ 12534 h 200546"/>
                  <a:gd name="connsiteX2" fmla="*/ 100273 w 263216"/>
                  <a:gd name="connsiteY2" fmla="*/ 125302 h 200546"/>
                  <a:gd name="connsiteX3" fmla="*/ 100273 w 263216"/>
                  <a:gd name="connsiteY3" fmla="*/ 125342 h 200546"/>
                  <a:gd name="connsiteX4" fmla="*/ 100273 w 263216"/>
                  <a:gd name="connsiteY4" fmla="*/ 150410 h 200546"/>
                  <a:gd name="connsiteX5" fmla="*/ 50137 w 263216"/>
                  <a:gd name="connsiteY5" fmla="*/ 200547 h 200546"/>
                  <a:gd name="connsiteX6" fmla="*/ 6267 w 263216"/>
                  <a:gd name="connsiteY6" fmla="*/ 200547 h 200546"/>
                  <a:gd name="connsiteX7" fmla="*/ 0 w 263216"/>
                  <a:gd name="connsiteY7" fmla="*/ 194280 h 200546"/>
                  <a:gd name="connsiteX8" fmla="*/ 6267 w 263216"/>
                  <a:gd name="connsiteY8" fmla="*/ 188013 h 200546"/>
                  <a:gd name="connsiteX9" fmla="*/ 50137 w 263216"/>
                  <a:gd name="connsiteY9" fmla="*/ 188013 h 200546"/>
                  <a:gd name="connsiteX10" fmla="*/ 87739 w 263216"/>
                  <a:gd name="connsiteY10" fmla="*/ 150410 h 200546"/>
                  <a:gd name="connsiteX11" fmla="*/ 87739 w 263216"/>
                  <a:gd name="connsiteY11" fmla="*/ 125342 h 200546"/>
                  <a:gd name="connsiteX12" fmla="*/ 213078 w 263216"/>
                  <a:gd name="connsiteY12" fmla="*/ 0 h 200546"/>
                  <a:gd name="connsiteX13" fmla="*/ 256950 w 263216"/>
                  <a:gd name="connsiteY13" fmla="*/ 0 h 200546"/>
                  <a:gd name="connsiteX14" fmla="*/ 263217 w 263216"/>
                  <a:gd name="connsiteY14" fmla="*/ 6267 h 200546"/>
                  <a:gd name="connsiteX15" fmla="*/ 256950 w 263216"/>
                  <a:gd name="connsiteY15" fmla="*/ 12534 h 20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16" h="200546">
                    <a:moveTo>
                      <a:pt x="256950" y="12534"/>
                    </a:moveTo>
                    <a:lnTo>
                      <a:pt x="213078" y="12534"/>
                    </a:lnTo>
                    <a:cubicBezTo>
                      <a:pt x="150791" y="12535"/>
                      <a:pt x="100294" y="63019"/>
                      <a:pt x="100273" y="125302"/>
                    </a:cubicBezTo>
                    <a:lnTo>
                      <a:pt x="100273" y="125342"/>
                    </a:lnTo>
                    <a:lnTo>
                      <a:pt x="100273" y="150410"/>
                    </a:lnTo>
                    <a:cubicBezTo>
                      <a:pt x="100273" y="178101"/>
                      <a:pt x="77826" y="200547"/>
                      <a:pt x="50137" y="200547"/>
                    </a:cubicBezTo>
                    <a:lnTo>
                      <a:pt x="6267" y="200547"/>
                    </a:lnTo>
                    <a:cubicBezTo>
                      <a:pt x="2805" y="200547"/>
                      <a:pt x="0" y="197742"/>
                      <a:pt x="0" y="194280"/>
                    </a:cubicBezTo>
                    <a:cubicBezTo>
                      <a:pt x="0" y="190819"/>
                      <a:pt x="2805" y="188013"/>
                      <a:pt x="6267" y="188013"/>
                    </a:cubicBezTo>
                    <a:lnTo>
                      <a:pt x="50137" y="188013"/>
                    </a:lnTo>
                    <a:cubicBezTo>
                      <a:pt x="70903" y="188013"/>
                      <a:pt x="87739" y="171178"/>
                      <a:pt x="87739" y="150410"/>
                    </a:cubicBezTo>
                    <a:lnTo>
                      <a:pt x="87739" y="125342"/>
                    </a:lnTo>
                    <a:cubicBezTo>
                      <a:pt x="87739" y="56118"/>
                      <a:pt x="143854" y="1"/>
                      <a:pt x="213078" y="0"/>
                    </a:cubicBezTo>
                    <a:lnTo>
                      <a:pt x="256950" y="0"/>
                    </a:lnTo>
                    <a:cubicBezTo>
                      <a:pt x="260410" y="0"/>
                      <a:pt x="263217" y="2806"/>
                      <a:pt x="263217" y="6267"/>
                    </a:cubicBezTo>
                    <a:cubicBezTo>
                      <a:pt x="263217" y="9728"/>
                      <a:pt x="260410" y="12534"/>
                      <a:pt x="256950" y="12534"/>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5" name="Freeform 44">
                <a:extLst>
                  <a:ext uri="{FF2B5EF4-FFF2-40B4-BE49-F238E27FC236}">
                    <a16:creationId xmlns:a16="http://schemas.microsoft.com/office/drawing/2014/main" id="{1812F2E5-A16A-5843-E3CA-EE40FBC281CB}"/>
                  </a:ext>
                </a:extLst>
              </p:cNvPr>
              <p:cNvSpPr/>
              <p:nvPr/>
            </p:nvSpPr>
            <p:spPr>
              <a:xfrm>
                <a:off x="1244076" y="4132136"/>
                <a:ext cx="300819" cy="188012"/>
              </a:xfrm>
              <a:custGeom>
                <a:avLst/>
                <a:gdLst>
                  <a:gd name="connsiteX0" fmla="*/ 213080 w 300819"/>
                  <a:gd name="connsiteY0" fmla="*/ 0 h 188012"/>
                  <a:gd name="connsiteX1" fmla="*/ 137875 w 300819"/>
                  <a:gd name="connsiteY1" fmla="*/ 75205 h 188012"/>
                  <a:gd name="connsiteX2" fmla="*/ 137875 w 300819"/>
                  <a:gd name="connsiteY2" fmla="*/ 112808 h 188012"/>
                  <a:gd name="connsiteX3" fmla="*/ 75205 w 300819"/>
                  <a:gd name="connsiteY3" fmla="*/ 175478 h 188012"/>
                  <a:gd name="connsiteX4" fmla="*/ 6267 w 300819"/>
                  <a:gd name="connsiteY4" fmla="*/ 175478 h 188012"/>
                  <a:gd name="connsiteX5" fmla="*/ 0 w 300819"/>
                  <a:gd name="connsiteY5" fmla="*/ 181746 h 188012"/>
                  <a:gd name="connsiteX6" fmla="*/ 6267 w 300819"/>
                  <a:gd name="connsiteY6" fmla="*/ 188013 h 188012"/>
                  <a:gd name="connsiteX7" fmla="*/ 75205 w 300819"/>
                  <a:gd name="connsiteY7" fmla="*/ 188013 h 188012"/>
                  <a:gd name="connsiteX8" fmla="*/ 150410 w 300819"/>
                  <a:gd name="connsiteY8" fmla="*/ 112808 h 188012"/>
                  <a:gd name="connsiteX9" fmla="*/ 150410 w 300819"/>
                  <a:gd name="connsiteY9" fmla="*/ 75205 h 188012"/>
                  <a:gd name="connsiteX10" fmla="*/ 213080 w 300819"/>
                  <a:gd name="connsiteY10" fmla="*/ 12534 h 188012"/>
                  <a:gd name="connsiteX11" fmla="*/ 294552 w 300819"/>
                  <a:gd name="connsiteY11" fmla="*/ 12534 h 188012"/>
                  <a:gd name="connsiteX12" fmla="*/ 300819 w 300819"/>
                  <a:gd name="connsiteY12" fmla="*/ 6267 h 188012"/>
                  <a:gd name="connsiteX13" fmla="*/ 294552 w 300819"/>
                  <a:gd name="connsiteY13" fmla="*/ 0 h 188012"/>
                  <a:gd name="connsiteX14" fmla="*/ 213080 w 300819"/>
                  <a:gd name="connsiteY14" fmla="*/ 0 h 18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9" h="188012">
                    <a:moveTo>
                      <a:pt x="213080" y="0"/>
                    </a:moveTo>
                    <a:cubicBezTo>
                      <a:pt x="171546" y="0"/>
                      <a:pt x="137875" y="33671"/>
                      <a:pt x="137875" y="75205"/>
                    </a:cubicBezTo>
                    <a:lnTo>
                      <a:pt x="137875" y="112808"/>
                    </a:lnTo>
                    <a:cubicBezTo>
                      <a:pt x="137875" y="147421"/>
                      <a:pt x="109816" y="175478"/>
                      <a:pt x="75205" y="175478"/>
                    </a:cubicBezTo>
                    <a:lnTo>
                      <a:pt x="6267" y="175478"/>
                    </a:lnTo>
                    <a:cubicBezTo>
                      <a:pt x="2806" y="175478"/>
                      <a:pt x="0" y="178285"/>
                      <a:pt x="0" y="181746"/>
                    </a:cubicBezTo>
                    <a:cubicBezTo>
                      <a:pt x="0" y="185207"/>
                      <a:pt x="2806" y="188013"/>
                      <a:pt x="6267" y="188013"/>
                    </a:cubicBezTo>
                    <a:lnTo>
                      <a:pt x="75205" y="188013"/>
                    </a:lnTo>
                    <a:cubicBezTo>
                      <a:pt x="116739" y="188013"/>
                      <a:pt x="150410" y="154342"/>
                      <a:pt x="150410" y="112808"/>
                    </a:cubicBezTo>
                    <a:lnTo>
                      <a:pt x="150410" y="75205"/>
                    </a:lnTo>
                    <a:cubicBezTo>
                      <a:pt x="150410" y="40593"/>
                      <a:pt x="178468" y="12534"/>
                      <a:pt x="213080" y="12534"/>
                    </a:cubicBezTo>
                    <a:lnTo>
                      <a:pt x="294552" y="12534"/>
                    </a:lnTo>
                    <a:cubicBezTo>
                      <a:pt x="298013" y="12534"/>
                      <a:pt x="300819" y="9729"/>
                      <a:pt x="300819" y="6267"/>
                    </a:cubicBezTo>
                    <a:cubicBezTo>
                      <a:pt x="300819" y="2806"/>
                      <a:pt x="298013" y="0"/>
                      <a:pt x="294552" y="0"/>
                    </a:cubicBezTo>
                    <a:lnTo>
                      <a:pt x="213080" y="0"/>
                    </a:ln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6" name="Freeform 45">
                <a:extLst>
                  <a:ext uri="{FF2B5EF4-FFF2-40B4-BE49-F238E27FC236}">
                    <a16:creationId xmlns:a16="http://schemas.microsoft.com/office/drawing/2014/main" id="{1A1ED7D3-C78C-52BB-FE4C-0005F7EC3AE0}"/>
                  </a:ext>
                </a:extLst>
              </p:cNvPr>
              <p:cNvSpPr/>
              <p:nvPr/>
            </p:nvSpPr>
            <p:spPr>
              <a:xfrm>
                <a:off x="1294213" y="4354239"/>
                <a:ext cx="77136" cy="16046"/>
              </a:xfrm>
              <a:custGeom>
                <a:avLst/>
                <a:gdLst>
                  <a:gd name="connsiteX0" fmla="*/ 51041 w 77136"/>
                  <a:gd name="connsiteY0" fmla="*/ 3512 h 16046"/>
                  <a:gd name="connsiteX1" fmla="*/ 6267 w 77136"/>
                  <a:gd name="connsiteY1" fmla="*/ 3512 h 16046"/>
                  <a:gd name="connsiteX2" fmla="*/ 0 w 77136"/>
                  <a:gd name="connsiteY2" fmla="*/ 9779 h 16046"/>
                  <a:gd name="connsiteX3" fmla="*/ 6267 w 77136"/>
                  <a:gd name="connsiteY3" fmla="*/ 16046 h 16046"/>
                  <a:gd name="connsiteX4" fmla="*/ 51041 w 77136"/>
                  <a:gd name="connsiteY4" fmla="*/ 16046 h 16046"/>
                  <a:gd name="connsiteX5" fmla="*/ 77136 w 77136"/>
                  <a:gd name="connsiteY5" fmla="*/ 12586 h 16046"/>
                  <a:gd name="connsiteX6" fmla="*/ 75571 w 77136"/>
                  <a:gd name="connsiteY6" fmla="*/ 0 h 16046"/>
                  <a:gd name="connsiteX7" fmla="*/ 51041 w 77136"/>
                  <a:gd name="connsiteY7" fmla="*/ 3512 h 1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36" h="16046">
                    <a:moveTo>
                      <a:pt x="51041" y="3512"/>
                    </a:moveTo>
                    <a:lnTo>
                      <a:pt x="6267" y="3512"/>
                    </a:lnTo>
                    <a:cubicBezTo>
                      <a:pt x="2805" y="3512"/>
                      <a:pt x="0" y="6318"/>
                      <a:pt x="0" y="9779"/>
                    </a:cubicBezTo>
                    <a:cubicBezTo>
                      <a:pt x="0" y="13241"/>
                      <a:pt x="2805" y="16046"/>
                      <a:pt x="6267" y="16046"/>
                    </a:cubicBezTo>
                    <a:lnTo>
                      <a:pt x="51041" y="16046"/>
                    </a:lnTo>
                    <a:cubicBezTo>
                      <a:pt x="60071" y="16046"/>
                      <a:pt x="68820" y="14842"/>
                      <a:pt x="77136" y="12586"/>
                    </a:cubicBezTo>
                    <a:cubicBezTo>
                      <a:pt x="76409" y="8456"/>
                      <a:pt x="75884" y="4257"/>
                      <a:pt x="75571" y="0"/>
                    </a:cubicBezTo>
                    <a:cubicBezTo>
                      <a:pt x="67792" y="2286"/>
                      <a:pt x="59561" y="3512"/>
                      <a:pt x="51041" y="351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7" name="Freeform 46">
                <a:extLst>
                  <a:ext uri="{FF2B5EF4-FFF2-40B4-BE49-F238E27FC236}">
                    <a16:creationId xmlns:a16="http://schemas.microsoft.com/office/drawing/2014/main" id="{DFF4A4A9-47E4-312B-F8B4-B89DE3848B00}"/>
                  </a:ext>
                </a:extLst>
              </p:cNvPr>
              <p:cNvSpPr/>
              <p:nvPr/>
            </p:nvSpPr>
            <p:spPr>
              <a:xfrm>
                <a:off x="1432170" y="4194807"/>
                <a:ext cx="112725" cy="41167"/>
              </a:xfrm>
              <a:custGeom>
                <a:avLst/>
                <a:gdLst>
                  <a:gd name="connsiteX0" fmla="*/ 13982 w 112725"/>
                  <a:gd name="connsiteY0" fmla="*/ 34172 h 41167"/>
                  <a:gd name="connsiteX1" fmla="*/ 0 w 112725"/>
                  <a:gd name="connsiteY1" fmla="*/ 41167 h 41167"/>
                  <a:gd name="connsiteX2" fmla="*/ 43788 w 112725"/>
                  <a:gd name="connsiteY2" fmla="*/ 0 h 41167"/>
                  <a:gd name="connsiteX3" fmla="*/ 106459 w 112725"/>
                  <a:gd name="connsiteY3" fmla="*/ 0 h 41167"/>
                  <a:gd name="connsiteX4" fmla="*/ 112726 w 112725"/>
                  <a:gd name="connsiteY4" fmla="*/ 6267 h 41167"/>
                  <a:gd name="connsiteX5" fmla="*/ 106459 w 112725"/>
                  <a:gd name="connsiteY5" fmla="*/ 12534 h 41167"/>
                  <a:gd name="connsiteX6" fmla="*/ 43788 w 112725"/>
                  <a:gd name="connsiteY6" fmla="*/ 12534 h 41167"/>
                  <a:gd name="connsiteX7" fmla="*/ 13982 w 112725"/>
                  <a:gd name="connsiteY7" fmla="*/ 34172 h 4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5" h="41167">
                    <a:moveTo>
                      <a:pt x="13982" y="34172"/>
                    </a:moveTo>
                    <a:cubicBezTo>
                      <a:pt x="9160" y="36219"/>
                      <a:pt x="4492" y="38558"/>
                      <a:pt x="0" y="41167"/>
                    </a:cubicBezTo>
                    <a:cubicBezTo>
                      <a:pt x="1396" y="18197"/>
                      <a:pt x="20467" y="0"/>
                      <a:pt x="43788" y="0"/>
                    </a:cubicBezTo>
                    <a:lnTo>
                      <a:pt x="106459" y="0"/>
                    </a:lnTo>
                    <a:cubicBezTo>
                      <a:pt x="109919" y="0"/>
                      <a:pt x="112726" y="2806"/>
                      <a:pt x="112726" y="6267"/>
                    </a:cubicBezTo>
                    <a:cubicBezTo>
                      <a:pt x="112726" y="9729"/>
                      <a:pt x="109919" y="12534"/>
                      <a:pt x="106459" y="12534"/>
                    </a:cubicBezTo>
                    <a:lnTo>
                      <a:pt x="43788" y="12534"/>
                    </a:lnTo>
                    <a:cubicBezTo>
                      <a:pt x="29866" y="12534"/>
                      <a:pt x="18065" y="21613"/>
                      <a:pt x="13982" y="3417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48" name="Freeform 47">
                <a:extLst>
                  <a:ext uri="{FF2B5EF4-FFF2-40B4-BE49-F238E27FC236}">
                    <a16:creationId xmlns:a16="http://schemas.microsoft.com/office/drawing/2014/main" id="{2C9387C0-8E41-0338-FB15-1DA9B159DB02}"/>
                  </a:ext>
                </a:extLst>
              </p:cNvPr>
              <p:cNvSpPr/>
              <p:nvPr/>
            </p:nvSpPr>
            <p:spPr>
              <a:xfrm>
                <a:off x="1392405" y="4245685"/>
                <a:ext cx="205829" cy="198387"/>
              </a:xfrm>
              <a:custGeom>
                <a:avLst/>
                <a:gdLst>
                  <a:gd name="connsiteX0" fmla="*/ 40535 w 205829"/>
                  <a:gd name="connsiteY0" fmla="*/ 30957 h 198387"/>
                  <a:gd name="connsiteX1" fmla="*/ 12632 w 205829"/>
                  <a:gd name="connsiteY1" fmla="*/ 79287 h 198387"/>
                  <a:gd name="connsiteX2" fmla="*/ 1321 w 205829"/>
                  <a:gd name="connsiteY2" fmla="*/ 82085 h 198387"/>
                  <a:gd name="connsiteX3" fmla="*/ 0 w 205829"/>
                  <a:gd name="connsiteY3" fmla="*/ 99195 h 198387"/>
                  <a:gd name="connsiteX4" fmla="*/ 1444 w 205829"/>
                  <a:gd name="connsiteY4" fmla="*/ 117074 h 198387"/>
                  <a:gd name="connsiteX5" fmla="*/ 11889 w 205829"/>
                  <a:gd name="connsiteY5" fmla="*/ 119590 h 198387"/>
                  <a:gd name="connsiteX6" fmla="*/ 39963 w 205829"/>
                  <a:gd name="connsiteY6" fmla="*/ 168195 h 198387"/>
                  <a:gd name="connsiteX7" fmla="*/ 36355 w 205829"/>
                  <a:gd name="connsiteY7" fmla="*/ 180418 h 198387"/>
                  <a:gd name="connsiteX8" fmla="*/ 65091 w 205829"/>
                  <a:gd name="connsiteY8" fmla="*/ 198261 h 198387"/>
                  <a:gd name="connsiteX9" fmla="*/ 74641 w 205829"/>
                  <a:gd name="connsiteY9" fmla="*/ 188217 h 198387"/>
                  <a:gd name="connsiteX10" fmla="*/ 130772 w 205829"/>
                  <a:gd name="connsiteY10" fmla="*/ 188227 h 198387"/>
                  <a:gd name="connsiteX11" fmla="*/ 140427 w 205829"/>
                  <a:gd name="connsiteY11" fmla="*/ 198387 h 198387"/>
                  <a:gd name="connsiteX12" fmla="*/ 169137 w 205829"/>
                  <a:gd name="connsiteY12" fmla="*/ 180711 h 198387"/>
                  <a:gd name="connsiteX13" fmla="*/ 165303 w 205829"/>
                  <a:gd name="connsiteY13" fmla="*/ 167431 h 198387"/>
                  <a:gd name="connsiteX14" fmla="*/ 193206 w 205829"/>
                  <a:gd name="connsiteY14" fmla="*/ 119101 h 198387"/>
                  <a:gd name="connsiteX15" fmla="*/ 204508 w 205829"/>
                  <a:gd name="connsiteY15" fmla="*/ 116306 h 198387"/>
                  <a:gd name="connsiteX16" fmla="*/ 205829 w 205829"/>
                  <a:gd name="connsiteY16" fmla="*/ 99195 h 198387"/>
                  <a:gd name="connsiteX17" fmla="*/ 204384 w 205829"/>
                  <a:gd name="connsiteY17" fmla="*/ 81313 h 198387"/>
                  <a:gd name="connsiteX18" fmla="*/ 193949 w 205829"/>
                  <a:gd name="connsiteY18" fmla="*/ 78800 h 198387"/>
                  <a:gd name="connsiteX19" fmla="*/ 165875 w 205829"/>
                  <a:gd name="connsiteY19" fmla="*/ 30194 h 198387"/>
                  <a:gd name="connsiteX20" fmla="*/ 169480 w 205829"/>
                  <a:gd name="connsiteY20" fmla="*/ 17979 h 198387"/>
                  <a:gd name="connsiteX21" fmla="*/ 140744 w 205829"/>
                  <a:gd name="connsiteY21" fmla="*/ 132 h 198387"/>
                  <a:gd name="connsiteX22" fmla="*/ 131197 w 205829"/>
                  <a:gd name="connsiteY22" fmla="*/ 10171 h 198387"/>
                  <a:gd name="connsiteX23" fmla="*/ 75066 w 205829"/>
                  <a:gd name="connsiteY23" fmla="*/ 10163 h 198387"/>
                  <a:gd name="connsiteX24" fmla="*/ 65409 w 205829"/>
                  <a:gd name="connsiteY24" fmla="*/ 0 h 198387"/>
                  <a:gd name="connsiteX25" fmla="*/ 36700 w 205829"/>
                  <a:gd name="connsiteY25" fmla="*/ 17672 h 198387"/>
                  <a:gd name="connsiteX26" fmla="*/ 40535 w 205829"/>
                  <a:gd name="connsiteY26" fmla="*/ 30957 h 198387"/>
                  <a:gd name="connsiteX27" fmla="*/ 102914 w 205829"/>
                  <a:gd name="connsiteY27" fmla="*/ 128237 h 198387"/>
                  <a:gd name="connsiteX28" fmla="*/ 130982 w 205829"/>
                  <a:gd name="connsiteY28" fmla="*/ 99195 h 198387"/>
                  <a:gd name="connsiteX29" fmla="*/ 102914 w 205829"/>
                  <a:gd name="connsiteY29" fmla="*/ 70152 h 198387"/>
                  <a:gd name="connsiteX30" fmla="*/ 74846 w 205829"/>
                  <a:gd name="connsiteY30" fmla="*/ 99195 h 198387"/>
                  <a:gd name="connsiteX31" fmla="*/ 102914 w 205829"/>
                  <a:gd name="connsiteY31" fmla="*/ 128237 h 19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829" h="198387">
                    <a:moveTo>
                      <a:pt x="40535" y="30957"/>
                    </a:moveTo>
                    <a:cubicBezTo>
                      <a:pt x="46629" y="52066"/>
                      <a:pt x="33960" y="74011"/>
                      <a:pt x="12632" y="79287"/>
                    </a:cubicBezTo>
                    <a:lnTo>
                      <a:pt x="1321" y="82085"/>
                    </a:lnTo>
                    <a:cubicBezTo>
                      <a:pt x="451" y="87657"/>
                      <a:pt x="0" y="93371"/>
                      <a:pt x="0" y="99195"/>
                    </a:cubicBezTo>
                    <a:cubicBezTo>
                      <a:pt x="0" y="105288"/>
                      <a:pt x="494" y="111261"/>
                      <a:pt x="1444" y="117074"/>
                    </a:cubicBezTo>
                    <a:lnTo>
                      <a:pt x="11889" y="119590"/>
                    </a:lnTo>
                    <a:cubicBezTo>
                      <a:pt x="33429" y="124776"/>
                      <a:pt x="46232" y="146946"/>
                      <a:pt x="39963" y="168195"/>
                    </a:cubicBezTo>
                    <a:lnTo>
                      <a:pt x="36355" y="180418"/>
                    </a:lnTo>
                    <a:cubicBezTo>
                      <a:pt x="44857" y="187885"/>
                      <a:pt x="54547" y="193948"/>
                      <a:pt x="65091" y="198261"/>
                    </a:cubicBezTo>
                    <a:lnTo>
                      <a:pt x="74641" y="188217"/>
                    </a:lnTo>
                    <a:cubicBezTo>
                      <a:pt x="89909" y="172162"/>
                      <a:pt x="115509" y="172166"/>
                      <a:pt x="130772" y="188227"/>
                    </a:cubicBezTo>
                    <a:lnTo>
                      <a:pt x="140427" y="198387"/>
                    </a:lnTo>
                    <a:cubicBezTo>
                      <a:pt x="150952" y="194123"/>
                      <a:pt x="160631" y="188117"/>
                      <a:pt x="169137" y="180711"/>
                    </a:cubicBezTo>
                    <a:lnTo>
                      <a:pt x="165303" y="167431"/>
                    </a:lnTo>
                    <a:cubicBezTo>
                      <a:pt x="159208" y="146323"/>
                      <a:pt x="171878" y="124378"/>
                      <a:pt x="193206" y="119101"/>
                    </a:cubicBezTo>
                    <a:lnTo>
                      <a:pt x="204508" y="116306"/>
                    </a:lnTo>
                    <a:cubicBezTo>
                      <a:pt x="205377" y="110734"/>
                      <a:pt x="205829" y="105020"/>
                      <a:pt x="205829" y="99195"/>
                    </a:cubicBezTo>
                    <a:cubicBezTo>
                      <a:pt x="205829" y="93101"/>
                      <a:pt x="205334" y="87126"/>
                      <a:pt x="204384" y="81313"/>
                    </a:cubicBezTo>
                    <a:lnTo>
                      <a:pt x="193949" y="78800"/>
                    </a:lnTo>
                    <a:cubicBezTo>
                      <a:pt x="172409" y="73612"/>
                      <a:pt x="159606" y="51444"/>
                      <a:pt x="165875" y="30194"/>
                    </a:cubicBezTo>
                    <a:lnTo>
                      <a:pt x="169480" y="17979"/>
                    </a:lnTo>
                    <a:cubicBezTo>
                      <a:pt x="160978" y="10510"/>
                      <a:pt x="151288" y="4446"/>
                      <a:pt x="140744" y="132"/>
                    </a:cubicBezTo>
                    <a:lnTo>
                      <a:pt x="131197" y="10171"/>
                    </a:lnTo>
                    <a:cubicBezTo>
                      <a:pt x="115929" y="26227"/>
                      <a:pt x="90328" y="26223"/>
                      <a:pt x="75066" y="10163"/>
                    </a:cubicBezTo>
                    <a:lnTo>
                      <a:pt x="65409" y="0"/>
                    </a:lnTo>
                    <a:cubicBezTo>
                      <a:pt x="54884" y="4263"/>
                      <a:pt x="45204" y="10268"/>
                      <a:pt x="36700" y="17672"/>
                    </a:cubicBezTo>
                    <a:lnTo>
                      <a:pt x="40535" y="30957"/>
                    </a:lnTo>
                    <a:close/>
                    <a:moveTo>
                      <a:pt x="102914" y="128237"/>
                    </a:moveTo>
                    <a:cubicBezTo>
                      <a:pt x="118416" y="128237"/>
                      <a:pt x="130982" y="115234"/>
                      <a:pt x="130982" y="99195"/>
                    </a:cubicBezTo>
                    <a:cubicBezTo>
                      <a:pt x="130982" y="83155"/>
                      <a:pt x="118416" y="70152"/>
                      <a:pt x="102914" y="70152"/>
                    </a:cubicBezTo>
                    <a:cubicBezTo>
                      <a:pt x="87413" y="70152"/>
                      <a:pt x="74846" y="83155"/>
                      <a:pt x="74846" y="99195"/>
                    </a:cubicBezTo>
                    <a:cubicBezTo>
                      <a:pt x="74846" y="115234"/>
                      <a:pt x="87413" y="128237"/>
                      <a:pt x="102914" y="128237"/>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104" name="Group 103">
            <a:extLst>
              <a:ext uri="{FF2B5EF4-FFF2-40B4-BE49-F238E27FC236}">
                <a16:creationId xmlns:a16="http://schemas.microsoft.com/office/drawing/2014/main" id="{66473BC9-A312-D3AF-98AE-8B787C37C87B}"/>
              </a:ext>
            </a:extLst>
          </p:cNvPr>
          <p:cNvGrpSpPr/>
          <p:nvPr/>
        </p:nvGrpSpPr>
        <p:grpSpPr>
          <a:xfrm>
            <a:off x="9490032" y="3956271"/>
            <a:ext cx="1049448" cy="832060"/>
            <a:chOff x="8394080" y="1986459"/>
            <a:chExt cx="1049448" cy="832060"/>
          </a:xfrm>
        </p:grpSpPr>
        <p:sp>
          <p:nvSpPr>
            <p:cNvPr id="37" name="TextBox 36">
              <a:extLst>
                <a:ext uri="{FF2B5EF4-FFF2-40B4-BE49-F238E27FC236}">
                  <a16:creationId xmlns:a16="http://schemas.microsoft.com/office/drawing/2014/main" id="{8F934939-F3E9-7FF5-DE87-F00EAD5E53B6}"/>
                </a:ext>
              </a:extLst>
            </p:cNvPr>
            <p:cNvSpPr txBox="1">
              <a:spLocks/>
            </p:cNvSpPr>
            <p:nvPr/>
          </p:nvSpPr>
          <p:spPr>
            <a:xfrm>
              <a:off x="8394080" y="2603075"/>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Rules</a:t>
              </a:r>
            </a:p>
          </p:txBody>
        </p:sp>
        <p:grpSp>
          <p:nvGrpSpPr>
            <p:cNvPr id="49" name="Group 48">
              <a:extLst>
                <a:ext uri="{FF2B5EF4-FFF2-40B4-BE49-F238E27FC236}">
                  <a16:creationId xmlns:a16="http://schemas.microsoft.com/office/drawing/2014/main" id="{1BE92673-3D2B-2378-2732-A69089014926}"/>
                </a:ext>
                <a:ext uri="{C183D7F6-B498-43B3-948B-1728B52AA6E4}">
                  <adec:decorative xmlns:adec="http://schemas.microsoft.com/office/drawing/2017/decorative" val="1"/>
                </a:ext>
              </a:extLst>
            </p:cNvPr>
            <p:cNvGrpSpPr/>
            <p:nvPr/>
          </p:nvGrpSpPr>
          <p:grpSpPr>
            <a:xfrm>
              <a:off x="8637038" y="1986459"/>
              <a:ext cx="562610" cy="562610"/>
              <a:chOff x="8585201" y="2540803"/>
              <a:chExt cx="622973" cy="622973"/>
            </a:xfrm>
          </p:grpSpPr>
          <p:sp>
            <p:nvSpPr>
              <p:cNvPr id="50" name="TextBox 49">
                <a:extLst>
                  <a:ext uri="{FF2B5EF4-FFF2-40B4-BE49-F238E27FC236}">
                    <a16:creationId xmlns:a16="http://schemas.microsoft.com/office/drawing/2014/main" id="{C9A3BF2C-DCBE-F766-4656-301006A03F49}"/>
                  </a:ext>
                </a:extLst>
              </p:cNvPr>
              <p:cNvSpPr txBox="1">
                <a:spLocks noChangeAspect="1"/>
              </p:cNvSpPr>
              <p:nvPr/>
            </p:nvSpPr>
            <p:spPr>
              <a:xfrm>
                <a:off x="8585201"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solidFill>
                    <a:schemeClr val="tx1"/>
                  </a:solidFill>
                  <a:effectLst/>
                  <a:uLnTx/>
                  <a:uFillTx/>
                  <a:latin typeface="Segoe Sans Display" pitchFamily="2" charset="0"/>
                  <a:ea typeface="+mn-ea"/>
                  <a:cs typeface="Segoe Sans Display" pitchFamily="2" charset="0"/>
                </a:endParaRPr>
              </a:p>
            </p:txBody>
          </p:sp>
          <p:sp>
            <p:nvSpPr>
              <p:cNvPr id="51" name="Freeform 50">
                <a:extLst>
                  <a:ext uri="{FF2B5EF4-FFF2-40B4-BE49-F238E27FC236}">
                    <a16:creationId xmlns:a16="http://schemas.microsoft.com/office/drawing/2014/main" id="{A09ED42A-7003-1E1B-39AF-8E8330D7F400}"/>
                  </a:ext>
                </a:extLst>
              </p:cNvPr>
              <p:cNvSpPr/>
              <p:nvPr/>
            </p:nvSpPr>
            <p:spPr>
              <a:xfrm>
                <a:off x="8774487" y="2701857"/>
                <a:ext cx="244400" cy="300863"/>
              </a:xfrm>
              <a:custGeom>
                <a:avLst/>
                <a:gdLst>
                  <a:gd name="connsiteX0" fmla="*/ 55250 w 244400"/>
                  <a:gd name="connsiteY0" fmla="*/ 10675 h 300863"/>
                  <a:gd name="connsiteX1" fmla="*/ 70833 w 244400"/>
                  <a:gd name="connsiteY1" fmla="*/ 0 h 300863"/>
                  <a:gd name="connsiteX2" fmla="*/ 177564 w 244400"/>
                  <a:gd name="connsiteY2" fmla="*/ 0 h 300863"/>
                  <a:gd name="connsiteX3" fmla="*/ 193255 w 244400"/>
                  <a:gd name="connsiteY3" fmla="*/ 22465 h 300863"/>
                  <a:gd name="connsiteX4" fmla="*/ 167023 w 244400"/>
                  <a:gd name="connsiteY4" fmla="*/ 94006 h 300863"/>
                  <a:gd name="connsiteX5" fmla="*/ 227655 w 244400"/>
                  <a:gd name="connsiteY5" fmla="*/ 94006 h 300863"/>
                  <a:gd name="connsiteX6" fmla="*/ 239649 w 244400"/>
                  <a:gd name="connsiteY6" fmla="*/ 122356 h 300863"/>
                  <a:gd name="connsiteX7" fmla="*/ 72522 w 244400"/>
                  <a:gd name="connsiteY7" fmla="*/ 294592 h 300863"/>
                  <a:gd name="connsiteX8" fmla="*/ 38015 w 244400"/>
                  <a:gd name="connsiteY8" fmla="*/ 276017 h 300863"/>
                  <a:gd name="connsiteX9" fmla="*/ 58823 w 244400"/>
                  <a:gd name="connsiteY9" fmla="*/ 181746 h 300863"/>
                  <a:gd name="connsiteX10" fmla="*/ 24047 w 244400"/>
                  <a:gd name="connsiteY10" fmla="*/ 181746 h 300863"/>
                  <a:gd name="connsiteX11" fmla="*/ 1645 w 244400"/>
                  <a:gd name="connsiteY11" fmla="*/ 149043 h 300863"/>
                  <a:gd name="connsiteX12" fmla="*/ 55250 w 244400"/>
                  <a:gd name="connsiteY12" fmla="*/ 10675 h 3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400" h="300863">
                    <a:moveTo>
                      <a:pt x="55250" y="10675"/>
                    </a:moveTo>
                    <a:cubicBezTo>
                      <a:pt x="57743" y="4240"/>
                      <a:pt x="63933" y="0"/>
                      <a:pt x="70833" y="0"/>
                    </a:cubicBezTo>
                    <a:lnTo>
                      <a:pt x="177564" y="0"/>
                    </a:lnTo>
                    <a:cubicBezTo>
                      <a:pt x="189180" y="0"/>
                      <a:pt x="197254" y="11559"/>
                      <a:pt x="193255" y="22465"/>
                    </a:cubicBezTo>
                    <a:lnTo>
                      <a:pt x="167023" y="94006"/>
                    </a:lnTo>
                    <a:lnTo>
                      <a:pt x="227655" y="94006"/>
                    </a:lnTo>
                    <a:cubicBezTo>
                      <a:pt x="242423" y="94006"/>
                      <a:pt x="249933" y="111758"/>
                      <a:pt x="239649" y="122356"/>
                    </a:cubicBezTo>
                    <a:lnTo>
                      <a:pt x="72522" y="294592"/>
                    </a:lnTo>
                    <a:cubicBezTo>
                      <a:pt x="58230" y="309321"/>
                      <a:pt x="33592" y="296058"/>
                      <a:pt x="38015" y="276017"/>
                    </a:cubicBezTo>
                    <a:lnTo>
                      <a:pt x="58823" y="181746"/>
                    </a:lnTo>
                    <a:lnTo>
                      <a:pt x="24047" y="181746"/>
                    </a:lnTo>
                    <a:cubicBezTo>
                      <a:pt x="7162" y="181746"/>
                      <a:pt x="-4454" y="164787"/>
                      <a:pt x="1645" y="149043"/>
                    </a:cubicBezTo>
                    <a:lnTo>
                      <a:pt x="55250" y="10675"/>
                    </a:lnTo>
                    <a:close/>
                  </a:path>
                </a:pathLst>
              </a:custGeom>
              <a:gradFill>
                <a:gsLst>
                  <a:gs pos="0">
                    <a:srgbClr val="E03F8F"/>
                  </a:gs>
                  <a:gs pos="50000">
                    <a:srgbClr val="CE2E85"/>
                  </a:gs>
                  <a:gs pos="100000">
                    <a:srgbClr val="BD1E7B"/>
                  </a:gs>
                </a:gsLst>
                <a:lin ang="234527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grpSp>
      </p:grpSp>
      <p:grpSp>
        <p:nvGrpSpPr>
          <p:cNvPr id="105" name="Group 104">
            <a:extLst>
              <a:ext uri="{FF2B5EF4-FFF2-40B4-BE49-F238E27FC236}">
                <a16:creationId xmlns:a16="http://schemas.microsoft.com/office/drawing/2014/main" id="{28AB5994-7256-4D88-0708-53931D6603A1}"/>
              </a:ext>
            </a:extLst>
          </p:cNvPr>
          <p:cNvGrpSpPr/>
          <p:nvPr/>
        </p:nvGrpSpPr>
        <p:grpSpPr>
          <a:xfrm>
            <a:off x="9516360" y="4863761"/>
            <a:ext cx="1049448" cy="863592"/>
            <a:chOff x="10071342" y="1986459"/>
            <a:chExt cx="1049448" cy="863592"/>
          </a:xfrm>
        </p:grpSpPr>
        <p:sp>
          <p:nvSpPr>
            <p:cNvPr id="38" name="TextBox 37">
              <a:extLst>
                <a:ext uri="{FF2B5EF4-FFF2-40B4-BE49-F238E27FC236}">
                  <a16:creationId xmlns:a16="http://schemas.microsoft.com/office/drawing/2014/main" id="{A4A4CB33-861F-D0FF-939B-553033147D7D}"/>
                </a:ext>
                <a:ext uri="{C183D7F6-B498-43B3-948B-1728B52AA6E4}">
                  <adec:decorative xmlns:adec="http://schemas.microsoft.com/office/drawing/2017/decorative" val="1"/>
                </a:ext>
              </a:extLst>
            </p:cNvPr>
            <p:cNvSpPr txBox="1">
              <a:spLocks/>
            </p:cNvSpPr>
            <p:nvPr/>
          </p:nvSpPr>
          <p:spPr>
            <a:xfrm>
              <a:off x="10071342" y="2634607"/>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Actions</a:t>
              </a:r>
            </a:p>
          </p:txBody>
        </p:sp>
        <p:grpSp>
          <p:nvGrpSpPr>
            <p:cNvPr id="52" name="Group 51">
              <a:extLst>
                <a:ext uri="{FF2B5EF4-FFF2-40B4-BE49-F238E27FC236}">
                  <a16:creationId xmlns:a16="http://schemas.microsoft.com/office/drawing/2014/main" id="{709B2AA0-0DCA-EFAA-F03F-B827E03402BE}"/>
                </a:ext>
                <a:ext uri="{C183D7F6-B498-43B3-948B-1728B52AA6E4}">
                  <adec:decorative xmlns:adec="http://schemas.microsoft.com/office/drawing/2017/decorative" val="1"/>
                </a:ext>
              </a:extLst>
            </p:cNvPr>
            <p:cNvGrpSpPr/>
            <p:nvPr/>
          </p:nvGrpSpPr>
          <p:grpSpPr>
            <a:xfrm>
              <a:off x="10314761" y="1986459"/>
              <a:ext cx="562610" cy="562610"/>
              <a:chOff x="10449297" y="2540803"/>
              <a:chExt cx="622973" cy="622973"/>
            </a:xfrm>
          </p:grpSpPr>
          <p:sp>
            <p:nvSpPr>
              <p:cNvPr id="55" name="TextBox 54">
                <a:extLst>
                  <a:ext uri="{FF2B5EF4-FFF2-40B4-BE49-F238E27FC236}">
                    <a16:creationId xmlns:a16="http://schemas.microsoft.com/office/drawing/2014/main" id="{498C0C84-8C10-73C3-66A2-070487FEECE0}"/>
                  </a:ext>
                </a:extLst>
              </p:cNvPr>
              <p:cNvSpPr txBox="1">
                <a:spLocks noChangeAspect="1"/>
              </p:cNvSpPr>
              <p:nvPr/>
            </p:nvSpPr>
            <p:spPr>
              <a:xfrm>
                <a:off x="10449297"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solidFill>
                    <a:schemeClr val="tx1"/>
                  </a:solidFill>
                  <a:effectLst/>
                  <a:uLnTx/>
                  <a:uFillTx/>
                  <a:latin typeface="Segoe Sans Display" pitchFamily="2" charset="0"/>
                  <a:ea typeface="+mn-ea"/>
                  <a:cs typeface="Segoe Sans Display" pitchFamily="2" charset="0"/>
                </a:endParaRPr>
              </a:p>
            </p:txBody>
          </p:sp>
          <p:sp>
            <p:nvSpPr>
              <p:cNvPr id="59" name="Freeform 58">
                <a:extLst>
                  <a:ext uri="{FF2B5EF4-FFF2-40B4-BE49-F238E27FC236}">
                    <a16:creationId xmlns:a16="http://schemas.microsoft.com/office/drawing/2014/main" id="{AE7E0F00-306D-B3FE-5B5A-648EE3EB41CA}"/>
                  </a:ext>
                </a:extLst>
              </p:cNvPr>
              <p:cNvSpPr/>
              <p:nvPr/>
            </p:nvSpPr>
            <p:spPr>
              <a:xfrm>
                <a:off x="10610374" y="2701878"/>
                <a:ext cx="300819" cy="300820"/>
              </a:xfrm>
              <a:custGeom>
                <a:avLst/>
                <a:gdLst>
                  <a:gd name="connsiteX0" fmla="*/ 300819 w 300819"/>
                  <a:gd name="connsiteY0" fmla="*/ 191773 h 300820"/>
                  <a:gd name="connsiteX1" fmla="*/ 191772 w 300819"/>
                  <a:gd name="connsiteY1" fmla="*/ 300820 h 300820"/>
                  <a:gd name="connsiteX2" fmla="*/ 139129 w 300819"/>
                  <a:gd name="connsiteY2" fmla="*/ 300820 h 300820"/>
                  <a:gd name="connsiteX3" fmla="*/ 93992 w 300819"/>
                  <a:gd name="connsiteY3" fmla="*/ 270738 h 300820"/>
                  <a:gd name="connsiteX4" fmla="*/ 120707 w 300819"/>
                  <a:gd name="connsiteY4" fmla="*/ 270738 h 300820"/>
                  <a:gd name="connsiteX5" fmla="*/ 139129 w 300819"/>
                  <a:gd name="connsiteY5" fmla="*/ 278259 h 300820"/>
                  <a:gd name="connsiteX6" fmla="*/ 191772 w 300819"/>
                  <a:gd name="connsiteY6" fmla="*/ 278259 h 300820"/>
                  <a:gd name="connsiteX7" fmla="*/ 278258 w 300819"/>
                  <a:gd name="connsiteY7" fmla="*/ 191773 h 300820"/>
                  <a:gd name="connsiteX8" fmla="*/ 278258 w 300819"/>
                  <a:gd name="connsiteY8" fmla="*/ 139129 h 300820"/>
                  <a:gd name="connsiteX9" fmla="*/ 270737 w 300819"/>
                  <a:gd name="connsiteY9" fmla="*/ 120708 h 300820"/>
                  <a:gd name="connsiteX10" fmla="*/ 270737 w 300819"/>
                  <a:gd name="connsiteY10" fmla="*/ 94006 h 300820"/>
                  <a:gd name="connsiteX11" fmla="*/ 300819 w 300819"/>
                  <a:gd name="connsiteY11" fmla="*/ 139129 h 300820"/>
                  <a:gd name="connsiteX12" fmla="*/ 300819 w 300819"/>
                  <a:gd name="connsiteY12" fmla="*/ 191773 h 300820"/>
                  <a:gd name="connsiteX13" fmla="*/ 255696 w 300819"/>
                  <a:gd name="connsiteY13" fmla="*/ 176732 h 300820"/>
                  <a:gd name="connsiteX14" fmla="*/ 176731 w 300819"/>
                  <a:gd name="connsiteY14" fmla="*/ 255697 h 300820"/>
                  <a:gd name="connsiteX15" fmla="*/ 94006 w 300819"/>
                  <a:gd name="connsiteY15" fmla="*/ 255697 h 300820"/>
                  <a:gd name="connsiteX16" fmla="*/ 48869 w 300819"/>
                  <a:gd name="connsiteY16" fmla="*/ 225615 h 300820"/>
                  <a:gd name="connsiteX17" fmla="*/ 75585 w 300819"/>
                  <a:gd name="connsiteY17" fmla="*/ 225615 h 300820"/>
                  <a:gd name="connsiteX18" fmla="*/ 94006 w 300819"/>
                  <a:gd name="connsiteY18" fmla="*/ 233136 h 300820"/>
                  <a:gd name="connsiteX19" fmla="*/ 176731 w 300819"/>
                  <a:gd name="connsiteY19" fmla="*/ 233136 h 300820"/>
                  <a:gd name="connsiteX20" fmla="*/ 233135 w 300819"/>
                  <a:gd name="connsiteY20" fmla="*/ 176732 h 300820"/>
                  <a:gd name="connsiteX21" fmla="*/ 233135 w 300819"/>
                  <a:gd name="connsiteY21" fmla="*/ 94006 h 300820"/>
                  <a:gd name="connsiteX22" fmla="*/ 225614 w 300819"/>
                  <a:gd name="connsiteY22" fmla="*/ 75585 h 300820"/>
                  <a:gd name="connsiteX23" fmla="*/ 225614 w 300819"/>
                  <a:gd name="connsiteY23" fmla="*/ 48883 h 300820"/>
                  <a:gd name="connsiteX24" fmla="*/ 255696 w 300819"/>
                  <a:gd name="connsiteY24" fmla="*/ 94006 h 300820"/>
                  <a:gd name="connsiteX25" fmla="*/ 255696 w 300819"/>
                  <a:gd name="connsiteY25" fmla="*/ 176732 h 300820"/>
                  <a:gd name="connsiteX26" fmla="*/ 161690 w 300819"/>
                  <a:gd name="connsiteY26" fmla="*/ 210574 h 300820"/>
                  <a:gd name="connsiteX27" fmla="*/ 210573 w 300819"/>
                  <a:gd name="connsiteY27" fmla="*/ 161691 h 300820"/>
                  <a:gd name="connsiteX28" fmla="*/ 210573 w 300819"/>
                  <a:gd name="connsiteY28" fmla="*/ 48883 h 300820"/>
                  <a:gd name="connsiteX29" fmla="*/ 161690 w 300819"/>
                  <a:gd name="connsiteY29" fmla="*/ 0 h 300820"/>
                  <a:gd name="connsiteX30" fmla="*/ 48883 w 300819"/>
                  <a:gd name="connsiteY30" fmla="*/ 0 h 300820"/>
                  <a:gd name="connsiteX31" fmla="*/ 0 w 300819"/>
                  <a:gd name="connsiteY31" fmla="*/ 48883 h 300820"/>
                  <a:gd name="connsiteX32" fmla="*/ 0 w 300819"/>
                  <a:gd name="connsiteY32" fmla="*/ 161691 h 300820"/>
                  <a:gd name="connsiteX33" fmla="*/ 48883 w 300819"/>
                  <a:gd name="connsiteY33" fmla="*/ 210574 h 300820"/>
                  <a:gd name="connsiteX34" fmla="*/ 161690 w 300819"/>
                  <a:gd name="connsiteY34" fmla="*/ 210574 h 300820"/>
                  <a:gd name="connsiteX35" fmla="*/ 188012 w 300819"/>
                  <a:gd name="connsiteY35" fmla="*/ 161691 h 300820"/>
                  <a:gd name="connsiteX36" fmla="*/ 161690 w 300819"/>
                  <a:gd name="connsiteY36" fmla="*/ 188013 h 300820"/>
                  <a:gd name="connsiteX37" fmla="*/ 48883 w 300819"/>
                  <a:gd name="connsiteY37" fmla="*/ 188013 h 300820"/>
                  <a:gd name="connsiteX38" fmla="*/ 22561 w 300819"/>
                  <a:gd name="connsiteY38" fmla="*/ 161691 h 300820"/>
                  <a:gd name="connsiteX39" fmla="*/ 22561 w 300819"/>
                  <a:gd name="connsiteY39" fmla="*/ 48883 h 300820"/>
                  <a:gd name="connsiteX40" fmla="*/ 48883 w 300819"/>
                  <a:gd name="connsiteY40" fmla="*/ 22562 h 300820"/>
                  <a:gd name="connsiteX41" fmla="*/ 161690 w 300819"/>
                  <a:gd name="connsiteY41" fmla="*/ 22562 h 300820"/>
                  <a:gd name="connsiteX42" fmla="*/ 188012 w 300819"/>
                  <a:gd name="connsiteY42" fmla="*/ 48883 h 300820"/>
                  <a:gd name="connsiteX43" fmla="*/ 188012 w 300819"/>
                  <a:gd name="connsiteY43" fmla="*/ 161691 h 3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0819" h="300820">
                    <a:moveTo>
                      <a:pt x="300819" y="191773"/>
                    </a:moveTo>
                    <a:cubicBezTo>
                      <a:pt x="300819" y="251998"/>
                      <a:pt x="251997" y="300820"/>
                      <a:pt x="191772" y="300820"/>
                    </a:cubicBezTo>
                    <a:lnTo>
                      <a:pt x="139129" y="300820"/>
                    </a:lnTo>
                    <a:cubicBezTo>
                      <a:pt x="118793" y="300820"/>
                      <a:pt x="101358" y="288404"/>
                      <a:pt x="93992" y="270738"/>
                    </a:cubicBezTo>
                    <a:lnTo>
                      <a:pt x="120707" y="270738"/>
                    </a:lnTo>
                    <a:cubicBezTo>
                      <a:pt x="125455" y="275391"/>
                      <a:pt x="131957" y="278259"/>
                      <a:pt x="139129" y="278259"/>
                    </a:cubicBezTo>
                    <a:lnTo>
                      <a:pt x="191772" y="278259"/>
                    </a:lnTo>
                    <a:cubicBezTo>
                      <a:pt x="239537" y="278259"/>
                      <a:pt x="278258" y="239538"/>
                      <a:pt x="278258" y="191773"/>
                    </a:cubicBezTo>
                    <a:lnTo>
                      <a:pt x="278258" y="139129"/>
                    </a:lnTo>
                    <a:cubicBezTo>
                      <a:pt x="278258" y="131957"/>
                      <a:pt x="275390" y="125456"/>
                      <a:pt x="270737" y="120708"/>
                    </a:cubicBezTo>
                    <a:lnTo>
                      <a:pt x="270737" y="94006"/>
                    </a:lnTo>
                    <a:cubicBezTo>
                      <a:pt x="288403" y="101373"/>
                      <a:pt x="300819" y="118794"/>
                      <a:pt x="300819" y="139129"/>
                    </a:cubicBezTo>
                    <a:lnTo>
                      <a:pt x="300819" y="191773"/>
                    </a:lnTo>
                    <a:close/>
                    <a:moveTo>
                      <a:pt x="255696" y="176732"/>
                    </a:moveTo>
                    <a:cubicBezTo>
                      <a:pt x="255696" y="220343"/>
                      <a:pt x="220342" y="255697"/>
                      <a:pt x="176731" y="255697"/>
                    </a:cubicBezTo>
                    <a:lnTo>
                      <a:pt x="94006" y="255697"/>
                    </a:lnTo>
                    <a:cubicBezTo>
                      <a:pt x="73671" y="255697"/>
                      <a:pt x="56236" y="243281"/>
                      <a:pt x="48869" y="225615"/>
                    </a:cubicBezTo>
                    <a:lnTo>
                      <a:pt x="75585" y="225615"/>
                    </a:lnTo>
                    <a:cubicBezTo>
                      <a:pt x="80332" y="230268"/>
                      <a:pt x="86834" y="233136"/>
                      <a:pt x="94006" y="233136"/>
                    </a:cubicBezTo>
                    <a:lnTo>
                      <a:pt x="176731" y="233136"/>
                    </a:lnTo>
                    <a:cubicBezTo>
                      <a:pt x="207882" y="233136"/>
                      <a:pt x="233135" y="207883"/>
                      <a:pt x="233135" y="176732"/>
                    </a:cubicBezTo>
                    <a:lnTo>
                      <a:pt x="233135" y="94006"/>
                    </a:lnTo>
                    <a:cubicBezTo>
                      <a:pt x="233135" y="86834"/>
                      <a:pt x="230267" y="80333"/>
                      <a:pt x="225614" y="75585"/>
                    </a:cubicBezTo>
                    <a:lnTo>
                      <a:pt x="225614" y="48883"/>
                    </a:lnTo>
                    <a:cubicBezTo>
                      <a:pt x="243280" y="56250"/>
                      <a:pt x="255696" y="73671"/>
                      <a:pt x="255696" y="94006"/>
                    </a:cubicBezTo>
                    <a:lnTo>
                      <a:pt x="255696" y="176732"/>
                    </a:lnTo>
                    <a:close/>
                    <a:moveTo>
                      <a:pt x="161690" y="210574"/>
                    </a:moveTo>
                    <a:cubicBezTo>
                      <a:pt x="188687" y="210574"/>
                      <a:pt x="210573" y="188688"/>
                      <a:pt x="210573" y="161691"/>
                    </a:cubicBezTo>
                    <a:lnTo>
                      <a:pt x="210573" y="48883"/>
                    </a:lnTo>
                    <a:cubicBezTo>
                      <a:pt x="210573" y="21886"/>
                      <a:pt x="188687" y="0"/>
                      <a:pt x="161690" y="0"/>
                    </a:cubicBezTo>
                    <a:lnTo>
                      <a:pt x="48883" y="0"/>
                    </a:lnTo>
                    <a:cubicBezTo>
                      <a:pt x="21886" y="0"/>
                      <a:pt x="0" y="21886"/>
                      <a:pt x="0" y="48883"/>
                    </a:cubicBezTo>
                    <a:lnTo>
                      <a:pt x="0" y="161691"/>
                    </a:lnTo>
                    <a:cubicBezTo>
                      <a:pt x="0" y="188688"/>
                      <a:pt x="21886" y="210574"/>
                      <a:pt x="48883" y="210574"/>
                    </a:cubicBezTo>
                    <a:lnTo>
                      <a:pt x="161690" y="210574"/>
                    </a:lnTo>
                    <a:close/>
                    <a:moveTo>
                      <a:pt x="188012" y="161691"/>
                    </a:moveTo>
                    <a:cubicBezTo>
                      <a:pt x="188012" y="176228"/>
                      <a:pt x="176227" y="188013"/>
                      <a:pt x="161690" y="188013"/>
                    </a:cubicBezTo>
                    <a:lnTo>
                      <a:pt x="48883" y="188013"/>
                    </a:lnTo>
                    <a:cubicBezTo>
                      <a:pt x="34346" y="188013"/>
                      <a:pt x="22561" y="176228"/>
                      <a:pt x="22561" y="161691"/>
                    </a:cubicBezTo>
                    <a:lnTo>
                      <a:pt x="22561" y="48883"/>
                    </a:lnTo>
                    <a:cubicBezTo>
                      <a:pt x="22561" y="34346"/>
                      <a:pt x="34346" y="22562"/>
                      <a:pt x="48883" y="22562"/>
                    </a:cubicBezTo>
                    <a:lnTo>
                      <a:pt x="161690" y="22562"/>
                    </a:lnTo>
                    <a:cubicBezTo>
                      <a:pt x="176227" y="22562"/>
                      <a:pt x="188012" y="34346"/>
                      <a:pt x="188012" y="48883"/>
                    </a:cubicBezTo>
                    <a:lnTo>
                      <a:pt x="188012" y="161691"/>
                    </a:lnTo>
                    <a:close/>
                  </a:path>
                </a:pathLst>
              </a:custGeom>
              <a:gradFill>
                <a:gsLst>
                  <a:gs pos="0">
                    <a:srgbClr val="209782"/>
                  </a:gs>
                  <a:gs pos="50000">
                    <a:srgbClr val="16806E"/>
                  </a:gs>
                  <a:gs pos="100000">
                    <a:srgbClr val="0C695A"/>
                  </a:gs>
                </a:gsLst>
                <a:lin ang="13500000"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grpSp>
      </p:grpSp>
      <p:sp>
        <p:nvSpPr>
          <p:cNvPr id="36" name="TextBox 35">
            <a:extLst>
              <a:ext uri="{FF2B5EF4-FFF2-40B4-BE49-F238E27FC236}">
                <a16:creationId xmlns:a16="http://schemas.microsoft.com/office/drawing/2014/main" id="{FF06688F-F31B-C0B7-CE86-E96B8AEFDEA1}"/>
              </a:ext>
              <a:ext uri="{C183D7F6-B498-43B3-948B-1728B52AA6E4}">
                <adec:decorative xmlns:adec="http://schemas.microsoft.com/office/drawing/2017/decorative" val="1"/>
              </a:ext>
            </a:extLst>
          </p:cNvPr>
          <p:cNvSpPr txBox="1">
            <a:spLocks/>
          </p:cNvSpPr>
          <p:nvPr/>
        </p:nvSpPr>
        <p:spPr>
          <a:xfrm>
            <a:off x="8891133" y="3243922"/>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Dashboards</a:t>
            </a:r>
          </a:p>
        </p:txBody>
      </p:sp>
      <p:grpSp>
        <p:nvGrpSpPr>
          <p:cNvPr id="61" name="Group 60">
            <a:extLst>
              <a:ext uri="{FF2B5EF4-FFF2-40B4-BE49-F238E27FC236}">
                <a16:creationId xmlns:a16="http://schemas.microsoft.com/office/drawing/2014/main" id="{9A8C77EE-05E0-B37B-5A27-37B896661636}"/>
              </a:ext>
              <a:ext uri="{C183D7F6-B498-43B3-948B-1728B52AA6E4}">
                <adec:decorative xmlns:adec="http://schemas.microsoft.com/office/drawing/2017/decorative" val="1"/>
              </a:ext>
            </a:extLst>
          </p:cNvPr>
          <p:cNvGrpSpPr/>
          <p:nvPr/>
        </p:nvGrpSpPr>
        <p:grpSpPr>
          <a:xfrm>
            <a:off x="9131066" y="2594308"/>
            <a:ext cx="562610" cy="562610"/>
            <a:chOff x="6702354" y="2540803"/>
            <a:chExt cx="622973" cy="622973"/>
          </a:xfrm>
        </p:grpSpPr>
        <p:grpSp>
          <p:nvGrpSpPr>
            <p:cNvPr id="64" name="Group 63">
              <a:extLst>
                <a:ext uri="{FF2B5EF4-FFF2-40B4-BE49-F238E27FC236}">
                  <a16:creationId xmlns:a16="http://schemas.microsoft.com/office/drawing/2014/main" id="{4E72DED5-7A2B-F5F2-9A2B-C0D523CE84B8}"/>
                </a:ext>
              </a:extLst>
            </p:cNvPr>
            <p:cNvGrpSpPr/>
            <p:nvPr/>
          </p:nvGrpSpPr>
          <p:grpSpPr>
            <a:xfrm>
              <a:off x="6702354" y="2540803"/>
              <a:ext cx="622973" cy="622973"/>
              <a:chOff x="6721102" y="2540803"/>
              <a:chExt cx="622973" cy="622973"/>
            </a:xfrm>
          </p:grpSpPr>
          <p:sp>
            <p:nvSpPr>
              <p:cNvPr id="72" name="TextBox 71">
                <a:extLst>
                  <a:ext uri="{FF2B5EF4-FFF2-40B4-BE49-F238E27FC236}">
                    <a16:creationId xmlns:a16="http://schemas.microsoft.com/office/drawing/2014/main" id="{50245025-04A9-4872-FEF7-4627CC824F0A}"/>
                  </a:ext>
                </a:extLst>
              </p:cNvPr>
              <p:cNvSpPr txBox="1">
                <a:spLocks noChangeAspect="1"/>
              </p:cNvSpPr>
              <p:nvPr/>
            </p:nvSpPr>
            <p:spPr>
              <a:xfrm>
                <a:off x="6721102"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nvGrpSpPr>
              <p:cNvPr id="73" name="Group 72">
                <a:extLst>
                  <a:ext uri="{FF2B5EF4-FFF2-40B4-BE49-F238E27FC236}">
                    <a16:creationId xmlns:a16="http://schemas.microsoft.com/office/drawing/2014/main" id="{ADAF58AC-A793-ABDF-7935-C5933916485A}"/>
                  </a:ext>
                </a:extLst>
              </p:cNvPr>
              <p:cNvGrpSpPr/>
              <p:nvPr/>
            </p:nvGrpSpPr>
            <p:grpSpPr>
              <a:xfrm>
                <a:off x="6863378" y="2683077"/>
                <a:ext cx="338421" cy="338422"/>
                <a:chOff x="6855762" y="2580172"/>
                <a:chExt cx="338421" cy="338422"/>
              </a:xfrm>
            </p:grpSpPr>
            <p:sp>
              <p:nvSpPr>
                <p:cNvPr id="74" name="Freeform 73">
                  <a:extLst>
                    <a:ext uri="{FF2B5EF4-FFF2-40B4-BE49-F238E27FC236}">
                      <a16:creationId xmlns:a16="http://schemas.microsoft.com/office/drawing/2014/main" id="{CF8EAC6C-E6D4-0EDF-40BA-921A00AEFCE2}"/>
                    </a:ext>
                  </a:extLst>
                </p:cNvPr>
                <p:cNvSpPr/>
                <p:nvPr/>
              </p:nvSpPr>
              <p:spPr>
                <a:xfrm>
                  <a:off x="6855762" y="2580172"/>
                  <a:ext cx="338421" cy="338422"/>
                </a:xfrm>
                <a:custGeom>
                  <a:avLst/>
                  <a:gdLst>
                    <a:gd name="connsiteX0" fmla="*/ 338421 w 338421"/>
                    <a:gd name="connsiteY0" fmla="*/ 169211 h 338422"/>
                    <a:gd name="connsiteX1" fmla="*/ 169211 w 338421"/>
                    <a:gd name="connsiteY1" fmla="*/ 338423 h 338422"/>
                    <a:gd name="connsiteX2" fmla="*/ 0 w 338421"/>
                    <a:gd name="connsiteY2" fmla="*/ 169211 h 338422"/>
                    <a:gd name="connsiteX3" fmla="*/ 169211 w 338421"/>
                    <a:gd name="connsiteY3" fmla="*/ 0 h 338422"/>
                    <a:gd name="connsiteX4" fmla="*/ 338421 w 338421"/>
                    <a:gd name="connsiteY4" fmla="*/ 169211 h 33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1" h="338422">
                      <a:moveTo>
                        <a:pt x="338421" y="169211"/>
                      </a:moveTo>
                      <a:cubicBezTo>
                        <a:pt x="338421" y="262664"/>
                        <a:pt x="262663" y="338423"/>
                        <a:pt x="169211" y="338423"/>
                      </a:cubicBezTo>
                      <a:cubicBezTo>
                        <a:pt x="75758" y="338423"/>
                        <a:pt x="0" y="262664"/>
                        <a:pt x="0" y="169211"/>
                      </a:cubicBezTo>
                      <a:cubicBezTo>
                        <a:pt x="0" y="75758"/>
                        <a:pt x="75758" y="0"/>
                        <a:pt x="169211" y="0"/>
                      </a:cubicBezTo>
                      <a:cubicBezTo>
                        <a:pt x="262663" y="0"/>
                        <a:pt x="338421" y="75758"/>
                        <a:pt x="338421" y="169211"/>
                      </a:cubicBezTo>
                      <a:close/>
                    </a:path>
                  </a:pathLst>
                </a:custGeom>
                <a:gradFill>
                  <a:gsLst>
                    <a:gs pos="0">
                      <a:srgbClr val="E03F8F"/>
                    </a:gs>
                    <a:gs pos="50000">
                      <a:srgbClr val="CE2E85"/>
                    </a:gs>
                    <a:gs pos="100000">
                      <a:srgbClr val="BD1E7B"/>
                    </a:gs>
                  </a:gsLst>
                  <a:lin ang="2700000" scaled="1"/>
                </a:gradFill>
                <a:ln w="12502" cap="flat">
                  <a:gradFill>
                    <a:gsLst>
                      <a:gs pos="0">
                        <a:srgbClr val="E03F8F"/>
                      </a:gs>
                      <a:gs pos="50000">
                        <a:srgbClr val="CE2E85"/>
                      </a:gs>
                      <a:gs pos="100000">
                        <a:srgbClr val="BD1E7B"/>
                      </a:gs>
                    </a:gsLst>
                    <a:lin ang="27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82" name="Freeform 81">
                  <a:extLst>
                    <a:ext uri="{FF2B5EF4-FFF2-40B4-BE49-F238E27FC236}">
                      <a16:creationId xmlns:a16="http://schemas.microsoft.com/office/drawing/2014/main" id="{8A70233E-EFF0-7C1F-2F5E-10D63891A839}"/>
                    </a:ext>
                  </a:extLst>
                </p:cNvPr>
                <p:cNvSpPr/>
                <p:nvPr/>
              </p:nvSpPr>
              <p:spPr>
                <a:xfrm>
                  <a:off x="6896387" y="2620124"/>
                  <a:ext cx="173713" cy="195541"/>
                </a:xfrm>
                <a:custGeom>
                  <a:avLst/>
                  <a:gdLst>
                    <a:gd name="connsiteX0" fmla="*/ 124148 w 173713"/>
                    <a:gd name="connsiteY0" fmla="*/ 18801 h 195541"/>
                    <a:gd name="connsiteX1" fmla="*/ 18801 w 173713"/>
                    <a:gd name="connsiteY1" fmla="*/ 124148 h 195541"/>
                    <a:gd name="connsiteX2" fmla="*/ 30143 w 173713"/>
                    <a:gd name="connsiteY2" fmla="*/ 171755 h 195541"/>
                    <a:gd name="connsiteX3" fmla="*/ 35477 w 173713"/>
                    <a:gd name="connsiteY3" fmla="*/ 181054 h 195541"/>
                    <a:gd name="connsiteX4" fmla="*/ 32655 w 173713"/>
                    <a:gd name="connsiteY4" fmla="*/ 194047 h 195541"/>
                    <a:gd name="connsiteX5" fmla="*/ 19664 w 173713"/>
                    <a:gd name="connsiteY5" fmla="*/ 191225 h 195541"/>
                    <a:gd name="connsiteX6" fmla="*/ 13378 w 173713"/>
                    <a:gd name="connsiteY6" fmla="*/ 180263 h 195541"/>
                    <a:gd name="connsiteX7" fmla="*/ 0 w 173713"/>
                    <a:gd name="connsiteY7" fmla="*/ 124148 h 195541"/>
                    <a:gd name="connsiteX8" fmla="*/ 124148 w 173713"/>
                    <a:gd name="connsiteY8" fmla="*/ 0 h 195541"/>
                    <a:gd name="connsiteX9" fmla="*/ 167601 w 173713"/>
                    <a:gd name="connsiteY9" fmla="*/ 7820 h 195541"/>
                    <a:gd name="connsiteX10" fmla="*/ 173116 w 173713"/>
                    <a:gd name="connsiteY10" fmla="*/ 19916 h 195541"/>
                    <a:gd name="connsiteX11" fmla="*/ 161020 w 173713"/>
                    <a:gd name="connsiteY11" fmla="*/ 25432 h 195541"/>
                    <a:gd name="connsiteX12" fmla="*/ 124148 w 173713"/>
                    <a:gd name="connsiteY12" fmla="*/ 18801 h 1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13" h="195541">
                      <a:moveTo>
                        <a:pt x="124148" y="18801"/>
                      </a:moveTo>
                      <a:cubicBezTo>
                        <a:pt x="65967" y="18801"/>
                        <a:pt x="18801" y="65967"/>
                        <a:pt x="18801" y="124148"/>
                      </a:cubicBezTo>
                      <a:cubicBezTo>
                        <a:pt x="18801" y="141299"/>
                        <a:pt x="22892" y="157467"/>
                        <a:pt x="30143" y="171755"/>
                      </a:cubicBezTo>
                      <a:cubicBezTo>
                        <a:pt x="31766" y="174951"/>
                        <a:pt x="33548" y="178054"/>
                        <a:pt x="35477" y="181054"/>
                      </a:cubicBezTo>
                      <a:cubicBezTo>
                        <a:pt x="38285" y="185421"/>
                        <a:pt x="37022" y="191238"/>
                        <a:pt x="32655" y="194047"/>
                      </a:cubicBezTo>
                      <a:cubicBezTo>
                        <a:pt x="28290" y="196854"/>
                        <a:pt x="22472" y="195592"/>
                        <a:pt x="19664" y="191225"/>
                      </a:cubicBezTo>
                      <a:cubicBezTo>
                        <a:pt x="17390" y="187690"/>
                        <a:pt x="15292" y="184032"/>
                        <a:pt x="13378" y="180263"/>
                      </a:cubicBezTo>
                      <a:cubicBezTo>
                        <a:pt x="4819" y="163399"/>
                        <a:pt x="0" y="144323"/>
                        <a:pt x="0" y="124148"/>
                      </a:cubicBezTo>
                      <a:cubicBezTo>
                        <a:pt x="0" y="55583"/>
                        <a:pt x="55583" y="0"/>
                        <a:pt x="124148" y="0"/>
                      </a:cubicBezTo>
                      <a:cubicBezTo>
                        <a:pt x="139418" y="0"/>
                        <a:pt x="154064" y="2761"/>
                        <a:pt x="167601" y="7820"/>
                      </a:cubicBezTo>
                      <a:cubicBezTo>
                        <a:pt x="172465" y="9638"/>
                        <a:pt x="174934" y="15052"/>
                        <a:pt x="173116" y="19916"/>
                      </a:cubicBezTo>
                      <a:cubicBezTo>
                        <a:pt x="171299" y="24780"/>
                        <a:pt x="165883" y="27249"/>
                        <a:pt x="161020" y="25432"/>
                      </a:cubicBezTo>
                      <a:cubicBezTo>
                        <a:pt x="149556" y="21148"/>
                        <a:pt x="137137" y="18801"/>
                        <a:pt x="124148" y="18801"/>
                      </a:cubicBez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83" name="Freeform 82">
                  <a:extLst>
                    <a:ext uri="{FF2B5EF4-FFF2-40B4-BE49-F238E27FC236}">
                      <a16:creationId xmlns:a16="http://schemas.microsoft.com/office/drawing/2014/main" id="{29A4DC95-34CE-A30A-B1E8-A22BB32CAF66}"/>
                    </a:ext>
                  </a:extLst>
                </p:cNvPr>
                <p:cNvSpPr/>
                <p:nvPr/>
              </p:nvSpPr>
              <p:spPr>
                <a:xfrm>
                  <a:off x="6986991" y="2649048"/>
                  <a:ext cx="125853" cy="138263"/>
                </a:xfrm>
                <a:custGeom>
                  <a:avLst/>
                  <a:gdLst>
                    <a:gd name="connsiteX0" fmla="*/ 57782 w 125853"/>
                    <a:gd name="connsiteY0" fmla="*/ 123902 h 138263"/>
                    <a:gd name="connsiteX1" fmla="*/ 115940 w 125853"/>
                    <a:gd name="connsiteY1" fmla="*/ 31274 h 138263"/>
                    <a:gd name="connsiteX2" fmla="*/ 123837 w 125853"/>
                    <a:gd name="connsiteY2" fmla="*/ 18865 h 138263"/>
                    <a:gd name="connsiteX3" fmla="*/ 103908 w 125853"/>
                    <a:gd name="connsiteY3" fmla="*/ 4075 h 138263"/>
                    <a:gd name="connsiteX4" fmla="*/ 101275 w 125853"/>
                    <a:gd name="connsiteY4" fmla="*/ 6331 h 138263"/>
                    <a:gd name="connsiteX5" fmla="*/ 95259 w 125853"/>
                    <a:gd name="connsiteY5" fmla="*/ 11470 h 138263"/>
                    <a:gd name="connsiteX6" fmla="*/ 82349 w 125853"/>
                    <a:gd name="connsiteY6" fmla="*/ 22500 h 138263"/>
                    <a:gd name="connsiteX7" fmla="*/ 55651 w 125853"/>
                    <a:gd name="connsiteY7" fmla="*/ 45187 h 138263"/>
                    <a:gd name="connsiteX8" fmla="*/ 21433 w 125853"/>
                    <a:gd name="connsiteY8" fmla="*/ 74266 h 138263"/>
                    <a:gd name="connsiteX9" fmla="*/ 14038 w 125853"/>
                    <a:gd name="connsiteY9" fmla="*/ 80534 h 138263"/>
                    <a:gd name="connsiteX10" fmla="*/ 57657 w 125853"/>
                    <a:gd name="connsiteY10" fmla="*/ 124027 h 138263"/>
                    <a:gd name="connsiteX11" fmla="*/ 57782 w 125853"/>
                    <a:gd name="connsiteY11" fmla="*/ 123902 h 1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53" h="138263">
                      <a:moveTo>
                        <a:pt x="57782" y="123902"/>
                      </a:moveTo>
                      <a:cubicBezTo>
                        <a:pt x="77210" y="93068"/>
                        <a:pt x="96888" y="61983"/>
                        <a:pt x="115940" y="31274"/>
                      </a:cubicBezTo>
                      <a:cubicBezTo>
                        <a:pt x="118572" y="27138"/>
                        <a:pt x="121205" y="23002"/>
                        <a:pt x="123837" y="18865"/>
                      </a:cubicBezTo>
                      <a:cubicBezTo>
                        <a:pt x="131984" y="6582"/>
                        <a:pt x="113433" y="-6955"/>
                        <a:pt x="103908" y="4075"/>
                      </a:cubicBezTo>
                      <a:cubicBezTo>
                        <a:pt x="103030" y="4827"/>
                        <a:pt x="102153" y="5579"/>
                        <a:pt x="101275" y="6331"/>
                      </a:cubicBezTo>
                      <a:cubicBezTo>
                        <a:pt x="99270" y="8086"/>
                        <a:pt x="97264" y="9715"/>
                        <a:pt x="95259" y="11470"/>
                      </a:cubicBezTo>
                      <a:cubicBezTo>
                        <a:pt x="90997" y="15105"/>
                        <a:pt x="86736" y="18740"/>
                        <a:pt x="82349" y="22500"/>
                      </a:cubicBezTo>
                      <a:cubicBezTo>
                        <a:pt x="73450" y="30021"/>
                        <a:pt x="64550" y="37667"/>
                        <a:pt x="55651" y="45187"/>
                      </a:cubicBezTo>
                      <a:cubicBezTo>
                        <a:pt x="44245" y="54838"/>
                        <a:pt x="32839" y="64615"/>
                        <a:pt x="21433" y="74266"/>
                      </a:cubicBezTo>
                      <a:cubicBezTo>
                        <a:pt x="18926" y="76397"/>
                        <a:pt x="16545" y="78403"/>
                        <a:pt x="14038" y="80534"/>
                      </a:cubicBezTo>
                      <a:cubicBezTo>
                        <a:pt x="-25445" y="110866"/>
                        <a:pt x="27825" y="163760"/>
                        <a:pt x="57657" y="124027"/>
                      </a:cubicBezTo>
                      <a:lnTo>
                        <a:pt x="57782" y="123902"/>
                      </a:ln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67" name="Group 66">
              <a:extLst>
                <a:ext uri="{FF2B5EF4-FFF2-40B4-BE49-F238E27FC236}">
                  <a16:creationId xmlns:a16="http://schemas.microsoft.com/office/drawing/2014/main" id="{AB443E77-A51E-2FF4-0BCD-001885C8EA3D}"/>
                </a:ext>
              </a:extLst>
            </p:cNvPr>
            <p:cNvGrpSpPr/>
            <p:nvPr/>
          </p:nvGrpSpPr>
          <p:grpSpPr>
            <a:xfrm>
              <a:off x="7161097" y="2995062"/>
              <a:ext cx="145942" cy="147524"/>
              <a:chOff x="7203339" y="2937396"/>
              <a:chExt cx="185003" cy="187009"/>
            </a:xfrm>
          </p:grpSpPr>
          <p:sp>
            <p:nvSpPr>
              <p:cNvPr id="70" name="Freeform 69">
                <a:extLst>
                  <a:ext uri="{FF2B5EF4-FFF2-40B4-BE49-F238E27FC236}">
                    <a16:creationId xmlns:a16="http://schemas.microsoft.com/office/drawing/2014/main" id="{8AE2D92D-35B7-EC75-0244-1436A2393ABD}"/>
                  </a:ext>
                </a:extLst>
              </p:cNvPr>
              <p:cNvSpPr/>
              <p:nvPr/>
            </p:nvSpPr>
            <p:spPr>
              <a:xfrm>
                <a:off x="7203339" y="2937396"/>
                <a:ext cx="185003" cy="187009"/>
              </a:xfrm>
              <a:custGeom>
                <a:avLst/>
                <a:gdLst>
                  <a:gd name="connsiteX0" fmla="*/ 32087 w 185003"/>
                  <a:gd name="connsiteY0" fmla="*/ 128350 h 187009"/>
                  <a:gd name="connsiteX1" fmla="*/ 18801 w 185003"/>
                  <a:gd name="connsiteY1" fmla="*/ 133865 h 187009"/>
                  <a:gd name="connsiteX2" fmla="*/ 5515 w 185003"/>
                  <a:gd name="connsiteY2" fmla="*/ 128350 h 187009"/>
                  <a:gd name="connsiteX3" fmla="*/ 0 w 185003"/>
                  <a:gd name="connsiteY3" fmla="*/ 115064 h 187009"/>
                  <a:gd name="connsiteX4" fmla="*/ 5515 w 185003"/>
                  <a:gd name="connsiteY4" fmla="*/ 101777 h 187009"/>
                  <a:gd name="connsiteX5" fmla="*/ 40987 w 185003"/>
                  <a:gd name="connsiteY5" fmla="*/ 66306 h 187009"/>
                  <a:gd name="connsiteX6" fmla="*/ 47630 w 185003"/>
                  <a:gd name="connsiteY6" fmla="*/ 62044 h 187009"/>
                  <a:gd name="connsiteX7" fmla="*/ 17673 w 185003"/>
                  <a:gd name="connsiteY7" fmla="*/ 32087 h 187009"/>
                  <a:gd name="connsiteX8" fmla="*/ 13662 w 185003"/>
                  <a:gd name="connsiteY8" fmla="*/ 11531 h 187009"/>
                  <a:gd name="connsiteX9" fmla="*/ 30959 w 185003"/>
                  <a:gd name="connsiteY9" fmla="*/ 0 h 187009"/>
                  <a:gd name="connsiteX10" fmla="*/ 166203 w 185003"/>
                  <a:gd name="connsiteY10" fmla="*/ 0 h 187009"/>
                  <a:gd name="connsiteX11" fmla="*/ 185004 w 185003"/>
                  <a:gd name="connsiteY11" fmla="*/ 18801 h 187009"/>
                  <a:gd name="connsiteX12" fmla="*/ 185004 w 185003"/>
                  <a:gd name="connsiteY12" fmla="*/ 154045 h 187009"/>
                  <a:gd name="connsiteX13" fmla="*/ 179113 w 185003"/>
                  <a:gd name="connsiteY13" fmla="*/ 167707 h 187009"/>
                  <a:gd name="connsiteX14" fmla="*/ 166203 w 185003"/>
                  <a:gd name="connsiteY14" fmla="*/ 172846 h 187009"/>
                  <a:gd name="connsiteX15" fmla="*/ 152916 w 185003"/>
                  <a:gd name="connsiteY15" fmla="*/ 167331 h 187009"/>
                  <a:gd name="connsiteX16" fmla="*/ 124965 w 185003"/>
                  <a:gd name="connsiteY16" fmla="*/ 139380 h 187009"/>
                  <a:gd name="connsiteX17" fmla="*/ 120704 w 185003"/>
                  <a:gd name="connsiteY17" fmla="*/ 146023 h 187009"/>
                  <a:gd name="connsiteX18" fmla="*/ 85232 w 185003"/>
                  <a:gd name="connsiteY18" fmla="*/ 181495 h 187009"/>
                  <a:gd name="connsiteX19" fmla="*/ 71946 w 185003"/>
                  <a:gd name="connsiteY19" fmla="*/ 187010 h 187009"/>
                  <a:gd name="connsiteX20" fmla="*/ 58660 w 185003"/>
                  <a:gd name="connsiteY20" fmla="*/ 181495 h 187009"/>
                  <a:gd name="connsiteX21" fmla="*/ 58284 w 185003"/>
                  <a:gd name="connsiteY21" fmla="*/ 155298 h 187009"/>
                  <a:gd name="connsiteX22" fmla="*/ 32087 w 185003"/>
                  <a:gd name="connsiteY22" fmla="*/ 181495 h 187009"/>
                  <a:gd name="connsiteX23" fmla="*/ 18801 w 185003"/>
                  <a:gd name="connsiteY23" fmla="*/ 187010 h 187009"/>
                  <a:gd name="connsiteX24" fmla="*/ 5515 w 185003"/>
                  <a:gd name="connsiteY24" fmla="*/ 181495 h 187009"/>
                  <a:gd name="connsiteX25" fmla="*/ 5515 w 185003"/>
                  <a:gd name="connsiteY25" fmla="*/ 154922 h 18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003" h="187009">
                    <a:moveTo>
                      <a:pt x="32087" y="128350"/>
                    </a:moveTo>
                    <a:cubicBezTo>
                      <a:pt x="28578" y="131860"/>
                      <a:pt x="23815" y="133865"/>
                      <a:pt x="18801" y="133865"/>
                    </a:cubicBezTo>
                    <a:cubicBezTo>
                      <a:pt x="13788" y="133865"/>
                      <a:pt x="9025" y="131860"/>
                      <a:pt x="5515" y="128350"/>
                    </a:cubicBezTo>
                    <a:cubicBezTo>
                      <a:pt x="2005" y="124840"/>
                      <a:pt x="0" y="120077"/>
                      <a:pt x="0" y="115064"/>
                    </a:cubicBezTo>
                    <a:cubicBezTo>
                      <a:pt x="0" y="110050"/>
                      <a:pt x="2005" y="105287"/>
                      <a:pt x="5515" y="101777"/>
                    </a:cubicBezTo>
                    <a:lnTo>
                      <a:pt x="40987" y="66306"/>
                    </a:lnTo>
                    <a:cubicBezTo>
                      <a:pt x="42867" y="64426"/>
                      <a:pt x="45123" y="62922"/>
                      <a:pt x="47630" y="62044"/>
                    </a:cubicBezTo>
                    <a:lnTo>
                      <a:pt x="17673" y="32087"/>
                    </a:lnTo>
                    <a:cubicBezTo>
                      <a:pt x="12283" y="26698"/>
                      <a:pt x="10654" y="18676"/>
                      <a:pt x="13662" y="11531"/>
                    </a:cubicBezTo>
                    <a:cubicBezTo>
                      <a:pt x="16545" y="4512"/>
                      <a:pt x="23439" y="0"/>
                      <a:pt x="30959" y="0"/>
                    </a:cubicBezTo>
                    <a:lnTo>
                      <a:pt x="166203" y="0"/>
                    </a:lnTo>
                    <a:cubicBezTo>
                      <a:pt x="176606" y="0"/>
                      <a:pt x="185004" y="8398"/>
                      <a:pt x="185004" y="18801"/>
                    </a:cubicBezTo>
                    <a:lnTo>
                      <a:pt x="185004" y="154045"/>
                    </a:lnTo>
                    <a:cubicBezTo>
                      <a:pt x="185004" y="159309"/>
                      <a:pt x="182873" y="164198"/>
                      <a:pt x="179113" y="167707"/>
                    </a:cubicBezTo>
                    <a:cubicBezTo>
                      <a:pt x="175603" y="170966"/>
                      <a:pt x="170965" y="172846"/>
                      <a:pt x="166203" y="172846"/>
                    </a:cubicBezTo>
                    <a:cubicBezTo>
                      <a:pt x="161189" y="172846"/>
                      <a:pt x="156551" y="170841"/>
                      <a:pt x="152916" y="167331"/>
                    </a:cubicBezTo>
                    <a:lnTo>
                      <a:pt x="124965" y="139380"/>
                    </a:lnTo>
                    <a:cubicBezTo>
                      <a:pt x="124088" y="141762"/>
                      <a:pt x="122584" y="144143"/>
                      <a:pt x="120704" y="146023"/>
                    </a:cubicBezTo>
                    <a:lnTo>
                      <a:pt x="85232" y="181495"/>
                    </a:lnTo>
                    <a:cubicBezTo>
                      <a:pt x="81723" y="185004"/>
                      <a:pt x="76960" y="187010"/>
                      <a:pt x="71946" y="187010"/>
                    </a:cubicBezTo>
                    <a:cubicBezTo>
                      <a:pt x="66932" y="187010"/>
                      <a:pt x="62169" y="185004"/>
                      <a:pt x="58660" y="181495"/>
                    </a:cubicBezTo>
                    <a:cubicBezTo>
                      <a:pt x="51390" y="174225"/>
                      <a:pt x="51390" y="162568"/>
                      <a:pt x="58284" y="155298"/>
                    </a:cubicBezTo>
                    <a:lnTo>
                      <a:pt x="32087" y="181495"/>
                    </a:lnTo>
                    <a:cubicBezTo>
                      <a:pt x="28578" y="185004"/>
                      <a:pt x="23815" y="187010"/>
                      <a:pt x="18801" y="187010"/>
                    </a:cubicBezTo>
                    <a:cubicBezTo>
                      <a:pt x="13788" y="187010"/>
                      <a:pt x="9025" y="185004"/>
                      <a:pt x="5515" y="181495"/>
                    </a:cubicBezTo>
                    <a:cubicBezTo>
                      <a:pt x="-1755" y="174225"/>
                      <a:pt x="-1755" y="162192"/>
                      <a:pt x="5515" y="154922"/>
                    </a:cubicBezTo>
                  </a:path>
                </a:pathLst>
              </a:custGeom>
              <a:solidFill>
                <a:srgbClr val="F5F5F5"/>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71" name="Freeform 70">
                <a:extLst>
                  <a:ext uri="{FF2B5EF4-FFF2-40B4-BE49-F238E27FC236}">
                    <a16:creationId xmlns:a16="http://schemas.microsoft.com/office/drawing/2014/main" id="{6A1180CD-C0C1-8044-85FD-E4FBC4A658C5}"/>
                  </a:ext>
                </a:extLst>
              </p:cNvPr>
              <p:cNvSpPr/>
              <p:nvPr/>
            </p:nvSpPr>
            <p:spPr>
              <a:xfrm>
                <a:off x="7215873" y="2949930"/>
                <a:ext cx="160060" cy="162066"/>
              </a:xfrm>
              <a:custGeom>
                <a:avLst/>
                <a:gdLst>
                  <a:gd name="connsiteX0" fmla="*/ 160061 w 160060"/>
                  <a:gd name="connsiteY0" fmla="*/ 6267 h 162066"/>
                  <a:gd name="connsiteX1" fmla="*/ 153794 w 160060"/>
                  <a:gd name="connsiteY1" fmla="*/ 0 h 162066"/>
                  <a:gd name="connsiteX2" fmla="*/ 18550 w 160060"/>
                  <a:gd name="connsiteY2" fmla="*/ 0 h 162066"/>
                  <a:gd name="connsiteX3" fmla="*/ 14164 w 160060"/>
                  <a:gd name="connsiteY3" fmla="*/ 10654 h 162066"/>
                  <a:gd name="connsiteX4" fmla="*/ 149407 w 160060"/>
                  <a:gd name="connsiteY4" fmla="*/ 145898 h 162066"/>
                  <a:gd name="connsiteX5" fmla="*/ 160061 w 160060"/>
                  <a:gd name="connsiteY5" fmla="*/ 141511 h 162066"/>
                  <a:gd name="connsiteX6" fmla="*/ 160061 w 160060"/>
                  <a:gd name="connsiteY6" fmla="*/ 6267 h 162066"/>
                  <a:gd name="connsiteX7" fmla="*/ 46251 w 160060"/>
                  <a:gd name="connsiteY7" fmla="*/ 71570 h 162066"/>
                  <a:gd name="connsiteX8" fmla="*/ 46251 w 160060"/>
                  <a:gd name="connsiteY8" fmla="*/ 62671 h 162066"/>
                  <a:gd name="connsiteX9" fmla="*/ 37352 w 160060"/>
                  <a:gd name="connsiteY9" fmla="*/ 62671 h 162066"/>
                  <a:gd name="connsiteX10" fmla="*/ 1880 w 160060"/>
                  <a:gd name="connsiteY10" fmla="*/ 98143 h 162066"/>
                  <a:gd name="connsiteX11" fmla="*/ 1880 w 160060"/>
                  <a:gd name="connsiteY11" fmla="*/ 107042 h 162066"/>
                  <a:gd name="connsiteX12" fmla="*/ 10779 w 160060"/>
                  <a:gd name="connsiteY12" fmla="*/ 107042 h 162066"/>
                  <a:gd name="connsiteX13" fmla="*/ 46251 w 160060"/>
                  <a:gd name="connsiteY13" fmla="*/ 71570 h 162066"/>
                  <a:gd name="connsiteX14" fmla="*/ 72823 w 160060"/>
                  <a:gd name="connsiteY14" fmla="*/ 89243 h 162066"/>
                  <a:gd name="connsiteX15" fmla="*/ 72823 w 160060"/>
                  <a:gd name="connsiteY15" fmla="*/ 98143 h 162066"/>
                  <a:gd name="connsiteX16" fmla="*/ 10779 w 160060"/>
                  <a:gd name="connsiteY16" fmla="*/ 160187 h 162066"/>
                  <a:gd name="connsiteX17" fmla="*/ 1880 w 160060"/>
                  <a:gd name="connsiteY17" fmla="*/ 160187 h 162066"/>
                  <a:gd name="connsiteX18" fmla="*/ 1880 w 160060"/>
                  <a:gd name="connsiteY18" fmla="*/ 151287 h 162066"/>
                  <a:gd name="connsiteX19" fmla="*/ 63924 w 160060"/>
                  <a:gd name="connsiteY19" fmla="*/ 89243 h 162066"/>
                  <a:gd name="connsiteX20" fmla="*/ 72823 w 160060"/>
                  <a:gd name="connsiteY20" fmla="*/ 89243 h 162066"/>
                  <a:gd name="connsiteX21" fmla="*/ 99396 w 160060"/>
                  <a:gd name="connsiteY21" fmla="*/ 124715 h 162066"/>
                  <a:gd name="connsiteX22" fmla="*/ 99396 w 160060"/>
                  <a:gd name="connsiteY22" fmla="*/ 115816 h 162066"/>
                  <a:gd name="connsiteX23" fmla="*/ 90496 w 160060"/>
                  <a:gd name="connsiteY23" fmla="*/ 115816 h 162066"/>
                  <a:gd name="connsiteX24" fmla="*/ 55025 w 160060"/>
                  <a:gd name="connsiteY24" fmla="*/ 151287 h 162066"/>
                  <a:gd name="connsiteX25" fmla="*/ 55025 w 160060"/>
                  <a:gd name="connsiteY25" fmla="*/ 160187 h 162066"/>
                  <a:gd name="connsiteX26" fmla="*/ 63924 w 160060"/>
                  <a:gd name="connsiteY26" fmla="*/ 160187 h 162066"/>
                  <a:gd name="connsiteX27" fmla="*/ 99396 w 160060"/>
                  <a:gd name="connsiteY27" fmla="*/ 124715 h 16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060" h="162066">
                    <a:moveTo>
                      <a:pt x="160061" y="6267"/>
                    </a:moveTo>
                    <a:cubicBezTo>
                      <a:pt x="160061" y="2758"/>
                      <a:pt x="157303" y="0"/>
                      <a:pt x="153794" y="0"/>
                    </a:cubicBezTo>
                    <a:lnTo>
                      <a:pt x="18550" y="0"/>
                    </a:lnTo>
                    <a:cubicBezTo>
                      <a:pt x="12910" y="0"/>
                      <a:pt x="10153" y="6768"/>
                      <a:pt x="14164" y="10654"/>
                    </a:cubicBezTo>
                    <a:lnTo>
                      <a:pt x="149407" y="145898"/>
                    </a:lnTo>
                    <a:cubicBezTo>
                      <a:pt x="153292" y="149783"/>
                      <a:pt x="160061" y="147026"/>
                      <a:pt x="160061" y="141511"/>
                    </a:cubicBezTo>
                    <a:lnTo>
                      <a:pt x="160061" y="6267"/>
                    </a:lnTo>
                    <a:close/>
                    <a:moveTo>
                      <a:pt x="46251" y="71570"/>
                    </a:moveTo>
                    <a:cubicBezTo>
                      <a:pt x="48758" y="69063"/>
                      <a:pt x="48758" y="65178"/>
                      <a:pt x="46251" y="62671"/>
                    </a:cubicBezTo>
                    <a:cubicBezTo>
                      <a:pt x="43744" y="60164"/>
                      <a:pt x="39859" y="60164"/>
                      <a:pt x="37352" y="62671"/>
                    </a:cubicBezTo>
                    <a:lnTo>
                      <a:pt x="1880" y="98143"/>
                    </a:lnTo>
                    <a:cubicBezTo>
                      <a:pt x="-627" y="100649"/>
                      <a:pt x="-627" y="104535"/>
                      <a:pt x="1880" y="107042"/>
                    </a:cubicBezTo>
                    <a:cubicBezTo>
                      <a:pt x="4387" y="109549"/>
                      <a:pt x="8273" y="109549"/>
                      <a:pt x="10779" y="107042"/>
                    </a:cubicBezTo>
                    <a:lnTo>
                      <a:pt x="46251" y="71570"/>
                    </a:lnTo>
                    <a:close/>
                    <a:moveTo>
                      <a:pt x="72823" y="89243"/>
                    </a:moveTo>
                    <a:cubicBezTo>
                      <a:pt x="75330" y="91750"/>
                      <a:pt x="75330" y="95636"/>
                      <a:pt x="72823" y="98143"/>
                    </a:cubicBezTo>
                    <a:lnTo>
                      <a:pt x="10779" y="160187"/>
                    </a:lnTo>
                    <a:cubicBezTo>
                      <a:pt x="8273" y="162694"/>
                      <a:pt x="4387" y="162694"/>
                      <a:pt x="1880" y="160187"/>
                    </a:cubicBezTo>
                    <a:cubicBezTo>
                      <a:pt x="-627" y="157680"/>
                      <a:pt x="-627" y="153794"/>
                      <a:pt x="1880" y="151287"/>
                    </a:cubicBezTo>
                    <a:lnTo>
                      <a:pt x="63924" y="89243"/>
                    </a:lnTo>
                    <a:cubicBezTo>
                      <a:pt x="66431" y="86736"/>
                      <a:pt x="70316" y="86736"/>
                      <a:pt x="72823" y="89243"/>
                    </a:cubicBezTo>
                    <a:close/>
                    <a:moveTo>
                      <a:pt x="99396" y="124715"/>
                    </a:moveTo>
                    <a:cubicBezTo>
                      <a:pt x="101902" y="122208"/>
                      <a:pt x="101902" y="118323"/>
                      <a:pt x="99396" y="115816"/>
                    </a:cubicBezTo>
                    <a:cubicBezTo>
                      <a:pt x="96889" y="113309"/>
                      <a:pt x="93003" y="113309"/>
                      <a:pt x="90496" y="115816"/>
                    </a:cubicBezTo>
                    <a:lnTo>
                      <a:pt x="55025" y="151287"/>
                    </a:lnTo>
                    <a:cubicBezTo>
                      <a:pt x="52518" y="153794"/>
                      <a:pt x="52518" y="157680"/>
                      <a:pt x="55025" y="160187"/>
                    </a:cubicBezTo>
                    <a:cubicBezTo>
                      <a:pt x="57532" y="162694"/>
                      <a:pt x="61417" y="162694"/>
                      <a:pt x="63924" y="160187"/>
                    </a:cubicBezTo>
                    <a:lnTo>
                      <a:pt x="99396" y="124715"/>
                    </a:lnTo>
                    <a:close/>
                  </a:path>
                </a:pathLst>
              </a:custGeom>
              <a:gradFill>
                <a:gsLst>
                  <a:gs pos="0">
                    <a:srgbClr val="E03F8F"/>
                  </a:gs>
                  <a:gs pos="50000">
                    <a:srgbClr val="CE2E85"/>
                  </a:gs>
                  <a:gs pos="100000">
                    <a:srgbClr val="BD1E7B"/>
                  </a:gs>
                </a:gsLst>
                <a:lin ang="267859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88" name="Group 87">
            <a:extLst>
              <a:ext uri="{FF2B5EF4-FFF2-40B4-BE49-F238E27FC236}">
                <a16:creationId xmlns:a16="http://schemas.microsoft.com/office/drawing/2014/main" id="{60DCD713-FCE7-D251-8A79-14EFED1C46A6}"/>
              </a:ext>
              <a:ext uri="{C183D7F6-B498-43B3-948B-1728B52AA6E4}">
                <adec:decorative xmlns:adec="http://schemas.microsoft.com/office/drawing/2017/decorative" val="1"/>
              </a:ext>
            </a:extLst>
          </p:cNvPr>
          <p:cNvGrpSpPr/>
          <p:nvPr/>
        </p:nvGrpSpPr>
        <p:grpSpPr>
          <a:xfrm>
            <a:off x="9093759" y="1669106"/>
            <a:ext cx="562610" cy="562610"/>
            <a:chOff x="2992224" y="2540803"/>
            <a:chExt cx="622973" cy="622973"/>
          </a:xfrm>
        </p:grpSpPr>
        <p:grpSp>
          <p:nvGrpSpPr>
            <p:cNvPr id="90" name="Group 89">
              <a:extLst>
                <a:ext uri="{FF2B5EF4-FFF2-40B4-BE49-F238E27FC236}">
                  <a16:creationId xmlns:a16="http://schemas.microsoft.com/office/drawing/2014/main" id="{C2AA10DA-393B-C752-A113-8EFBDB700D5B}"/>
                </a:ext>
              </a:extLst>
            </p:cNvPr>
            <p:cNvGrpSpPr/>
            <p:nvPr/>
          </p:nvGrpSpPr>
          <p:grpSpPr>
            <a:xfrm>
              <a:off x="2992224" y="2540803"/>
              <a:ext cx="622973" cy="622973"/>
              <a:chOff x="2992224" y="2540803"/>
              <a:chExt cx="622973" cy="622973"/>
            </a:xfrm>
          </p:grpSpPr>
          <p:sp>
            <p:nvSpPr>
              <p:cNvPr id="95" name="TextBox 94">
                <a:extLst>
                  <a:ext uri="{FF2B5EF4-FFF2-40B4-BE49-F238E27FC236}">
                    <a16:creationId xmlns:a16="http://schemas.microsoft.com/office/drawing/2014/main" id="{5AE8B127-8EFB-A815-465C-AC1A7E3BE68C}"/>
                  </a:ext>
                </a:extLst>
              </p:cNvPr>
              <p:cNvSpPr txBox="1">
                <a:spLocks noChangeAspect="1"/>
              </p:cNvSpPr>
              <p:nvPr/>
            </p:nvSpPr>
            <p:spPr>
              <a:xfrm>
                <a:off x="2992224" y="2540803"/>
                <a:ext cx="622973" cy="622973"/>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96" name="Freeform 95">
                <a:extLst>
                  <a:ext uri="{FF2B5EF4-FFF2-40B4-BE49-F238E27FC236}">
                    <a16:creationId xmlns:a16="http://schemas.microsoft.com/office/drawing/2014/main" id="{463A7114-F179-4EE0-DF52-050AB91AF31E}"/>
                  </a:ext>
                </a:extLst>
              </p:cNvPr>
              <p:cNvSpPr/>
              <p:nvPr/>
            </p:nvSpPr>
            <p:spPr>
              <a:xfrm>
                <a:off x="3159843" y="2708423"/>
                <a:ext cx="287735" cy="287731"/>
              </a:xfrm>
              <a:custGeom>
                <a:avLst/>
                <a:gdLst>
                  <a:gd name="connsiteX0" fmla="*/ 131163 w 287735"/>
                  <a:gd name="connsiteY0" fmla="*/ 287292 h 287731"/>
                  <a:gd name="connsiteX1" fmla="*/ 265075 w 287735"/>
                  <a:gd name="connsiteY1" fmla="*/ 287292 h 287731"/>
                  <a:gd name="connsiteX2" fmla="*/ 287202 w 287735"/>
                  <a:gd name="connsiteY2" fmla="*/ 266028 h 287731"/>
                  <a:gd name="connsiteX3" fmla="*/ 287202 w 287735"/>
                  <a:gd name="connsiteY3" fmla="*/ 126563 h 287731"/>
                  <a:gd name="connsiteX4" fmla="*/ 279908 w 287735"/>
                  <a:gd name="connsiteY4" fmla="*/ 110795 h 287731"/>
                  <a:gd name="connsiteX5" fmla="*/ 158181 w 287735"/>
                  <a:gd name="connsiteY5" fmla="*/ 5052 h 287731"/>
                  <a:gd name="connsiteX6" fmla="*/ 128502 w 287735"/>
                  <a:gd name="connsiteY6" fmla="*/ 5052 h 287731"/>
                  <a:gd name="connsiteX7" fmla="*/ 6761 w 287735"/>
                  <a:gd name="connsiteY7" fmla="*/ 110795 h 287731"/>
                  <a:gd name="connsiteX8" fmla="*/ -533 w 287735"/>
                  <a:gd name="connsiteY8" fmla="*/ 126577 h 287731"/>
                  <a:gd name="connsiteX9" fmla="*/ -533 w 287735"/>
                  <a:gd name="connsiteY9" fmla="*/ 266028 h 287731"/>
                  <a:gd name="connsiteX10" fmla="*/ 21608 w 287735"/>
                  <a:gd name="connsiteY10" fmla="*/ 287292 h 287731"/>
                  <a:gd name="connsiteX11" fmla="*/ 155506 w 287735"/>
                  <a:gd name="connsiteY11" fmla="*/ 287292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35" h="287731">
                    <a:moveTo>
                      <a:pt x="131163" y="287292"/>
                    </a:moveTo>
                    <a:lnTo>
                      <a:pt x="265075" y="287292"/>
                    </a:lnTo>
                    <a:cubicBezTo>
                      <a:pt x="277289" y="287292"/>
                      <a:pt x="287202" y="277768"/>
                      <a:pt x="287202" y="266028"/>
                    </a:cubicBezTo>
                    <a:lnTo>
                      <a:pt x="287202" y="126563"/>
                    </a:lnTo>
                    <a:cubicBezTo>
                      <a:pt x="287202" y="120549"/>
                      <a:pt x="284555" y="114823"/>
                      <a:pt x="279908" y="110795"/>
                    </a:cubicBezTo>
                    <a:lnTo>
                      <a:pt x="158181" y="5052"/>
                    </a:lnTo>
                    <a:cubicBezTo>
                      <a:pt x="149766" y="-2271"/>
                      <a:pt x="136932" y="-2271"/>
                      <a:pt x="128502" y="5052"/>
                    </a:cubicBezTo>
                    <a:lnTo>
                      <a:pt x="6761" y="110795"/>
                    </a:lnTo>
                    <a:cubicBezTo>
                      <a:pt x="2114" y="114823"/>
                      <a:pt x="-533" y="120549"/>
                      <a:pt x="-533" y="126577"/>
                    </a:cubicBezTo>
                    <a:lnTo>
                      <a:pt x="-533" y="266028"/>
                    </a:lnTo>
                    <a:cubicBezTo>
                      <a:pt x="-533" y="277768"/>
                      <a:pt x="9380" y="287292"/>
                      <a:pt x="21608" y="287292"/>
                    </a:cubicBezTo>
                    <a:lnTo>
                      <a:pt x="155506" y="287292"/>
                    </a:lnTo>
                  </a:path>
                </a:pathLst>
              </a:custGeom>
              <a:gradFill>
                <a:gsLst>
                  <a:gs pos="0">
                    <a:srgbClr val="008EE6"/>
                  </a:gs>
                  <a:gs pos="50000">
                    <a:srgbClr val="0077BD"/>
                  </a:gs>
                  <a:gs pos="100000">
                    <a:srgbClr val="006094"/>
                  </a:gs>
                </a:gsLst>
                <a:lin ang="2588023"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nvGrpSpPr>
            <p:cNvPr id="92" name="Group 91">
              <a:extLst>
                <a:ext uri="{FF2B5EF4-FFF2-40B4-BE49-F238E27FC236}">
                  <a16:creationId xmlns:a16="http://schemas.microsoft.com/office/drawing/2014/main" id="{CB7B69EC-B442-AD69-9545-1A9ECA6158F4}"/>
                </a:ext>
              </a:extLst>
            </p:cNvPr>
            <p:cNvGrpSpPr/>
            <p:nvPr/>
          </p:nvGrpSpPr>
          <p:grpSpPr>
            <a:xfrm>
              <a:off x="3438655" y="2995062"/>
              <a:ext cx="158254" cy="158254"/>
              <a:chOff x="3491628" y="2952994"/>
              <a:chExt cx="158254" cy="158254"/>
            </a:xfrm>
          </p:grpSpPr>
          <p:sp>
            <p:nvSpPr>
              <p:cNvPr id="93" name="Freeform 92">
                <a:extLst>
                  <a:ext uri="{FF2B5EF4-FFF2-40B4-BE49-F238E27FC236}">
                    <a16:creationId xmlns:a16="http://schemas.microsoft.com/office/drawing/2014/main" id="{C964542B-5CBA-5FCB-8419-2E61E84223A7}"/>
                  </a:ext>
                </a:extLst>
              </p:cNvPr>
              <p:cNvSpPr/>
              <p:nvPr/>
            </p:nvSpPr>
            <p:spPr>
              <a:xfrm>
                <a:off x="3491628" y="2952994"/>
                <a:ext cx="158254" cy="158254"/>
              </a:xfrm>
              <a:custGeom>
                <a:avLst/>
                <a:gdLst>
                  <a:gd name="connsiteX0" fmla="*/ 26917 w 158254"/>
                  <a:gd name="connsiteY0" fmla="*/ 108180 h 158254"/>
                  <a:gd name="connsiteX1" fmla="*/ 15551 w 158254"/>
                  <a:gd name="connsiteY1" fmla="*/ 112841 h 158254"/>
                  <a:gd name="connsiteX2" fmla="*/ 4186 w 158254"/>
                  <a:gd name="connsiteY2" fmla="*/ 108180 h 158254"/>
                  <a:gd name="connsiteX3" fmla="*/ -533 w 158254"/>
                  <a:gd name="connsiteY3" fmla="*/ 96930 h 158254"/>
                  <a:gd name="connsiteX4" fmla="*/ 4186 w 158254"/>
                  <a:gd name="connsiteY4" fmla="*/ 85693 h 158254"/>
                  <a:gd name="connsiteX5" fmla="*/ 34528 w 158254"/>
                  <a:gd name="connsiteY5" fmla="*/ 55668 h 158254"/>
                  <a:gd name="connsiteX6" fmla="*/ 40210 w 158254"/>
                  <a:gd name="connsiteY6" fmla="*/ 52072 h 158254"/>
                  <a:gd name="connsiteX7" fmla="*/ 14588 w 158254"/>
                  <a:gd name="connsiteY7" fmla="*/ 26708 h 158254"/>
                  <a:gd name="connsiteX8" fmla="*/ 11149 w 158254"/>
                  <a:gd name="connsiteY8" fmla="*/ 9314 h 158254"/>
                  <a:gd name="connsiteX9" fmla="*/ 25953 w 158254"/>
                  <a:gd name="connsiteY9" fmla="*/ -440 h 158254"/>
                  <a:gd name="connsiteX10" fmla="*/ 141637 w 158254"/>
                  <a:gd name="connsiteY10" fmla="*/ -440 h 158254"/>
                  <a:gd name="connsiteX11" fmla="*/ 157721 w 158254"/>
                  <a:gd name="connsiteY11" fmla="*/ 15472 h 158254"/>
                  <a:gd name="connsiteX12" fmla="*/ 157721 w 158254"/>
                  <a:gd name="connsiteY12" fmla="*/ 129918 h 158254"/>
                  <a:gd name="connsiteX13" fmla="*/ 152686 w 158254"/>
                  <a:gd name="connsiteY13" fmla="*/ 141485 h 158254"/>
                  <a:gd name="connsiteX14" fmla="*/ 141637 w 158254"/>
                  <a:gd name="connsiteY14" fmla="*/ 145830 h 158254"/>
                  <a:gd name="connsiteX15" fmla="*/ 130271 w 158254"/>
                  <a:gd name="connsiteY15" fmla="*/ 141169 h 158254"/>
                  <a:gd name="connsiteX16" fmla="*/ 106360 w 158254"/>
                  <a:gd name="connsiteY16" fmla="*/ 117503 h 158254"/>
                  <a:gd name="connsiteX17" fmla="*/ 102721 w 158254"/>
                  <a:gd name="connsiteY17" fmla="*/ 123128 h 158254"/>
                  <a:gd name="connsiteX18" fmla="*/ 72379 w 158254"/>
                  <a:gd name="connsiteY18" fmla="*/ 153153 h 158254"/>
                  <a:gd name="connsiteX19" fmla="*/ 61014 w 158254"/>
                  <a:gd name="connsiteY19" fmla="*/ 157814 h 158254"/>
                  <a:gd name="connsiteX20" fmla="*/ 49648 w 158254"/>
                  <a:gd name="connsiteY20" fmla="*/ 153153 h 158254"/>
                  <a:gd name="connsiteX21" fmla="*/ 49317 w 158254"/>
                  <a:gd name="connsiteY21" fmla="*/ 130983 h 158254"/>
                  <a:gd name="connsiteX22" fmla="*/ 26917 w 158254"/>
                  <a:gd name="connsiteY22" fmla="*/ 153153 h 158254"/>
                  <a:gd name="connsiteX23" fmla="*/ 15551 w 158254"/>
                  <a:gd name="connsiteY23" fmla="*/ 157814 h 158254"/>
                  <a:gd name="connsiteX24" fmla="*/ 4186 w 158254"/>
                  <a:gd name="connsiteY24" fmla="*/ 153153 h 158254"/>
                  <a:gd name="connsiteX25" fmla="*/ 4186 w 158254"/>
                  <a:gd name="connsiteY25" fmla="*/ 130667 h 1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54" h="158254">
                    <a:moveTo>
                      <a:pt x="26917" y="108180"/>
                    </a:moveTo>
                    <a:cubicBezTo>
                      <a:pt x="23910" y="111144"/>
                      <a:pt x="19839" y="112841"/>
                      <a:pt x="15551" y="112841"/>
                    </a:cubicBezTo>
                    <a:cubicBezTo>
                      <a:pt x="11264" y="112841"/>
                      <a:pt x="7193" y="111144"/>
                      <a:pt x="4186" y="108180"/>
                    </a:cubicBezTo>
                    <a:cubicBezTo>
                      <a:pt x="1179" y="105202"/>
                      <a:pt x="-533" y="101173"/>
                      <a:pt x="-533" y="96930"/>
                    </a:cubicBezTo>
                    <a:cubicBezTo>
                      <a:pt x="-533" y="92685"/>
                      <a:pt x="1179" y="88657"/>
                      <a:pt x="4186" y="85693"/>
                    </a:cubicBezTo>
                    <a:lnTo>
                      <a:pt x="34528" y="55668"/>
                    </a:lnTo>
                    <a:cubicBezTo>
                      <a:pt x="36139" y="54086"/>
                      <a:pt x="38066" y="52805"/>
                      <a:pt x="40210" y="52072"/>
                    </a:cubicBezTo>
                    <a:lnTo>
                      <a:pt x="14588" y="26708"/>
                    </a:lnTo>
                    <a:cubicBezTo>
                      <a:pt x="9969" y="22147"/>
                      <a:pt x="8574" y="15371"/>
                      <a:pt x="11149" y="9314"/>
                    </a:cubicBezTo>
                    <a:cubicBezTo>
                      <a:pt x="13624" y="3373"/>
                      <a:pt x="19522" y="-440"/>
                      <a:pt x="25953" y="-440"/>
                    </a:cubicBezTo>
                    <a:lnTo>
                      <a:pt x="141637" y="-440"/>
                    </a:lnTo>
                    <a:cubicBezTo>
                      <a:pt x="150542" y="-440"/>
                      <a:pt x="157721" y="6667"/>
                      <a:pt x="157721" y="15472"/>
                    </a:cubicBezTo>
                    <a:lnTo>
                      <a:pt x="157721" y="129918"/>
                    </a:lnTo>
                    <a:cubicBezTo>
                      <a:pt x="157721" y="134378"/>
                      <a:pt x="155894" y="138507"/>
                      <a:pt x="152686" y="141485"/>
                    </a:cubicBezTo>
                    <a:cubicBezTo>
                      <a:pt x="149679" y="144233"/>
                      <a:pt x="145708" y="145830"/>
                      <a:pt x="141637" y="145830"/>
                    </a:cubicBezTo>
                    <a:cubicBezTo>
                      <a:pt x="137349" y="145830"/>
                      <a:pt x="133379" y="144133"/>
                      <a:pt x="130271" y="141169"/>
                    </a:cubicBezTo>
                    <a:lnTo>
                      <a:pt x="106360" y="117503"/>
                    </a:lnTo>
                    <a:cubicBezTo>
                      <a:pt x="105612" y="119531"/>
                      <a:pt x="104332" y="121545"/>
                      <a:pt x="102721" y="123128"/>
                    </a:cubicBezTo>
                    <a:lnTo>
                      <a:pt x="72379" y="153153"/>
                    </a:lnTo>
                    <a:cubicBezTo>
                      <a:pt x="69372" y="156117"/>
                      <a:pt x="65301" y="157814"/>
                      <a:pt x="61014" y="157814"/>
                    </a:cubicBezTo>
                    <a:cubicBezTo>
                      <a:pt x="56726" y="157814"/>
                      <a:pt x="52655" y="156117"/>
                      <a:pt x="49648" y="153153"/>
                    </a:cubicBezTo>
                    <a:cubicBezTo>
                      <a:pt x="43433" y="146995"/>
                      <a:pt x="43433" y="137126"/>
                      <a:pt x="49317" y="130983"/>
                    </a:cubicBezTo>
                    <a:lnTo>
                      <a:pt x="26917" y="153153"/>
                    </a:lnTo>
                    <a:cubicBezTo>
                      <a:pt x="23910" y="156117"/>
                      <a:pt x="19839" y="157814"/>
                      <a:pt x="15551" y="157814"/>
                    </a:cubicBezTo>
                    <a:cubicBezTo>
                      <a:pt x="11264" y="157814"/>
                      <a:pt x="7193" y="156117"/>
                      <a:pt x="4186" y="153153"/>
                    </a:cubicBezTo>
                    <a:cubicBezTo>
                      <a:pt x="-2029" y="146995"/>
                      <a:pt x="-2029" y="136810"/>
                      <a:pt x="4186" y="130667"/>
                    </a:cubicBezTo>
                  </a:path>
                </a:pathLst>
              </a:custGeom>
              <a:solidFill>
                <a:srgbClr val="ECECEC"/>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sp>
            <p:nvSpPr>
              <p:cNvPr id="94" name="Freeform 93">
                <a:extLst>
                  <a:ext uri="{FF2B5EF4-FFF2-40B4-BE49-F238E27FC236}">
                    <a16:creationId xmlns:a16="http://schemas.microsoft.com/office/drawing/2014/main" id="{0840CFF4-F63D-50F8-288A-A5CC9E526A4F}"/>
                  </a:ext>
                </a:extLst>
              </p:cNvPr>
              <p:cNvSpPr/>
              <p:nvPr/>
            </p:nvSpPr>
            <p:spPr>
              <a:xfrm>
                <a:off x="3506018" y="2967381"/>
                <a:ext cx="129476" cy="129484"/>
              </a:xfrm>
              <a:custGeom>
                <a:avLst/>
                <a:gdLst>
                  <a:gd name="connsiteX0" fmla="*/ 128944 w 129476"/>
                  <a:gd name="connsiteY0" fmla="*/ 4566 h 129484"/>
                  <a:gd name="connsiteX1" fmla="*/ 123880 w 129476"/>
                  <a:gd name="connsiteY1" fmla="*/ -440 h 129484"/>
                  <a:gd name="connsiteX2" fmla="*/ 14469 w 129476"/>
                  <a:gd name="connsiteY2" fmla="*/ -440 h 129484"/>
                  <a:gd name="connsiteX3" fmla="*/ 10915 w 129476"/>
                  <a:gd name="connsiteY3" fmla="*/ 8077 h 129484"/>
                  <a:gd name="connsiteX4" fmla="*/ 120326 w 129476"/>
                  <a:gd name="connsiteY4" fmla="*/ 116121 h 129484"/>
                  <a:gd name="connsiteX5" fmla="*/ 128944 w 129476"/>
                  <a:gd name="connsiteY5" fmla="*/ 112626 h 129484"/>
                  <a:gd name="connsiteX6" fmla="*/ 128944 w 129476"/>
                  <a:gd name="connsiteY6" fmla="*/ 4566 h 129484"/>
                  <a:gd name="connsiteX7" fmla="*/ 36883 w 129476"/>
                  <a:gd name="connsiteY7" fmla="*/ 56747 h 129484"/>
                  <a:gd name="connsiteX8" fmla="*/ 36883 w 129476"/>
                  <a:gd name="connsiteY8" fmla="*/ 49626 h 129484"/>
                  <a:gd name="connsiteX9" fmla="*/ 29675 w 129476"/>
                  <a:gd name="connsiteY9" fmla="*/ 49626 h 129484"/>
                  <a:gd name="connsiteX10" fmla="*/ 988 w 129476"/>
                  <a:gd name="connsiteY10" fmla="*/ 77968 h 129484"/>
                  <a:gd name="connsiteX11" fmla="*/ 988 w 129476"/>
                  <a:gd name="connsiteY11" fmla="*/ 85075 h 129484"/>
                  <a:gd name="connsiteX12" fmla="*/ 8182 w 129476"/>
                  <a:gd name="connsiteY12" fmla="*/ 85075 h 129484"/>
                  <a:gd name="connsiteX13" fmla="*/ 36883 w 129476"/>
                  <a:gd name="connsiteY13" fmla="*/ 56747 h 129484"/>
                  <a:gd name="connsiteX14" fmla="*/ 58376 w 129476"/>
                  <a:gd name="connsiteY14" fmla="*/ 70861 h 129484"/>
                  <a:gd name="connsiteX15" fmla="*/ 58376 w 129476"/>
                  <a:gd name="connsiteY15" fmla="*/ 77968 h 129484"/>
                  <a:gd name="connsiteX16" fmla="*/ 8182 w 129476"/>
                  <a:gd name="connsiteY16" fmla="*/ 127545 h 129484"/>
                  <a:gd name="connsiteX17" fmla="*/ 988 w 129476"/>
                  <a:gd name="connsiteY17" fmla="*/ 127545 h 129484"/>
                  <a:gd name="connsiteX18" fmla="*/ 988 w 129476"/>
                  <a:gd name="connsiteY18" fmla="*/ 120423 h 129484"/>
                  <a:gd name="connsiteX19" fmla="*/ 51169 w 129476"/>
                  <a:gd name="connsiteY19" fmla="*/ 70861 h 129484"/>
                  <a:gd name="connsiteX20" fmla="*/ 58376 w 129476"/>
                  <a:gd name="connsiteY20" fmla="*/ 70861 h 129484"/>
                  <a:gd name="connsiteX21" fmla="*/ 79870 w 129476"/>
                  <a:gd name="connsiteY21" fmla="*/ 99203 h 129484"/>
                  <a:gd name="connsiteX22" fmla="*/ 79870 w 129476"/>
                  <a:gd name="connsiteY22" fmla="*/ 92096 h 129484"/>
                  <a:gd name="connsiteX23" fmla="*/ 72677 w 129476"/>
                  <a:gd name="connsiteY23" fmla="*/ 92096 h 129484"/>
                  <a:gd name="connsiteX24" fmla="*/ 43976 w 129476"/>
                  <a:gd name="connsiteY24" fmla="*/ 120423 h 129484"/>
                  <a:gd name="connsiteX25" fmla="*/ 43976 w 129476"/>
                  <a:gd name="connsiteY25" fmla="*/ 127545 h 129484"/>
                  <a:gd name="connsiteX26" fmla="*/ 51169 w 129476"/>
                  <a:gd name="connsiteY26" fmla="*/ 127545 h 129484"/>
                  <a:gd name="connsiteX27" fmla="*/ 79870 w 129476"/>
                  <a:gd name="connsiteY27" fmla="*/ 99203 h 12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476" h="129484">
                    <a:moveTo>
                      <a:pt x="128944" y="4566"/>
                    </a:moveTo>
                    <a:cubicBezTo>
                      <a:pt x="128944" y="1761"/>
                      <a:pt x="126713" y="-440"/>
                      <a:pt x="123880" y="-440"/>
                    </a:cubicBezTo>
                    <a:lnTo>
                      <a:pt x="14469" y="-440"/>
                    </a:lnTo>
                    <a:cubicBezTo>
                      <a:pt x="9908" y="-440"/>
                      <a:pt x="7678" y="4970"/>
                      <a:pt x="10915" y="8077"/>
                    </a:cubicBezTo>
                    <a:lnTo>
                      <a:pt x="120326" y="116121"/>
                    </a:lnTo>
                    <a:cubicBezTo>
                      <a:pt x="123477" y="119229"/>
                      <a:pt x="128944" y="117028"/>
                      <a:pt x="128944" y="112626"/>
                    </a:cubicBezTo>
                    <a:lnTo>
                      <a:pt x="128944" y="4566"/>
                    </a:lnTo>
                    <a:close/>
                    <a:moveTo>
                      <a:pt x="36883" y="56747"/>
                    </a:moveTo>
                    <a:cubicBezTo>
                      <a:pt x="38912" y="54733"/>
                      <a:pt x="38912" y="51640"/>
                      <a:pt x="36883" y="49626"/>
                    </a:cubicBezTo>
                    <a:cubicBezTo>
                      <a:pt x="34855" y="47626"/>
                      <a:pt x="31704" y="47626"/>
                      <a:pt x="29675" y="49626"/>
                    </a:cubicBezTo>
                    <a:lnTo>
                      <a:pt x="988" y="77968"/>
                    </a:lnTo>
                    <a:cubicBezTo>
                      <a:pt x="-1040" y="79967"/>
                      <a:pt x="-1040" y="83075"/>
                      <a:pt x="988" y="85075"/>
                    </a:cubicBezTo>
                    <a:cubicBezTo>
                      <a:pt x="3017" y="87089"/>
                      <a:pt x="6153" y="87089"/>
                      <a:pt x="8182" y="85075"/>
                    </a:cubicBezTo>
                    <a:lnTo>
                      <a:pt x="36883" y="56747"/>
                    </a:lnTo>
                    <a:close/>
                    <a:moveTo>
                      <a:pt x="58376" y="70861"/>
                    </a:moveTo>
                    <a:cubicBezTo>
                      <a:pt x="60406" y="72861"/>
                      <a:pt x="60406" y="75968"/>
                      <a:pt x="58376" y="77968"/>
                    </a:cubicBezTo>
                    <a:lnTo>
                      <a:pt x="8182" y="127545"/>
                    </a:lnTo>
                    <a:cubicBezTo>
                      <a:pt x="6153" y="129544"/>
                      <a:pt x="3017" y="129544"/>
                      <a:pt x="988" y="127545"/>
                    </a:cubicBezTo>
                    <a:cubicBezTo>
                      <a:pt x="-1040" y="125531"/>
                      <a:pt x="-1040" y="122437"/>
                      <a:pt x="988" y="120423"/>
                    </a:cubicBezTo>
                    <a:lnTo>
                      <a:pt x="51169" y="70861"/>
                    </a:lnTo>
                    <a:cubicBezTo>
                      <a:pt x="53197" y="68861"/>
                      <a:pt x="56348" y="68861"/>
                      <a:pt x="58376" y="70861"/>
                    </a:cubicBezTo>
                    <a:close/>
                    <a:moveTo>
                      <a:pt x="79870" y="99203"/>
                    </a:moveTo>
                    <a:cubicBezTo>
                      <a:pt x="81899" y="97203"/>
                      <a:pt x="81899" y="94096"/>
                      <a:pt x="79870" y="92096"/>
                    </a:cubicBezTo>
                    <a:cubicBezTo>
                      <a:pt x="77842" y="90081"/>
                      <a:pt x="74691" y="90081"/>
                      <a:pt x="72677" y="92096"/>
                    </a:cubicBezTo>
                    <a:lnTo>
                      <a:pt x="43976" y="120423"/>
                    </a:lnTo>
                    <a:cubicBezTo>
                      <a:pt x="41947" y="122437"/>
                      <a:pt x="41947" y="125531"/>
                      <a:pt x="43976" y="127545"/>
                    </a:cubicBezTo>
                    <a:cubicBezTo>
                      <a:pt x="46004" y="129544"/>
                      <a:pt x="49141" y="129544"/>
                      <a:pt x="51169" y="127545"/>
                    </a:cubicBezTo>
                    <a:lnTo>
                      <a:pt x="79870" y="99203"/>
                    </a:lnTo>
                    <a:close/>
                  </a:path>
                </a:pathLst>
              </a:custGeom>
              <a:gradFill>
                <a:gsLst>
                  <a:gs pos="0">
                    <a:srgbClr val="008EE6"/>
                  </a:gs>
                  <a:gs pos="50000">
                    <a:srgbClr val="0077BD"/>
                  </a:gs>
                  <a:gs pos="100000">
                    <a:srgbClr val="006094"/>
                  </a:gs>
                </a:gsLst>
                <a:lin ang="2678610"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FFFFFF"/>
                  </a:solidFill>
                  <a:effectLst/>
                  <a:uLnTx/>
                  <a:uFillTx/>
                  <a:latin typeface="Segoe Sans Display" pitchFamily="2" charset="0"/>
                  <a:ea typeface="+mn-ea"/>
                  <a:cs typeface="+mn-cs"/>
                </a:endParaRPr>
              </a:p>
            </p:txBody>
          </p:sp>
        </p:grpSp>
      </p:grpSp>
      <p:grpSp>
        <p:nvGrpSpPr>
          <p:cNvPr id="5" name="Group 4">
            <a:extLst>
              <a:ext uri="{FF2B5EF4-FFF2-40B4-BE49-F238E27FC236}">
                <a16:creationId xmlns:a16="http://schemas.microsoft.com/office/drawing/2014/main" id="{CA4B8285-AE61-0389-6F9F-A630EE30C03C}"/>
              </a:ext>
            </a:extLst>
          </p:cNvPr>
          <p:cNvGrpSpPr/>
          <p:nvPr/>
        </p:nvGrpSpPr>
        <p:grpSpPr>
          <a:xfrm>
            <a:off x="1114430" y="1375503"/>
            <a:ext cx="2054958" cy="4903838"/>
            <a:chOff x="586274" y="1353731"/>
            <a:chExt cx="2054958" cy="4903838"/>
          </a:xfrm>
        </p:grpSpPr>
        <p:sp>
          <p:nvSpPr>
            <p:cNvPr id="26" name="Rounded Rectangle 3">
              <a:extLst>
                <a:ext uri="{FF2B5EF4-FFF2-40B4-BE49-F238E27FC236}">
                  <a16:creationId xmlns:a16="http://schemas.microsoft.com/office/drawing/2014/main" id="{E382F692-3467-2FAA-BF40-00D8FCD56DC5}"/>
                </a:ext>
                <a:ext uri="{C183D7F6-B498-43B3-948B-1728B52AA6E4}">
                  <adec:decorative xmlns:adec="http://schemas.microsoft.com/office/drawing/2017/decorative" val="1"/>
                </a:ext>
              </a:extLst>
            </p:cNvPr>
            <p:cNvSpPr/>
            <p:nvPr/>
          </p:nvSpPr>
          <p:spPr bwMode="auto">
            <a:xfrm>
              <a:off x="586274" y="1353731"/>
              <a:ext cx="2054958" cy="4903838"/>
            </a:xfrm>
            <a:prstGeom prst="roundRect">
              <a:avLst>
                <a:gd name="adj" fmla="val 6296"/>
              </a:avLst>
            </a:prstGeom>
            <a:solidFill>
              <a:schemeClr val="bg1"/>
            </a:solid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endParaRPr>
            </a:p>
          </p:txBody>
        </p:sp>
        <p:sp>
          <p:nvSpPr>
            <p:cNvPr id="41" name="Rounded Rectangle 15">
              <a:extLst>
                <a:ext uri="{FF2B5EF4-FFF2-40B4-BE49-F238E27FC236}">
                  <a16:creationId xmlns:a16="http://schemas.microsoft.com/office/drawing/2014/main" id="{A3216E3E-2466-0108-EF13-3B6EF019CE1B}"/>
                </a:ext>
              </a:extLst>
            </p:cNvPr>
            <p:cNvSpPr/>
            <p:nvPr/>
          </p:nvSpPr>
          <p:spPr>
            <a:xfrm>
              <a:off x="776597" y="5957600"/>
              <a:ext cx="1667559"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a:ln>
                    <a:noFill/>
                  </a:ln>
                  <a:effectLst/>
                  <a:uLnTx/>
                  <a:uFillTx/>
                  <a:latin typeface="Segoe Sans Display" pitchFamily="2" charset="0"/>
                  <a:ea typeface="+mn-ea"/>
                  <a:cs typeface="+mn-cs"/>
                </a:rPr>
                <a:t>Sources/Connectors</a:t>
              </a:r>
            </a:p>
          </p:txBody>
        </p:sp>
        <p:pic>
          <p:nvPicPr>
            <p:cNvPr id="53" name="Picture 52" descr="Confluent logo">
              <a:extLst>
                <a:ext uri="{FF2B5EF4-FFF2-40B4-BE49-F238E27FC236}">
                  <a16:creationId xmlns:a16="http://schemas.microsoft.com/office/drawing/2014/main" id="{6BCD1C1A-EA9C-95AB-DB6E-72EFF88CED3B}"/>
                </a:ext>
              </a:extLst>
            </p:cNvPr>
            <p:cNvPicPr>
              <a:picLocks noChangeAspect="1"/>
            </p:cNvPicPr>
            <p:nvPr/>
          </p:nvPicPr>
          <p:blipFill>
            <a:blip r:embed="rId3"/>
            <a:srcRect/>
            <a:stretch/>
          </p:blipFill>
          <p:spPr>
            <a:xfrm>
              <a:off x="1489281" y="3813335"/>
              <a:ext cx="282116" cy="281046"/>
            </a:xfrm>
            <a:prstGeom prst="rect">
              <a:avLst/>
            </a:prstGeom>
          </p:spPr>
        </p:pic>
        <p:pic>
          <p:nvPicPr>
            <p:cNvPr id="54" name="Graphic 53">
              <a:extLst>
                <a:ext uri="{FF2B5EF4-FFF2-40B4-BE49-F238E27FC236}">
                  <a16:creationId xmlns:a16="http://schemas.microsoft.com/office/drawing/2014/main" id="{3510F3B4-0F2B-D842-6CFF-453B83D9E9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5688" y="4375231"/>
              <a:ext cx="281046" cy="281046"/>
            </a:xfrm>
            <a:prstGeom prst="rect">
              <a:avLst/>
            </a:prstGeom>
          </p:spPr>
        </p:pic>
        <p:pic>
          <p:nvPicPr>
            <p:cNvPr id="56" name="Picture 1076" descr="Azure IoT Hub logo">
              <a:extLst>
                <a:ext uri="{FF2B5EF4-FFF2-40B4-BE49-F238E27FC236}">
                  <a16:creationId xmlns:a16="http://schemas.microsoft.com/office/drawing/2014/main" id="{B463249D-3E00-6AF7-5733-ABEB6B4043A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151009" y="3821390"/>
              <a:ext cx="281046" cy="281046"/>
            </a:xfrm>
            <a:prstGeom prst="rect">
              <a:avLst/>
            </a:prstGeom>
          </p:spPr>
        </p:pic>
        <p:pic>
          <p:nvPicPr>
            <p:cNvPr id="57" name="Graphic 56">
              <a:extLst>
                <a:ext uri="{FF2B5EF4-FFF2-40B4-BE49-F238E27FC236}">
                  <a16:creationId xmlns:a16="http://schemas.microsoft.com/office/drawing/2014/main" id="{917A9856-9D25-1ECB-6859-096DA1F6F1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2591" y="3281414"/>
              <a:ext cx="255496" cy="255496"/>
            </a:xfrm>
            <a:prstGeom prst="rect">
              <a:avLst/>
            </a:prstGeom>
          </p:spPr>
        </p:pic>
        <p:pic>
          <p:nvPicPr>
            <p:cNvPr id="58" name="Graphic 57">
              <a:extLst>
                <a:ext uri="{FF2B5EF4-FFF2-40B4-BE49-F238E27FC236}">
                  <a16:creationId xmlns:a16="http://schemas.microsoft.com/office/drawing/2014/main" id="{8343DF71-F312-BE3B-508C-62857533DF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11734" y="4375231"/>
              <a:ext cx="281046" cy="281046"/>
            </a:xfrm>
            <a:prstGeom prst="rect">
              <a:avLst/>
            </a:prstGeom>
          </p:spPr>
        </p:pic>
        <p:pic>
          <p:nvPicPr>
            <p:cNvPr id="62" name="Picture 6" descr="RudderStack logo">
              <a:extLst>
                <a:ext uri="{FF2B5EF4-FFF2-40B4-BE49-F238E27FC236}">
                  <a16:creationId xmlns:a16="http://schemas.microsoft.com/office/drawing/2014/main" id="{AE9907A3-B05E-B9DA-374C-0B88D95C297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63" name="Graphic 62">
              <a:extLst>
                <a:ext uri="{FF2B5EF4-FFF2-40B4-BE49-F238E27FC236}">
                  <a16:creationId xmlns:a16="http://schemas.microsoft.com/office/drawing/2014/main" id="{8F75BACF-4922-52A8-289F-02DD08BDA3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1636" y="3241981"/>
              <a:ext cx="309151" cy="309151"/>
            </a:xfrm>
            <a:prstGeom prst="rect">
              <a:avLst/>
            </a:prstGeom>
          </p:spPr>
        </p:pic>
        <p:pic>
          <p:nvPicPr>
            <p:cNvPr id="65" name="Picture 64">
              <a:extLst>
                <a:ext uri="{FF2B5EF4-FFF2-40B4-BE49-F238E27FC236}">
                  <a16:creationId xmlns:a16="http://schemas.microsoft.com/office/drawing/2014/main" id="{EECC4418-7FDC-1436-CD8A-8952C2E5F698}"/>
                </a:ext>
              </a:extLst>
            </p:cNvPr>
            <p:cNvPicPr>
              <a:picLocks noChangeAspect="1"/>
            </p:cNvPicPr>
            <p:nvPr/>
          </p:nvPicPr>
          <p:blipFill>
            <a:blip r:embed="rId16"/>
            <a:stretch>
              <a:fillRect/>
            </a:stretch>
          </p:blipFill>
          <p:spPr>
            <a:xfrm>
              <a:off x="806409" y="3813497"/>
              <a:ext cx="299605" cy="299605"/>
            </a:xfrm>
            <a:prstGeom prst="rect">
              <a:avLst/>
            </a:prstGeom>
          </p:spPr>
        </p:pic>
        <p:pic>
          <p:nvPicPr>
            <p:cNvPr id="66" name="Picture 65">
              <a:extLst>
                <a:ext uri="{FF2B5EF4-FFF2-40B4-BE49-F238E27FC236}">
                  <a16:creationId xmlns:a16="http://schemas.microsoft.com/office/drawing/2014/main" id="{FDBC49C7-7F50-CC94-8E83-2198131EC355}"/>
                </a:ext>
              </a:extLst>
            </p:cNvPr>
            <p:cNvPicPr>
              <a:picLocks noChangeAspect="1"/>
            </p:cNvPicPr>
            <p:nvPr/>
          </p:nvPicPr>
          <p:blipFill>
            <a:blip r:embed="rId17"/>
            <a:stretch>
              <a:fillRect/>
            </a:stretch>
          </p:blipFill>
          <p:spPr>
            <a:xfrm>
              <a:off x="2124592" y="2080582"/>
              <a:ext cx="333880" cy="333880"/>
            </a:xfrm>
            <a:prstGeom prst="rect">
              <a:avLst/>
            </a:prstGeom>
          </p:spPr>
        </p:pic>
        <p:pic>
          <p:nvPicPr>
            <p:cNvPr id="68" name="Picture 67">
              <a:extLst>
                <a:ext uri="{FF2B5EF4-FFF2-40B4-BE49-F238E27FC236}">
                  <a16:creationId xmlns:a16="http://schemas.microsoft.com/office/drawing/2014/main" id="{B965EA41-55B4-F1E2-CDD9-DA5D1A8FFAF8}"/>
                </a:ext>
              </a:extLst>
            </p:cNvPr>
            <p:cNvPicPr>
              <a:picLocks noChangeAspect="1"/>
            </p:cNvPicPr>
            <p:nvPr/>
          </p:nvPicPr>
          <p:blipFill>
            <a:blip r:embed="rId18"/>
            <a:stretch>
              <a:fillRect/>
            </a:stretch>
          </p:blipFill>
          <p:spPr>
            <a:xfrm>
              <a:off x="1480537" y="2097720"/>
              <a:ext cx="299605" cy="299605"/>
            </a:xfrm>
            <a:prstGeom prst="rect">
              <a:avLst/>
            </a:prstGeom>
          </p:spPr>
        </p:pic>
        <p:pic>
          <p:nvPicPr>
            <p:cNvPr id="69" name="Picture 68">
              <a:extLst>
                <a:ext uri="{FF2B5EF4-FFF2-40B4-BE49-F238E27FC236}">
                  <a16:creationId xmlns:a16="http://schemas.microsoft.com/office/drawing/2014/main" id="{D52FF2B8-3E69-7504-681B-D39AE4E06EA8}"/>
                </a:ext>
              </a:extLst>
            </p:cNvPr>
            <p:cNvPicPr>
              <a:picLocks noChangeAspect="1"/>
            </p:cNvPicPr>
            <p:nvPr/>
          </p:nvPicPr>
          <p:blipFill>
            <a:blip r:embed="rId19"/>
            <a:stretch>
              <a:fillRect/>
            </a:stretch>
          </p:blipFill>
          <p:spPr>
            <a:xfrm>
              <a:off x="1476241" y="2681973"/>
              <a:ext cx="308196" cy="308196"/>
            </a:xfrm>
            <a:prstGeom prst="rect">
              <a:avLst/>
            </a:prstGeom>
          </p:spPr>
        </p:pic>
        <p:pic>
          <p:nvPicPr>
            <p:cNvPr id="76" name="Picture 75">
              <a:extLst>
                <a:ext uri="{FF2B5EF4-FFF2-40B4-BE49-F238E27FC236}">
                  <a16:creationId xmlns:a16="http://schemas.microsoft.com/office/drawing/2014/main" id="{FB60EA26-1F02-F50B-68AB-A1E5BD1947A8}"/>
                </a:ext>
              </a:extLst>
            </p:cNvPr>
            <p:cNvPicPr>
              <a:picLocks noChangeAspect="1"/>
            </p:cNvPicPr>
            <p:nvPr/>
          </p:nvPicPr>
          <p:blipFill>
            <a:blip r:embed="rId20"/>
            <a:stretch>
              <a:fillRect/>
            </a:stretch>
          </p:blipFill>
          <p:spPr>
            <a:xfrm>
              <a:off x="2153612" y="3286294"/>
              <a:ext cx="275841" cy="275841"/>
            </a:xfrm>
            <a:prstGeom prst="rect">
              <a:avLst/>
            </a:prstGeom>
          </p:spPr>
        </p:pic>
        <p:pic>
          <p:nvPicPr>
            <p:cNvPr id="77" name="Picture 76">
              <a:extLst>
                <a:ext uri="{FF2B5EF4-FFF2-40B4-BE49-F238E27FC236}">
                  <a16:creationId xmlns:a16="http://schemas.microsoft.com/office/drawing/2014/main" id="{FC0D03D9-ECEF-8619-0E27-AB03C23879DF}"/>
                </a:ext>
              </a:extLst>
            </p:cNvPr>
            <p:cNvPicPr>
              <a:picLocks noChangeAspect="1"/>
            </p:cNvPicPr>
            <p:nvPr/>
          </p:nvPicPr>
          <p:blipFill>
            <a:blip r:embed="rId21"/>
            <a:stretch>
              <a:fillRect/>
            </a:stretch>
          </p:blipFill>
          <p:spPr>
            <a:xfrm>
              <a:off x="2129743" y="2701963"/>
              <a:ext cx="323579" cy="323579"/>
            </a:xfrm>
            <a:prstGeom prst="rect">
              <a:avLst/>
            </a:prstGeom>
          </p:spPr>
        </p:pic>
        <p:pic>
          <p:nvPicPr>
            <p:cNvPr id="78" name="Picture 77">
              <a:extLst>
                <a:ext uri="{FF2B5EF4-FFF2-40B4-BE49-F238E27FC236}">
                  <a16:creationId xmlns:a16="http://schemas.microsoft.com/office/drawing/2014/main" id="{4904E17E-9E32-57C3-0EC0-4E9E66DAB275}"/>
                </a:ext>
              </a:extLst>
            </p:cNvPr>
            <p:cNvPicPr>
              <a:picLocks noChangeAspect="1"/>
            </p:cNvPicPr>
            <p:nvPr/>
          </p:nvPicPr>
          <p:blipFill>
            <a:blip r:embed="rId22"/>
            <a:stretch>
              <a:fillRect/>
            </a:stretch>
          </p:blipFill>
          <p:spPr>
            <a:xfrm>
              <a:off x="2151443" y="4375665"/>
              <a:ext cx="280178" cy="280178"/>
            </a:xfrm>
            <a:prstGeom prst="rect">
              <a:avLst/>
            </a:prstGeom>
          </p:spPr>
        </p:pic>
        <p:pic>
          <p:nvPicPr>
            <p:cNvPr id="79" name="Picture 78">
              <a:extLst>
                <a:ext uri="{FF2B5EF4-FFF2-40B4-BE49-F238E27FC236}">
                  <a16:creationId xmlns:a16="http://schemas.microsoft.com/office/drawing/2014/main" id="{FE6851A9-0244-5C4A-710F-232F10FDD9B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35000"/>
                      </a14:imgEffect>
                    </a14:imgLayer>
                  </a14:imgProps>
                </a:ext>
              </a:extLst>
            </a:blip>
            <a:stretch>
              <a:fillRect/>
            </a:stretch>
          </p:blipFill>
          <p:spPr>
            <a:xfrm>
              <a:off x="1460771" y="1531735"/>
              <a:ext cx="339137" cy="339137"/>
            </a:xfrm>
            <a:prstGeom prst="rect">
              <a:avLst/>
            </a:prstGeom>
          </p:spPr>
        </p:pic>
        <p:pic>
          <p:nvPicPr>
            <p:cNvPr id="80" name="Picture 79">
              <a:extLst>
                <a:ext uri="{FF2B5EF4-FFF2-40B4-BE49-F238E27FC236}">
                  <a16:creationId xmlns:a16="http://schemas.microsoft.com/office/drawing/2014/main" id="{7248DD63-FB21-5989-D832-89C6DD84BE8D}"/>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121499" y="1551880"/>
              <a:ext cx="340066" cy="298845"/>
            </a:xfrm>
            <a:prstGeom prst="rect">
              <a:avLst/>
            </a:prstGeom>
          </p:spPr>
        </p:pic>
        <p:pic>
          <p:nvPicPr>
            <p:cNvPr id="84" name="Picture 83">
              <a:extLst>
                <a:ext uri="{FF2B5EF4-FFF2-40B4-BE49-F238E27FC236}">
                  <a16:creationId xmlns:a16="http://schemas.microsoft.com/office/drawing/2014/main" id="{DF2EA028-6068-A1E3-103E-3EEAC89BBA62}"/>
                </a:ext>
              </a:extLst>
            </p:cNvPr>
            <p:cNvPicPr>
              <a:picLocks noChangeAspect="1"/>
            </p:cNvPicPr>
            <p:nvPr/>
          </p:nvPicPr>
          <p:blipFill>
            <a:blip r:embed="rId27"/>
            <a:stretch>
              <a:fillRect/>
            </a:stretch>
          </p:blipFill>
          <p:spPr>
            <a:xfrm>
              <a:off x="1532165" y="5160772"/>
              <a:ext cx="333881" cy="333881"/>
            </a:xfrm>
            <a:prstGeom prst="rect">
              <a:avLst/>
            </a:prstGeom>
          </p:spPr>
        </p:pic>
        <p:pic>
          <p:nvPicPr>
            <p:cNvPr id="85" name="Picture 84">
              <a:extLst>
                <a:ext uri="{FF2B5EF4-FFF2-40B4-BE49-F238E27FC236}">
                  <a16:creationId xmlns:a16="http://schemas.microsoft.com/office/drawing/2014/main" id="{01DFE8D5-4A04-F1C2-E396-7C2C6EA8ACF8}"/>
                </a:ext>
              </a:extLst>
            </p:cNvPr>
            <p:cNvPicPr>
              <a:picLocks noChangeAspect="1"/>
            </p:cNvPicPr>
            <p:nvPr/>
          </p:nvPicPr>
          <p:blipFill>
            <a:blip r:embed="rId28"/>
            <a:stretch>
              <a:fillRect/>
            </a:stretch>
          </p:blipFill>
          <p:spPr>
            <a:xfrm>
              <a:off x="2015458" y="5167536"/>
              <a:ext cx="336846" cy="336846"/>
            </a:xfrm>
            <a:prstGeom prst="rect">
              <a:avLst/>
            </a:prstGeom>
          </p:spPr>
        </p:pic>
        <p:pic>
          <p:nvPicPr>
            <p:cNvPr id="86" name="Picture 85">
              <a:extLst>
                <a:ext uri="{FF2B5EF4-FFF2-40B4-BE49-F238E27FC236}">
                  <a16:creationId xmlns:a16="http://schemas.microsoft.com/office/drawing/2014/main" id="{8CA7FF73-2988-DBA8-5D3F-ACEA93C116F0}"/>
                </a:ext>
              </a:extLst>
            </p:cNvPr>
            <p:cNvPicPr>
              <a:picLocks noChangeAspect="1"/>
            </p:cNvPicPr>
            <p:nvPr/>
          </p:nvPicPr>
          <p:blipFill>
            <a:blip r:embed="rId29"/>
            <a:stretch>
              <a:fillRect/>
            </a:stretch>
          </p:blipFill>
          <p:spPr>
            <a:xfrm>
              <a:off x="1546242" y="5556149"/>
              <a:ext cx="305725" cy="305725"/>
            </a:xfrm>
            <a:prstGeom prst="rect">
              <a:avLst/>
            </a:prstGeom>
          </p:spPr>
        </p:pic>
        <p:pic>
          <p:nvPicPr>
            <p:cNvPr id="87" name="Picture 86">
              <a:extLst>
                <a:ext uri="{FF2B5EF4-FFF2-40B4-BE49-F238E27FC236}">
                  <a16:creationId xmlns:a16="http://schemas.microsoft.com/office/drawing/2014/main" id="{0F43E2DD-CB12-38B3-2D91-63597FDD6687}"/>
                </a:ext>
              </a:extLst>
            </p:cNvPr>
            <p:cNvPicPr>
              <a:picLocks noChangeAspect="1"/>
            </p:cNvPicPr>
            <p:nvPr/>
          </p:nvPicPr>
          <p:blipFill>
            <a:blip r:embed="rId30"/>
            <a:stretch>
              <a:fillRect/>
            </a:stretch>
          </p:blipFill>
          <p:spPr>
            <a:xfrm>
              <a:off x="2017216" y="5545531"/>
              <a:ext cx="336846" cy="336846"/>
            </a:xfrm>
            <a:prstGeom prst="rect">
              <a:avLst/>
            </a:prstGeom>
          </p:spPr>
        </p:pic>
        <p:pic>
          <p:nvPicPr>
            <p:cNvPr id="89" name="Picture 88">
              <a:extLst>
                <a:ext uri="{FF2B5EF4-FFF2-40B4-BE49-F238E27FC236}">
                  <a16:creationId xmlns:a16="http://schemas.microsoft.com/office/drawing/2014/main" id="{B05DD988-E10C-A767-78A2-132AB4B3A249}"/>
                </a:ext>
                <a:ext uri="{C183D7F6-B498-43B3-948B-1728B52AA6E4}">
                  <adec:decorative xmlns:adec="http://schemas.microsoft.com/office/drawing/2017/decorative" val="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52229" y="5383371"/>
              <a:ext cx="272215" cy="272214"/>
            </a:xfrm>
            <a:prstGeom prst="rect">
              <a:avLst/>
            </a:prstGeom>
            <a:effectLst/>
          </p:spPr>
        </p:pic>
        <p:sp>
          <p:nvSpPr>
            <p:cNvPr id="91" name="Freeform: Shape 90">
              <a:extLst>
                <a:ext uri="{FF2B5EF4-FFF2-40B4-BE49-F238E27FC236}">
                  <a16:creationId xmlns:a16="http://schemas.microsoft.com/office/drawing/2014/main" id="{B244FBDB-199A-40CB-ECB8-45BB460F28CC}"/>
                </a:ext>
              </a:extLst>
            </p:cNvPr>
            <p:cNvSpPr/>
            <p:nvPr/>
          </p:nvSpPr>
          <p:spPr>
            <a:xfrm>
              <a:off x="981928" y="5207309"/>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sp>
          <p:nvSpPr>
            <p:cNvPr id="100" name="Freeform: Shape 99">
              <a:extLst>
                <a:ext uri="{FF2B5EF4-FFF2-40B4-BE49-F238E27FC236}">
                  <a16:creationId xmlns:a16="http://schemas.microsoft.com/office/drawing/2014/main" id="{7B783AD1-2027-34F3-9391-0C22B465035E}"/>
                </a:ext>
              </a:extLst>
            </p:cNvPr>
            <p:cNvSpPr/>
            <p:nvPr/>
          </p:nvSpPr>
          <p:spPr>
            <a:xfrm flipV="1">
              <a:off x="978625" y="5706227"/>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effectLst/>
                <a:uLnTx/>
                <a:uFillTx/>
                <a:latin typeface="Segoe Sans Display" pitchFamily="2" charset="0"/>
                <a:ea typeface="+mn-ea"/>
                <a:cs typeface="+mn-cs"/>
              </a:endParaRPr>
            </a:p>
          </p:txBody>
        </p:sp>
        <p:pic>
          <p:nvPicPr>
            <p:cNvPr id="2" name="Picture 1" descr="Apache Kafka logo">
              <a:extLst>
                <a:ext uri="{FF2B5EF4-FFF2-40B4-BE49-F238E27FC236}">
                  <a16:creationId xmlns:a16="http://schemas.microsoft.com/office/drawing/2014/main" id="{28C4EFE1-91A2-DC24-E926-7A72939C0797}"/>
                </a:ext>
              </a:extLst>
            </p:cNvPr>
            <p:cNvPicPr>
              <a:picLocks noChangeAspect="1"/>
            </p:cNvPicPr>
            <p:nvPr/>
          </p:nvPicPr>
          <p:blipFill>
            <a:blip r:embed="rId32"/>
            <a:srcRect r="65465"/>
            <a:stretch/>
          </p:blipFill>
          <p:spPr>
            <a:xfrm>
              <a:off x="847640" y="1531735"/>
              <a:ext cx="258374" cy="374073"/>
            </a:xfrm>
            <a:prstGeom prst="rect">
              <a:avLst/>
            </a:prstGeom>
          </p:spPr>
        </p:pic>
        <p:pic>
          <p:nvPicPr>
            <p:cNvPr id="3" name="Picture 2" descr="Cosmos DB logo">
              <a:hlinkClick r:id="rId33"/>
              <a:extLst>
                <a:ext uri="{FF2B5EF4-FFF2-40B4-BE49-F238E27FC236}">
                  <a16:creationId xmlns:a16="http://schemas.microsoft.com/office/drawing/2014/main" id="{501BF762-51B2-A1AD-C450-53E8FABC465D}"/>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E99A6BF-291F-BF7E-B542-75117C1E596C}"/>
                </a:ext>
              </a:extLst>
            </p:cNvPr>
            <p:cNvPicPr>
              <a:picLocks noChangeAspect="1"/>
            </p:cNvPicPr>
            <p:nvPr/>
          </p:nvPicPr>
          <p:blipFill>
            <a:blip r:embed="rId36">
              <a:duotone>
                <a:prstClr val="black"/>
                <a:schemeClr val="accent6">
                  <a:tint val="45000"/>
                  <a:satMod val="400000"/>
                </a:schemeClr>
              </a:duotone>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801965" y="2095065"/>
              <a:ext cx="367268" cy="367268"/>
            </a:xfrm>
            <a:prstGeom prst="rect">
              <a:avLst/>
            </a:prstGeom>
          </p:spPr>
        </p:pic>
      </p:grpSp>
      <p:pic>
        <p:nvPicPr>
          <p:cNvPr id="7" name="Picture 6">
            <a:extLst>
              <a:ext uri="{FF2B5EF4-FFF2-40B4-BE49-F238E27FC236}">
                <a16:creationId xmlns:a16="http://schemas.microsoft.com/office/drawing/2014/main" id="{6512FAE5-5F03-B29C-4434-AF4AA6D34EF4}"/>
              </a:ext>
            </a:extLst>
          </p:cNvPr>
          <p:cNvPicPr>
            <a:picLocks noChangeAspect="1"/>
          </p:cNvPicPr>
          <p:nvPr/>
        </p:nvPicPr>
        <p:blipFill>
          <a:blip r:embed="rId38"/>
          <a:stretch>
            <a:fillRect/>
          </a:stretch>
        </p:blipFill>
        <p:spPr>
          <a:xfrm>
            <a:off x="1847308" y="4598581"/>
            <a:ext cx="609600" cy="609600"/>
          </a:xfrm>
          <a:prstGeom prst="rect">
            <a:avLst/>
          </a:prstGeom>
        </p:spPr>
      </p:pic>
      <p:cxnSp>
        <p:nvCxnSpPr>
          <p:cNvPr id="99" name="Connector: Elbow 98">
            <a:extLst>
              <a:ext uri="{FF2B5EF4-FFF2-40B4-BE49-F238E27FC236}">
                <a16:creationId xmlns:a16="http://schemas.microsoft.com/office/drawing/2014/main" id="{692EC389-A7AA-D291-A03E-7D982CD79DB5}"/>
              </a:ext>
            </a:extLst>
          </p:cNvPr>
          <p:cNvCxnSpPr>
            <a:stCxn id="26" idx="3"/>
            <a:endCxn id="32" idx="1"/>
          </p:cNvCxnSpPr>
          <p:nvPr/>
        </p:nvCxnSpPr>
        <p:spPr>
          <a:xfrm flipV="1">
            <a:off x="3169388" y="3283834"/>
            <a:ext cx="767540" cy="543588"/>
          </a:xfrm>
          <a:prstGeom prst="bentConnector3">
            <a:avLst/>
          </a:prstGeom>
          <a:ln w="9525">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4D570FFF-BC49-BFDA-25A1-8FBAAD2511F6}"/>
              </a:ext>
            </a:extLst>
          </p:cNvPr>
          <p:cNvGrpSpPr/>
          <p:nvPr/>
        </p:nvGrpSpPr>
        <p:grpSpPr>
          <a:xfrm>
            <a:off x="6392568" y="2187028"/>
            <a:ext cx="1125052" cy="935752"/>
            <a:chOff x="7167677" y="1901562"/>
            <a:chExt cx="1125052" cy="935752"/>
          </a:xfrm>
        </p:grpSpPr>
        <p:pic>
          <p:nvPicPr>
            <p:cNvPr id="116" name="Graphic 115">
              <a:extLst>
                <a:ext uri="{FF2B5EF4-FFF2-40B4-BE49-F238E27FC236}">
                  <a16:creationId xmlns:a16="http://schemas.microsoft.com/office/drawing/2014/main" id="{CBBF6F66-CB50-4BB5-6CB7-A2224DFDE82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548946" y="2232336"/>
              <a:ext cx="319358" cy="290540"/>
            </a:xfrm>
            <a:prstGeom prst="rect">
              <a:avLst/>
            </a:prstGeom>
          </p:spPr>
        </p:pic>
        <p:pic>
          <p:nvPicPr>
            <p:cNvPr id="117" name="Graphic 116">
              <a:extLst>
                <a:ext uri="{FF2B5EF4-FFF2-40B4-BE49-F238E27FC236}">
                  <a16:creationId xmlns:a16="http://schemas.microsoft.com/office/drawing/2014/main" id="{16ABE830-642D-6500-6496-F1D99A6AD30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7180654" y="2253054"/>
              <a:ext cx="319358" cy="290540"/>
            </a:xfrm>
            <a:prstGeom prst="rect">
              <a:avLst/>
            </a:prstGeom>
          </p:spPr>
        </p:pic>
        <p:pic>
          <p:nvPicPr>
            <p:cNvPr id="118" name="Graphic 117">
              <a:extLst>
                <a:ext uri="{FF2B5EF4-FFF2-40B4-BE49-F238E27FC236}">
                  <a16:creationId xmlns:a16="http://schemas.microsoft.com/office/drawing/2014/main" id="{6C605D0F-A452-662D-DF01-6AC8063FD099}"/>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541451" y="2546774"/>
              <a:ext cx="319358" cy="290540"/>
            </a:xfrm>
            <a:prstGeom prst="rect">
              <a:avLst/>
            </a:prstGeom>
          </p:spPr>
        </p:pic>
        <p:pic>
          <p:nvPicPr>
            <p:cNvPr id="119" name="Graphic 118">
              <a:extLst>
                <a:ext uri="{FF2B5EF4-FFF2-40B4-BE49-F238E27FC236}">
                  <a16:creationId xmlns:a16="http://schemas.microsoft.com/office/drawing/2014/main" id="{C8290623-57A7-F7AD-133D-5F1C2581DF8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167677" y="1916429"/>
              <a:ext cx="319358" cy="290540"/>
            </a:xfrm>
            <a:prstGeom prst="rect">
              <a:avLst/>
            </a:prstGeom>
          </p:spPr>
        </p:pic>
        <p:pic>
          <p:nvPicPr>
            <p:cNvPr id="120" name="Graphic 119">
              <a:extLst>
                <a:ext uri="{FF2B5EF4-FFF2-40B4-BE49-F238E27FC236}">
                  <a16:creationId xmlns:a16="http://schemas.microsoft.com/office/drawing/2014/main" id="{3293EA46-50D3-6B80-E16F-BD528683B883}"/>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973371" y="2247297"/>
              <a:ext cx="319358" cy="290540"/>
            </a:xfrm>
            <a:prstGeom prst="rect">
              <a:avLst/>
            </a:prstGeom>
          </p:spPr>
        </p:pic>
        <p:pic>
          <p:nvPicPr>
            <p:cNvPr id="121" name="Graphic 120">
              <a:extLst>
                <a:ext uri="{FF2B5EF4-FFF2-40B4-BE49-F238E27FC236}">
                  <a16:creationId xmlns:a16="http://schemas.microsoft.com/office/drawing/2014/main" id="{291F7573-B2A8-3219-2DED-06ECC253E308}"/>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534976" y="1901562"/>
              <a:ext cx="319359" cy="290541"/>
            </a:xfrm>
            <a:prstGeom prst="rect">
              <a:avLst/>
            </a:prstGeom>
          </p:spPr>
        </p:pic>
        <p:pic>
          <p:nvPicPr>
            <p:cNvPr id="122" name="Graphic 121">
              <a:extLst>
                <a:ext uri="{FF2B5EF4-FFF2-40B4-BE49-F238E27FC236}">
                  <a16:creationId xmlns:a16="http://schemas.microsoft.com/office/drawing/2014/main" id="{39634993-B87C-F02E-7E64-20A06F515DC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951132" y="1920485"/>
              <a:ext cx="319358" cy="290541"/>
            </a:xfrm>
            <a:prstGeom prst="rect">
              <a:avLst/>
            </a:prstGeom>
          </p:spPr>
        </p:pic>
      </p:grpSp>
      <p:grpSp>
        <p:nvGrpSpPr>
          <p:cNvPr id="126" name="Group 125">
            <a:extLst>
              <a:ext uri="{FF2B5EF4-FFF2-40B4-BE49-F238E27FC236}">
                <a16:creationId xmlns:a16="http://schemas.microsoft.com/office/drawing/2014/main" id="{C36B457D-5369-7289-BCC9-4F57C3D0EF63}"/>
              </a:ext>
            </a:extLst>
          </p:cNvPr>
          <p:cNvGrpSpPr/>
          <p:nvPr/>
        </p:nvGrpSpPr>
        <p:grpSpPr>
          <a:xfrm>
            <a:off x="6706671" y="3561799"/>
            <a:ext cx="624146" cy="633038"/>
            <a:chOff x="5824507" y="3905812"/>
            <a:chExt cx="624146" cy="633038"/>
          </a:xfrm>
        </p:grpSpPr>
        <p:sp>
          <p:nvSpPr>
            <p:cNvPr id="124" name="Rectangle: Folded Corner 123">
              <a:extLst>
                <a:ext uri="{FF2B5EF4-FFF2-40B4-BE49-F238E27FC236}">
                  <a16:creationId xmlns:a16="http://schemas.microsoft.com/office/drawing/2014/main" id="{0F175057-2BE5-43FF-D414-57E89E91F666}"/>
                </a:ext>
              </a:extLst>
            </p:cNvPr>
            <p:cNvSpPr/>
            <p:nvPr/>
          </p:nvSpPr>
          <p:spPr>
            <a:xfrm rot="16200000">
              <a:off x="5815615" y="3932628"/>
              <a:ext cx="633038" cy="579406"/>
            </a:xfrm>
            <a:prstGeom prst="foldedCorner">
              <a:avLst>
                <a:gd name="adj" fmla="val 45237"/>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26613C10-250E-86C3-05A9-C43D49035235}"/>
                </a:ext>
              </a:extLst>
            </p:cNvPr>
            <p:cNvSpPr txBox="1"/>
            <p:nvPr/>
          </p:nvSpPr>
          <p:spPr>
            <a:xfrm>
              <a:off x="5824507" y="4090785"/>
              <a:ext cx="624146" cy="369332"/>
            </a:xfrm>
            <a:prstGeom prst="rect">
              <a:avLst/>
            </a:prstGeom>
            <a:noFill/>
          </p:spPr>
          <p:txBody>
            <a:bodyPr wrap="square" rtlCol="0">
              <a:spAutoFit/>
            </a:bodyPr>
            <a:lstStyle/>
            <a:p>
              <a:r>
                <a:rPr lang="en-US">
                  <a:ln w="0"/>
                  <a:solidFill>
                    <a:schemeClr val="accent1"/>
                  </a:solidFill>
                  <a:effectLst>
                    <a:outerShdw blurRad="38100" dist="25400" dir="5400000" algn="ctr" rotWithShape="0">
                      <a:srgbClr val="6E747A">
                        <a:alpha val="43000"/>
                      </a:srgbClr>
                    </a:outerShdw>
                  </a:effectLst>
                </a:rPr>
                <a:t>SQL</a:t>
              </a:r>
              <a:endParaRPr lang="en-US"/>
            </a:p>
          </p:txBody>
        </p:sp>
      </p:grpSp>
      <p:sp>
        <p:nvSpPr>
          <p:cNvPr id="127" name="TextBox 126">
            <a:extLst>
              <a:ext uri="{FF2B5EF4-FFF2-40B4-BE49-F238E27FC236}">
                <a16:creationId xmlns:a16="http://schemas.microsoft.com/office/drawing/2014/main" id="{BEBFD52E-DE19-A6BD-740B-C05BC7F9C18A}"/>
              </a:ext>
            </a:extLst>
          </p:cNvPr>
          <p:cNvSpPr txBox="1">
            <a:spLocks/>
          </p:cNvSpPr>
          <p:nvPr/>
        </p:nvSpPr>
        <p:spPr>
          <a:xfrm>
            <a:off x="6131864" y="3130920"/>
            <a:ext cx="1646460"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No-code experience</a:t>
            </a:r>
          </a:p>
        </p:txBody>
      </p:sp>
      <p:sp>
        <p:nvSpPr>
          <p:cNvPr id="128" name="TextBox 127">
            <a:extLst>
              <a:ext uri="{FF2B5EF4-FFF2-40B4-BE49-F238E27FC236}">
                <a16:creationId xmlns:a16="http://schemas.microsoft.com/office/drawing/2014/main" id="{3A7EA6DB-19EE-1F2B-BE9E-D4D893E628FB}"/>
              </a:ext>
            </a:extLst>
          </p:cNvPr>
          <p:cNvSpPr txBox="1">
            <a:spLocks/>
          </p:cNvSpPr>
          <p:nvPr/>
        </p:nvSpPr>
        <p:spPr>
          <a:xfrm>
            <a:off x="6131864" y="4268421"/>
            <a:ext cx="1646460"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SQL for streaming</a:t>
            </a:r>
          </a:p>
        </p:txBody>
      </p:sp>
      <p:cxnSp>
        <p:nvCxnSpPr>
          <p:cNvPr id="129" name="Connector: Elbow 128">
            <a:extLst>
              <a:ext uri="{FF2B5EF4-FFF2-40B4-BE49-F238E27FC236}">
                <a16:creationId xmlns:a16="http://schemas.microsoft.com/office/drawing/2014/main" id="{87DD9FBA-59FC-098E-86EC-1645E4CCF25D}"/>
              </a:ext>
            </a:extLst>
          </p:cNvPr>
          <p:cNvCxnSpPr>
            <a:cxnSpLocks/>
            <a:stCxn id="32" idx="3"/>
            <a:endCxn id="29" idx="1"/>
          </p:cNvCxnSpPr>
          <p:nvPr/>
        </p:nvCxnSpPr>
        <p:spPr>
          <a:xfrm>
            <a:off x="5449149" y="3283834"/>
            <a:ext cx="519861" cy="1390"/>
          </a:xfrm>
          <a:prstGeom prst="bentConnector3">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4C318CE-2CBF-E6E3-6F5F-2F2862181C89}"/>
              </a:ext>
            </a:extLst>
          </p:cNvPr>
          <p:cNvCxnSpPr>
            <a:cxnSpLocks/>
            <a:stCxn id="29" idx="3"/>
            <a:endCxn id="27" idx="1"/>
          </p:cNvCxnSpPr>
          <p:nvPr/>
        </p:nvCxnSpPr>
        <p:spPr>
          <a:xfrm flipV="1">
            <a:off x="8019373" y="2555563"/>
            <a:ext cx="819703" cy="729661"/>
          </a:xfrm>
          <a:prstGeom prst="bentConnector3">
            <a:avLst>
              <a:gd name="adj1" fmla="val 66348"/>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797F70A8-CF1A-E150-2F67-F37ED5B1398A}"/>
              </a:ext>
            </a:extLst>
          </p:cNvPr>
          <p:cNvCxnSpPr>
            <a:cxnSpLocks/>
            <a:stCxn id="29" idx="3"/>
            <a:endCxn id="30" idx="1"/>
          </p:cNvCxnSpPr>
          <p:nvPr/>
        </p:nvCxnSpPr>
        <p:spPr>
          <a:xfrm>
            <a:off x="8019373" y="3285224"/>
            <a:ext cx="1353226" cy="1535668"/>
          </a:xfrm>
          <a:prstGeom prst="bentConnector3">
            <a:avLst>
              <a:gd name="adj1" fmla="val 41262"/>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92955A6B-BF28-71C2-8217-AB5EE6E212B3}"/>
              </a:ext>
            </a:extLst>
          </p:cNvPr>
          <p:cNvSpPr txBox="1">
            <a:spLocks/>
          </p:cNvSpPr>
          <p:nvPr/>
        </p:nvSpPr>
        <p:spPr>
          <a:xfrm>
            <a:off x="5810084" y="4690994"/>
            <a:ext cx="2395880"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0" normalizeH="0" baseline="0" noProof="0">
                <a:ln>
                  <a:noFill/>
                </a:ln>
                <a:effectLst/>
                <a:uLnTx/>
                <a:uFillTx/>
                <a:latin typeface="Segoe Sans Display" pitchFamily="2" charset="0"/>
                <a:ea typeface="+mn-ea"/>
                <a:cs typeface="Segoe UI Semibold" panose="020B0702040204020203" pitchFamily="34" charset="0"/>
              </a:rPr>
              <a:t>Processing &amp; Transformation</a:t>
            </a:r>
          </a:p>
        </p:txBody>
      </p:sp>
      <p:sp>
        <p:nvSpPr>
          <p:cNvPr id="149" name="TextBox 148">
            <a:extLst>
              <a:ext uri="{FF2B5EF4-FFF2-40B4-BE49-F238E27FC236}">
                <a16:creationId xmlns:a16="http://schemas.microsoft.com/office/drawing/2014/main" id="{DA1E7D60-D697-EFED-6626-B0227D2E3593}"/>
              </a:ext>
              <a:ext uri="{C183D7F6-B498-43B3-948B-1728B52AA6E4}">
                <adec:decorative xmlns:adec="http://schemas.microsoft.com/office/drawing/2017/decorative" val="1"/>
              </a:ext>
            </a:extLst>
          </p:cNvPr>
          <p:cNvSpPr txBox="1">
            <a:spLocks/>
          </p:cNvSpPr>
          <p:nvPr/>
        </p:nvSpPr>
        <p:spPr>
          <a:xfrm>
            <a:off x="8891133" y="2273904"/>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Eventhouse</a:t>
            </a:r>
          </a:p>
        </p:txBody>
      </p:sp>
      <p:sp>
        <p:nvSpPr>
          <p:cNvPr id="164" name="Freeform: Shape 163">
            <a:extLst>
              <a:ext uri="{FF2B5EF4-FFF2-40B4-BE49-F238E27FC236}">
                <a16:creationId xmlns:a16="http://schemas.microsoft.com/office/drawing/2014/main" id="{AB255C88-C3EB-90CD-EFF4-F10FAF9B4326}"/>
              </a:ext>
            </a:extLst>
          </p:cNvPr>
          <p:cNvSpPr/>
          <p:nvPr/>
        </p:nvSpPr>
        <p:spPr>
          <a:xfrm>
            <a:off x="10276104" y="1821702"/>
            <a:ext cx="386507" cy="441529"/>
          </a:xfrm>
          <a:custGeom>
            <a:avLst/>
            <a:gdLst>
              <a:gd name="connsiteX0" fmla="*/ 325017 w 386507"/>
              <a:gd name="connsiteY0" fmla="*/ 7884 h 441529"/>
              <a:gd name="connsiteX1" fmla="*/ 61490 w 386507"/>
              <a:gd name="connsiteY1" fmla="*/ 7884 h 441529"/>
              <a:gd name="connsiteX2" fmla="*/ 8784 w 386507"/>
              <a:gd name="connsiteY2" fmla="*/ 55191 h 441529"/>
              <a:gd name="connsiteX3" fmla="*/ 8784 w 386507"/>
              <a:gd name="connsiteY3" fmla="*/ 386338 h 441529"/>
              <a:gd name="connsiteX4" fmla="*/ 61490 w 386507"/>
              <a:gd name="connsiteY4" fmla="*/ 433645 h 441529"/>
              <a:gd name="connsiteX5" fmla="*/ 325017 w 386507"/>
              <a:gd name="connsiteY5" fmla="*/ 433645 h 441529"/>
              <a:gd name="connsiteX6" fmla="*/ 377723 w 386507"/>
              <a:gd name="connsiteY6" fmla="*/ 386338 h 441529"/>
              <a:gd name="connsiteX7" fmla="*/ 377723 w 386507"/>
              <a:gd name="connsiteY7" fmla="*/ 55191 h 441529"/>
              <a:gd name="connsiteX8" fmla="*/ 325017 w 386507"/>
              <a:gd name="connsiteY8" fmla="*/ 7884 h 441529"/>
              <a:gd name="connsiteX9" fmla="*/ 61490 w 386507"/>
              <a:gd name="connsiteY9" fmla="*/ 0 h 441529"/>
              <a:gd name="connsiteX10" fmla="*/ 0 w 386507"/>
              <a:gd name="connsiteY10" fmla="*/ 55191 h 441529"/>
              <a:gd name="connsiteX11" fmla="*/ 0 w 386507"/>
              <a:gd name="connsiteY11" fmla="*/ 386338 h 441529"/>
              <a:gd name="connsiteX12" fmla="*/ 61490 w 386507"/>
              <a:gd name="connsiteY12" fmla="*/ 441529 h 441529"/>
              <a:gd name="connsiteX13" fmla="*/ 325017 w 386507"/>
              <a:gd name="connsiteY13" fmla="*/ 441529 h 441529"/>
              <a:gd name="connsiteX14" fmla="*/ 386507 w 386507"/>
              <a:gd name="connsiteY14" fmla="*/ 386338 h 441529"/>
              <a:gd name="connsiteX15" fmla="*/ 386507 w 386507"/>
              <a:gd name="connsiteY15" fmla="*/ 55191 h 441529"/>
              <a:gd name="connsiteX16" fmla="*/ 325017 w 386507"/>
              <a:gd name="connsiteY16" fmla="*/ 0 h 441529"/>
              <a:gd name="connsiteX17" fmla="*/ 61490 w 386507"/>
              <a:gd name="connsiteY17" fmla="*/ 0 h 44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6507" h="441529">
                <a:moveTo>
                  <a:pt x="325017" y="7884"/>
                </a:moveTo>
                <a:lnTo>
                  <a:pt x="61490" y="7884"/>
                </a:lnTo>
                <a:cubicBezTo>
                  <a:pt x="32381" y="7884"/>
                  <a:pt x="8784" y="29064"/>
                  <a:pt x="8784" y="55191"/>
                </a:cubicBezTo>
                <a:lnTo>
                  <a:pt x="8784" y="386338"/>
                </a:lnTo>
                <a:cubicBezTo>
                  <a:pt x="8784" y="412465"/>
                  <a:pt x="32381" y="433645"/>
                  <a:pt x="61490" y="433645"/>
                </a:cubicBezTo>
                <a:lnTo>
                  <a:pt x="325017" y="433645"/>
                </a:lnTo>
                <a:cubicBezTo>
                  <a:pt x="354126" y="433645"/>
                  <a:pt x="377723" y="412465"/>
                  <a:pt x="377723" y="386338"/>
                </a:cubicBezTo>
                <a:lnTo>
                  <a:pt x="377723" y="55191"/>
                </a:lnTo>
                <a:cubicBezTo>
                  <a:pt x="377723" y="29064"/>
                  <a:pt x="354126" y="7884"/>
                  <a:pt x="325017" y="7884"/>
                </a:cubicBezTo>
                <a:close/>
                <a:moveTo>
                  <a:pt x="61490" y="0"/>
                </a:moveTo>
                <a:cubicBezTo>
                  <a:pt x="27530" y="0"/>
                  <a:pt x="0" y="24710"/>
                  <a:pt x="0" y="55191"/>
                </a:cubicBezTo>
                <a:lnTo>
                  <a:pt x="0" y="386338"/>
                </a:lnTo>
                <a:cubicBezTo>
                  <a:pt x="0" y="416820"/>
                  <a:pt x="27530" y="441529"/>
                  <a:pt x="61490" y="441529"/>
                </a:cubicBezTo>
                <a:lnTo>
                  <a:pt x="325017" y="441529"/>
                </a:lnTo>
                <a:cubicBezTo>
                  <a:pt x="358977" y="441529"/>
                  <a:pt x="386507" y="416820"/>
                  <a:pt x="386507" y="386338"/>
                </a:cubicBezTo>
                <a:lnTo>
                  <a:pt x="386507" y="55191"/>
                </a:lnTo>
                <a:cubicBezTo>
                  <a:pt x="386507" y="24710"/>
                  <a:pt x="358977" y="0"/>
                  <a:pt x="325017" y="0"/>
                </a:cubicBezTo>
                <a:lnTo>
                  <a:pt x="61490" y="0"/>
                </a:lnTo>
                <a:close/>
              </a:path>
            </a:pathLst>
          </a:custGeom>
          <a:gradFill>
            <a:gsLst>
              <a:gs pos="0">
                <a:srgbClr val="BBBBBB"/>
              </a:gs>
              <a:gs pos="50000">
                <a:srgbClr val="A1A1A1"/>
              </a:gs>
              <a:gs pos="100000">
                <a:srgbClr val="888888"/>
              </a:gs>
            </a:gsLst>
            <a:lin ang="4822102" scaled="1"/>
          </a:gradFill>
          <a:ln w="8781" cap="flat">
            <a:noFill/>
            <a:prstDash val="solid"/>
            <a:miter/>
          </a:ln>
        </p:spPr>
        <p:txBody>
          <a:bodyPr rtlCol="0" anchor="ctr"/>
          <a:lstStyle/>
          <a:p>
            <a:endParaRPr lang="en-US"/>
          </a:p>
        </p:txBody>
      </p:sp>
      <p:grpSp>
        <p:nvGrpSpPr>
          <p:cNvPr id="169" name="Group 168">
            <a:extLst>
              <a:ext uri="{FF2B5EF4-FFF2-40B4-BE49-F238E27FC236}">
                <a16:creationId xmlns:a16="http://schemas.microsoft.com/office/drawing/2014/main" id="{87821BE1-696F-D2A8-FAF5-1EA949B618EC}"/>
              </a:ext>
            </a:extLst>
          </p:cNvPr>
          <p:cNvGrpSpPr/>
          <p:nvPr/>
        </p:nvGrpSpPr>
        <p:grpSpPr>
          <a:xfrm>
            <a:off x="10134616" y="1668992"/>
            <a:ext cx="615626" cy="594239"/>
            <a:chOff x="9842155" y="108940"/>
            <a:chExt cx="587304" cy="612894"/>
          </a:xfrm>
        </p:grpSpPr>
        <p:sp>
          <p:nvSpPr>
            <p:cNvPr id="159" name="TextBox 158">
              <a:extLst>
                <a:ext uri="{FF2B5EF4-FFF2-40B4-BE49-F238E27FC236}">
                  <a16:creationId xmlns:a16="http://schemas.microsoft.com/office/drawing/2014/main" id="{DB668F59-E7E1-486D-3752-BF548CD940BE}"/>
                </a:ext>
              </a:extLst>
            </p:cNvPr>
            <p:cNvSpPr txBox="1">
              <a:spLocks noChangeAspect="1"/>
            </p:cNvSpPr>
            <p:nvPr/>
          </p:nvSpPr>
          <p:spPr>
            <a:xfrm>
              <a:off x="9842155" y="108940"/>
              <a:ext cx="587304" cy="612894"/>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nvGrpSpPr>
            <p:cNvPr id="168" name="Group 167">
              <a:extLst>
                <a:ext uri="{FF2B5EF4-FFF2-40B4-BE49-F238E27FC236}">
                  <a16:creationId xmlns:a16="http://schemas.microsoft.com/office/drawing/2014/main" id="{1EB4048E-F10A-2DCB-D08A-118085358071}"/>
                </a:ext>
              </a:extLst>
            </p:cNvPr>
            <p:cNvGrpSpPr/>
            <p:nvPr/>
          </p:nvGrpSpPr>
          <p:grpSpPr>
            <a:xfrm>
              <a:off x="9971615" y="223261"/>
              <a:ext cx="355061" cy="334253"/>
              <a:chOff x="10836366" y="2020249"/>
              <a:chExt cx="231273" cy="213339"/>
            </a:xfrm>
          </p:grpSpPr>
          <p:sp>
            <p:nvSpPr>
              <p:cNvPr id="165" name="Freeform: Shape 164">
                <a:extLst>
                  <a:ext uri="{FF2B5EF4-FFF2-40B4-BE49-F238E27FC236}">
                    <a16:creationId xmlns:a16="http://schemas.microsoft.com/office/drawing/2014/main" id="{4B835EE1-08A9-B297-11DE-F56DE7BE46D3}"/>
                  </a:ext>
                </a:extLst>
              </p:cNvPr>
              <p:cNvSpPr/>
              <p:nvPr/>
            </p:nvSpPr>
            <p:spPr>
              <a:xfrm>
                <a:off x="10836366" y="2020249"/>
                <a:ext cx="220141" cy="207016"/>
              </a:xfrm>
              <a:custGeom>
                <a:avLst/>
                <a:gdLst>
                  <a:gd name="connsiteX0" fmla="*/ 121548 w 228390"/>
                  <a:gd name="connsiteY0" fmla="*/ 213311 h 213310"/>
                  <a:gd name="connsiteX1" fmla="*/ 17569 w 228390"/>
                  <a:gd name="connsiteY1" fmla="*/ 213311 h 213310"/>
                  <a:gd name="connsiteX2" fmla="*/ 0 w 228390"/>
                  <a:gd name="connsiteY2" fmla="*/ 197542 h 213310"/>
                  <a:gd name="connsiteX3" fmla="*/ 0 w 228390"/>
                  <a:gd name="connsiteY3" fmla="*/ 94161 h 213310"/>
                  <a:gd name="connsiteX4" fmla="*/ 5789 w 228390"/>
                  <a:gd name="connsiteY4" fmla="*/ 82460 h 213310"/>
                  <a:gd name="connsiteX5" fmla="*/ 102416 w 228390"/>
                  <a:gd name="connsiteY5" fmla="*/ 4073 h 213310"/>
                  <a:gd name="connsiteX6" fmla="*/ 125984 w 228390"/>
                  <a:gd name="connsiteY6" fmla="*/ 4073 h 213310"/>
                  <a:gd name="connsiteX7" fmla="*/ 222610 w 228390"/>
                  <a:gd name="connsiteY7" fmla="*/ 82460 h 213310"/>
                  <a:gd name="connsiteX8" fmla="*/ 228391 w 228390"/>
                  <a:gd name="connsiteY8" fmla="*/ 94161 h 213310"/>
                  <a:gd name="connsiteX9" fmla="*/ 228391 w 228390"/>
                  <a:gd name="connsiteY9" fmla="*/ 166036 h 213310"/>
                  <a:gd name="connsiteX10" fmla="*/ 223998 w 228390"/>
                  <a:gd name="connsiteY10" fmla="*/ 165373 h 213310"/>
                  <a:gd name="connsiteX11" fmla="*/ 211788 w 228390"/>
                  <a:gd name="connsiteY11" fmla="*/ 172706 h 213310"/>
                  <a:gd name="connsiteX12" fmla="*/ 210822 w 228390"/>
                  <a:gd name="connsiteY12" fmla="*/ 173731 h 213310"/>
                  <a:gd name="connsiteX13" fmla="*/ 209856 w 228390"/>
                  <a:gd name="connsiteY13" fmla="*/ 172706 h 213310"/>
                  <a:gd name="connsiteX14" fmla="*/ 197646 w 228390"/>
                  <a:gd name="connsiteY14" fmla="*/ 165373 h 213310"/>
                  <a:gd name="connsiteX15" fmla="*/ 185436 w 228390"/>
                  <a:gd name="connsiteY15" fmla="*/ 172627 h 213310"/>
                  <a:gd name="connsiteX16" fmla="*/ 184469 w 228390"/>
                  <a:gd name="connsiteY16" fmla="*/ 173652 h 213310"/>
                  <a:gd name="connsiteX17" fmla="*/ 183503 w 228390"/>
                  <a:gd name="connsiteY17" fmla="*/ 172627 h 213310"/>
                  <a:gd name="connsiteX18" fmla="*/ 166342 w 228390"/>
                  <a:gd name="connsiteY18" fmla="*/ 166166 h 213310"/>
                  <a:gd name="connsiteX19" fmla="*/ 161982 w 228390"/>
                  <a:gd name="connsiteY19" fmla="*/ 168779 h 213310"/>
                  <a:gd name="connsiteX20" fmla="*/ 159083 w 228390"/>
                  <a:gd name="connsiteY20" fmla="*/ 172627 h 213310"/>
                  <a:gd name="connsiteX21" fmla="*/ 158117 w 228390"/>
                  <a:gd name="connsiteY21" fmla="*/ 173652 h 213310"/>
                  <a:gd name="connsiteX22" fmla="*/ 157150 w 228390"/>
                  <a:gd name="connsiteY22" fmla="*/ 172627 h 213310"/>
                  <a:gd name="connsiteX23" fmla="*/ 144852 w 228390"/>
                  <a:gd name="connsiteY23" fmla="*/ 165294 h 213310"/>
                  <a:gd name="connsiteX24" fmla="*/ 132730 w 228390"/>
                  <a:gd name="connsiteY24" fmla="*/ 172863 h 213310"/>
                  <a:gd name="connsiteX25" fmla="*/ 132203 w 228390"/>
                  <a:gd name="connsiteY25" fmla="*/ 173888 h 213310"/>
                  <a:gd name="connsiteX26" fmla="*/ 131061 w 228390"/>
                  <a:gd name="connsiteY26" fmla="*/ 174204 h 213310"/>
                  <a:gd name="connsiteX27" fmla="*/ 121135 w 228390"/>
                  <a:gd name="connsiteY27" fmla="*/ 188317 h 213310"/>
                  <a:gd name="connsiteX28" fmla="*/ 132256 w 228390"/>
                  <a:gd name="connsiteY28" fmla="*/ 197439 h 213310"/>
                  <a:gd name="connsiteX29" fmla="*/ 132203 w 228390"/>
                  <a:gd name="connsiteY29" fmla="*/ 197542 h 213310"/>
                  <a:gd name="connsiteX30" fmla="*/ 131061 w 228390"/>
                  <a:gd name="connsiteY30" fmla="*/ 197857 h 213310"/>
                  <a:gd name="connsiteX31" fmla="*/ 121156 w 228390"/>
                  <a:gd name="connsiteY31" fmla="*/ 212089 h 213310"/>
                  <a:gd name="connsiteX32" fmla="*/ 121548 w 228390"/>
                  <a:gd name="connsiteY32" fmla="*/ 213311 h 21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8390" h="213310">
                    <a:moveTo>
                      <a:pt x="121548" y="213311"/>
                    </a:moveTo>
                    <a:lnTo>
                      <a:pt x="17569" y="213311"/>
                    </a:lnTo>
                    <a:cubicBezTo>
                      <a:pt x="7865" y="213311"/>
                      <a:pt x="0" y="206251"/>
                      <a:pt x="0" y="197542"/>
                    </a:cubicBezTo>
                    <a:lnTo>
                      <a:pt x="0" y="94161"/>
                    </a:lnTo>
                    <a:cubicBezTo>
                      <a:pt x="-1" y="89701"/>
                      <a:pt x="2103" y="85450"/>
                      <a:pt x="5789" y="82460"/>
                    </a:cubicBezTo>
                    <a:lnTo>
                      <a:pt x="102416" y="4073"/>
                    </a:lnTo>
                    <a:cubicBezTo>
                      <a:pt x="109107" y="-1358"/>
                      <a:pt x="119293" y="-1358"/>
                      <a:pt x="125984" y="4073"/>
                    </a:cubicBezTo>
                    <a:lnTo>
                      <a:pt x="222610" y="82460"/>
                    </a:lnTo>
                    <a:cubicBezTo>
                      <a:pt x="226293" y="85452"/>
                      <a:pt x="228393" y="89703"/>
                      <a:pt x="228391" y="94161"/>
                    </a:cubicBezTo>
                    <a:lnTo>
                      <a:pt x="228391" y="166036"/>
                    </a:lnTo>
                    <a:cubicBezTo>
                      <a:pt x="226978" y="165596"/>
                      <a:pt x="225493" y="165372"/>
                      <a:pt x="223998" y="165373"/>
                    </a:cubicBezTo>
                    <a:cubicBezTo>
                      <a:pt x="218552" y="165373"/>
                      <a:pt x="213809" y="168212"/>
                      <a:pt x="211788" y="172706"/>
                    </a:cubicBezTo>
                    <a:cubicBezTo>
                      <a:pt x="211700" y="173021"/>
                      <a:pt x="211261" y="173415"/>
                      <a:pt x="210822" y="173731"/>
                    </a:cubicBezTo>
                    <a:cubicBezTo>
                      <a:pt x="210426" y="173452"/>
                      <a:pt x="210097" y="173102"/>
                      <a:pt x="209856" y="172706"/>
                    </a:cubicBezTo>
                    <a:cubicBezTo>
                      <a:pt x="207846" y="168246"/>
                      <a:pt x="203006" y="165339"/>
                      <a:pt x="197646" y="165373"/>
                    </a:cubicBezTo>
                    <a:cubicBezTo>
                      <a:pt x="192307" y="165328"/>
                      <a:pt x="187475" y="168199"/>
                      <a:pt x="185436" y="172627"/>
                    </a:cubicBezTo>
                    <a:cubicBezTo>
                      <a:pt x="185348" y="172942"/>
                      <a:pt x="184908" y="173337"/>
                      <a:pt x="184469" y="173652"/>
                    </a:cubicBezTo>
                    <a:cubicBezTo>
                      <a:pt x="184073" y="173373"/>
                      <a:pt x="183745" y="173024"/>
                      <a:pt x="183503" y="172627"/>
                    </a:cubicBezTo>
                    <a:cubicBezTo>
                      <a:pt x="180752" y="166589"/>
                      <a:pt x="173069" y="163696"/>
                      <a:pt x="166342" y="166166"/>
                    </a:cubicBezTo>
                    <a:cubicBezTo>
                      <a:pt x="164708" y="166766"/>
                      <a:pt x="163225" y="167654"/>
                      <a:pt x="161982" y="168779"/>
                    </a:cubicBezTo>
                    <a:cubicBezTo>
                      <a:pt x="160718" y="169860"/>
                      <a:pt x="159729" y="171172"/>
                      <a:pt x="159083" y="172627"/>
                    </a:cubicBezTo>
                    <a:cubicBezTo>
                      <a:pt x="158995" y="172942"/>
                      <a:pt x="158556" y="173337"/>
                      <a:pt x="158117" y="173652"/>
                    </a:cubicBezTo>
                    <a:cubicBezTo>
                      <a:pt x="157720" y="173373"/>
                      <a:pt x="157392" y="173024"/>
                      <a:pt x="157150" y="172627"/>
                    </a:cubicBezTo>
                    <a:cubicBezTo>
                      <a:pt x="155130" y="168212"/>
                      <a:pt x="150474" y="165294"/>
                      <a:pt x="144852" y="165294"/>
                    </a:cubicBezTo>
                    <a:cubicBezTo>
                      <a:pt x="139406" y="165373"/>
                      <a:pt x="134663" y="168291"/>
                      <a:pt x="132730" y="172863"/>
                    </a:cubicBezTo>
                    <a:cubicBezTo>
                      <a:pt x="132379" y="173573"/>
                      <a:pt x="132203" y="173888"/>
                      <a:pt x="132203" y="173888"/>
                    </a:cubicBezTo>
                    <a:cubicBezTo>
                      <a:pt x="131835" y="174027"/>
                      <a:pt x="131453" y="174133"/>
                      <a:pt x="131061" y="174204"/>
                    </a:cubicBezTo>
                    <a:cubicBezTo>
                      <a:pt x="124034" y="175623"/>
                      <a:pt x="119554" y="182009"/>
                      <a:pt x="121135" y="188317"/>
                    </a:cubicBezTo>
                    <a:cubicBezTo>
                      <a:pt x="122293" y="193176"/>
                      <a:pt x="126760" y="196839"/>
                      <a:pt x="132256" y="197439"/>
                    </a:cubicBezTo>
                    <a:lnTo>
                      <a:pt x="132203" y="197542"/>
                    </a:lnTo>
                    <a:cubicBezTo>
                      <a:pt x="131835" y="197681"/>
                      <a:pt x="131453" y="197786"/>
                      <a:pt x="131061" y="197857"/>
                    </a:cubicBezTo>
                    <a:cubicBezTo>
                      <a:pt x="123947" y="199332"/>
                      <a:pt x="119512" y="205705"/>
                      <a:pt x="121156" y="212089"/>
                    </a:cubicBezTo>
                    <a:cubicBezTo>
                      <a:pt x="121262" y="212503"/>
                      <a:pt x="121393" y="212910"/>
                      <a:pt x="121548" y="213311"/>
                    </a:cubicBezTo>
                    <a:close/>
                  </a:path>
                </a:pathLst>
              </a:custGeom>
              <a:gradFill>
                <a:gsLst>
                  <a:gs pos="0">
                    <a:srgbClr val="3477EA"/>
                  </a:gs>
                  <a:gs pos="50000">
                    <a:srgbClr val="2865C7"/>
                  </a:gs>
                  <a:gs pos="100000">
                    <a:srgbClr val="1D53A4"/>
                  </a:gs>
                </a:gsLst>
                <a:lin ang="2712408" scaled="1"/>
              </a:gradFill>
              <a:ln w="8781"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BDF2FEC-8715-98DE-E2EA-ED02DF4B6700}"/>
                  </a:ext>
                </a:extLst>
              </p:cNvPr>
              <p:cNvSpPr/>
              <p:nvPr/>
            </p:nvSpPr>
            <p:spPr>
              <a:xfrm>
                <a:off x="10957698" y="2193419"/>
                <a:ext cx="109941" cy="16515"/>
              </a:xfrm>
              <a:custGeom>
                <a:avLst/>
                <a:gdLst>
                  <a:gd name="connsiteX0" fmla="*/ 17660 w 109941"/>
                  <a:gd name="connsiteY0" fmla="*/ 12888 h 16515"/>
                  <a:gd name="connsiteX1" fmla="*/ 15639 w 109941"/>
                  <a:gd name="connsiteY1" fmla="*/ 11256 h 16515"/>
                  <a:gd name="connsiteX2" fmla="*/ 13988 w 109941"/>
                  <a:gd name="connsiteY2" fmla="*/ 12715 h 16515"/>
                  <a:gd name="connsiteX3" fmla="*/ 5362 w 109941"/>
                  <a:gd name="connsiteY3" fmla="*/ 16389 h 16515"/>
                  <a:gd name="connsiteX4" fmla="*/ 109 w 109941"/>
                  <a:gd name="connsiteY4" fmla="*/ 13409 h 16515"/>
                  <a:gd name="connsiteX5" fmla="*/ 3429 w 109941"/>
                  <a:gd name="connsiteY5" fmla="*/ 8694 h 16515"/>
                  <a:gd name="connsiteX6" fmla="*/ 8260 w 109941"/>
                  <a:gd name="connsiteY6" fmla="*/ 6731 h 16515"/>
                  <a:gd name="connsiteX7" fmla="*/ 11282 w 109941"/>
                  <a:gd name="connsiteY7" fmla="*/ 2528 h 16515"/>
                  <a:gd name="connsiteX8" fmla="*/ 16962 w 109941"/>
                  <a:gd name="connsiteY8" fmla="*/ 272 h 16515"/>
                  <a:gd name="connsiteX9" fmla="*/ 19452 w 109941"/>
                  <a:gd name="connsiteY9" fmla="*/ 2473 h 16515"/>
                  <a:gd name="connsiteX10" fmla="*/ 23106 w 109941"/>
                  <a:gd name="connsiteY10" fmla="*/ 6715 h 16515"/>
                  <a:gd name="connsiteX11" fmla="*/ 28491 w 109941"/>
                  <a:gd name="connsiteY11" fmla="*/ 8599 h 16515"/>
                  <a:gd name="connsiteX12" fmla="*/ 33954 w 109941"/>
                  <a:gd name="connsiteY12" fmla="*/ 6691 h 16515"/>
                  <a:gd name="connsiteX13" fmla="*/ 37626 w 109941"/>
                  <a:gd name="connsiteY13" fmla="*/ 2560 h 16515"/>
                  <a:gd name="connsiteX14" fmla="*/ 43266 w 109941"/>
                  <a:gd name="connsiteY14" fmla="*/ 250 h 16515"/>
                  <a:gd name="connsiteX15" fmla="*/ 45839 w 109941"/>
                  <a:gd name="connsiteY15" fmla="*/ 2560 h 16515"/>
                  <a:gd name="connsiteX16" fmla="*/ 49459 w 109941"/>
                  <a:gd name="connsiteY16" fmla="*/ 6707 h 16515"/>
                  <a:gd name="connsiteX17" fmla="*/ 54835 w 109941"/>
                  <a:gd name="connsiteY17" fmla="*/ 8599 h 16515"/>
                  <a:gd name="connsiteX18" fmla="*/ 60307 w 109941"/>
                  <a:gd name="connsiteY18" fmla="*/ 6691 h 16515"/>
                  <a:gd name="connsiteX19" fmla="*/ 64005 w 109941"/>
                  <a:gd name="connsiteY19" fmla="*/ 2489 h 16515"/>
                  <a:gd name="connsiteX20" fmla="*/ 64023 w 109941"/>
                  <a:gd name="connsiteY20" fmla="*/ 2449 h 16515"/>
                  <a:gd name="connsiteX21" fmla="*/ 66395 w 109941"/>
                  <a:gd name="connsiteY21" fmla="*/ 321 h 16515"/>
                  <a:gd name="connsiteX22" fmla="*/ 66500 w 109941"/>
                  <a:gd name="connsiteY22" fmla="*/ 281 h 16515"/>
                  <a:gd name="connsiteX23" fmla="*/ 69662 w 109941"/>
                  <a:gd name="connsiteY23" fmla="*/ 281 h 16515"/>
                  <a:gd name="connsiteX24" fmla="*/ 69759 w 109941"/>
                  <a:gd name="connsiteY24" fmla="*/ 313 h 16515"/>
                  <a:gd name="connsiteX25" fmla="*/ 72148 w 109941"/>
                  <a:gd name="connsiteY25" fmla="*/ 2473 h 16515"/>
                  <a:gd name="connsiteX26" fmla="*/ 75811 w 109941"/>
                  <a:gd name="connsiteY26" fmla="*/ 6715 h 16515"/>
                  <a:gd name="connsiteX27" fmla="*/ 81187 w 109941"/>
                  <a:gd name="connsiteY27" fmla="*/ 8599 h 16515"/>
                  <a:gd name="connsiteX28" fmla="*/ 86660 w 109941"/>
                  <a:gd name="connsiteY28" fmla="*/ 6691 h 16515"/>
                  <a:gd name="connsiteX29" fmla="*/ 90367 w 109941"/>
                  <a:gd name="connsiteY29" fmla="*/ 2473 h 16515"/>
                  <a:gd name="connsiteX30" fmla="*/ 96052 w 109941"/>
                  <a:gd name="connsiteY30" fmla="*/ 283 h 16515"/>
                  <a:gd name="connsiteX31" fmla="*/ 97570 w 109941"/>
                  <a:gd name="connsiteY31" fmla="*/ 1196 h 16515"/>
                  <a:gd name="connsiteX32" fmla="*/ 98536 w 109941"/>
                  <a:gd name="connsiteY32" fmla="*/ 2536 h 16515"/>
                  <a:gd name="connsiteX33" fmla="*/ 101549 w 109941"/>
                  <a:gd name="connsiteY33" fmla="*/ 6731 h 16515"/>
                  <a:gd name="connsiteX34" fmla="*/ 106380 w 109941"/>
                  <a:gd name="connsiteY34" fmla="*/ 8702 h 16515"/>
                  <a:gd name="connsiteX35" fmla="*/ 109861 w 109941"/>
                  <a:gd name="connsiteY35" fmla="*/ 13320 h 16515"/>
                  <a:gd name="connsiteX36" fmla="*/ 104716 w 109941"/>
                  <a:gd name="connsiteY36" fmla="*/ 16443 h 16515"/>
                  <a:gd name="connsiteX37" fmla="*/ 104448 w 109941"/>
                  <a:gd name="connsiteY37" fmla="*/ 16389 h 16515"/>
                  <a:gd name="connsiteX38" fmla="*/ 95822 w 109941"/>
                  <a:gd name="connsiteY38" fmla="*/ 12715 h 16515"/>
                  <a:gd name="connsiteX39" fmla="*/ 94153 w 109941"/>
                  <a:gd name="connsiteY39" fmla="*/ 11233 h 16515"/>
                  <a:gd name="connsiteX40" fmla="*/ 92062 w 109941"/>
                  <a:gd name="connsiteY40" fmla="*/ 12912 h 16515"/>
                  <a:gd name="connsiteX41" fmla="*/ 81187 w 109941"/>
                  <a:gd name="connsiteY41" fmla="*/ 16484 h 16515"/>
                  <a:gd name="connsiteX42" fmla="*/ 70356 w 109941"/>
                  <a:gd name="connsiteY42" fmla="*/ 12888 h 16515"/>
                  <a:gd name="connsiteX43" fmla="*/ 68064 w 109941"/>
                  <a:gd name="connsiteY43" fmla="*/ 10996 h 16515"/>
                  <a:gd name="connsiteX44" fmla="*/ 65718 w 109941"/>
                  <a:gd name="connsiteY44" fmla="*/ 12912 h 16515"/>
                  <a:gd name="connsiteX45" fmla="*/ 54835 w 109941"/>
                  <a:gd name="connsiteY45" fmla="*/ 16484 h 16515"/>
                  <a:gd name="connsiteX46" fmla="*/ 44004 w 109941"/>
                  <a:gd name="connsiteY46" fmla="*/ 12888 h 16515"/>
                  <a:gd name="connsiteX47" fmla="*/ 41711 w 109941"/>
                  <a:gd name="connsiteY47" fmla="*/ 10996 h 16515"/>
                  <a:gd name="connsiteX48" fmla="*/ 39365 w 109941"/>
                  <a:gd name="connsiteY48" fmla="*/ 12912 h 16515"/>
                  <a:gd name="connsiteX49" fmla="*/ 28491 w 109941"/>
                  <a:gd name="connsiteY49" fmla="*/ 16484 h 16515"/>
                  <a:gd name="connsiteX50" fmla="*/ 17651 w 109941"/>
                  <a:gd name="connsiteY50" fmla="*/ 12888 h 1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941" h="16515">
                    <a:moveTo>
                      <a:pt x="17660" y="12888"/>
                    </a:moveTo>
                    <a:cubicBezTo>
                      <a:pt x="16948" y="12383"/>
                      <a:pt x="16273" y="11838"/>
                      <a:pt x="15639" y="11256"/>
                    </a:cubicBezTo>
                    <a:cubicBezTo>
                      <a:pt x="15130" y="11777"/>
                      <a:pt x="14585" y="12258"/>
                      <a:pt x="13988" y="12715"/>
                    </a:cubicBezTo>
                    <a:cubicBezTo>
                      <a:pt x="11519" y="14623"/>
                      <a:pt x="8603" y="15735"/>
                      <a:pt x="5362" y="16389"/>
                    </a:cubicBezTo>
                    <a:cubicBezTo>
                      <a:pt x="2994" y="16868"/>
                      <a:pt x="643" y="15534"/>
                      <a:pt x="109" y="13409"/>
                    </a:cubicBezTo>
                    <a:cubicBezTo>
                      <a:pt x="-425" y="11284"/>
                      <a:pt x="1062" y="9173"/>
                      <a:pt x="3429" y="8694"/>
                    </a:cubicBezTo>
                    <a:cubicBezTo>
                      <a:pt x="5687" y="8236"/>
                      <a:pt x="7162" y="7582"/>
                      <a:pt x="8260" y="6731"/>
                    </a:cubicBezTo>
                    <a:cubicBezTo>
                      <a:pt x="9367" y="5887"/>
                      <a:pt x="10377" y="4618"/>
                      <a:pt x="11282" y="2528"/>
                    </a:cubicBezTo>
                    <a:cubicBezTo>
                      <a:pt x="12156" y="497"/>
                      <a:pt x="14699" y="-513"/>
                      <a:pt x="16962" y="272"/>
                    </a:cubicBezTo>
                    <a:cubicBezTo>
                      <a:pt x="18095" y="665"/>
                      <a:pt x="18997" y="1462"/>
                      <a:pt x="19452" y="2473"/>
                    </a:cubicBezTo>
                    <a:cubicBezTo>
                      <a:pt x="20084" y="3876"/>
                      <a:pt x="21384" y="5485"/>
                      <a:pt x="23106" y="6715"/>
                    </a:cubicBezTo>
                    <a:cubicBezTo>
                      <a:pt x="24828" y="7929"/>
                      <a:pt x="26707" y="8599"/>
                      <a:pt x="28491" y="8599"/>
                    </a:cubicBezTo>
                    <a:cubicBezTo>
                      <a:pt x="30283" y="8599"/>
                      <a:pt x="32198" y="7929"/>
                      <a:pt x="33954" y="6691"/>
                    </a:cubicBezTo>
                    <a:cubicBezTo>
                      <a:pt x="35694" y="5477"/>
                      <a:pt x="36985" y="3916"/>
                      <a:pt x="37626" y="2560"/>
                    </a:cubicBezTo>
                    <a:cubicBezTo>
                      <a:pt x="38473" y="524"/>
                      <a:pt x="40998" y="-511"/>
                      <a:pt x="43266" y="250"/>
                    </a:cubicBezTo>
                    <a:cubicBezTo>
                      <a:pt x="44456" y="649"/>
                      <a:pt x="45395" y="1491"/>
                      <a:pt x="45839" y="2560"/>
                    </a:cubicBezTo>
                    <a:cubicBezTo>
                      <a:pt x="46656" y="4184"/>
                      <a:pt x="47897" y="5607"/>
                      <a:pt x="49459" y="6707"/>
                    </a:cubicBezTo>
                    <a:cubicBezTo>
                      <a:pt x="51180" y="7929"/>
                      <a:pt x="53051" y="8599"/>
                      <a:pt x="54835" y="8599"/>
                    </a:cubicBezTo>
                    <a:cubicBezTo>
                      <a:pt x="56635" y="8599"/>
                      <a:pt x="58550" y="7929"/>
                      <a:pt x="60307" y="6691"/>
                    </a:cubicBezTo>
                    <a:cubicBezTo>
                      <a:pt x="62064" y="5461"/>
                      <a:pt x="63382" y="3861"/>
                      <a:pt x="64005" y="2489"/>
                    </a:cubicBezTo>
                    <a:lnTo>
                      <a:pt x="64023" y="2449"/>
                    </a:lnTo>
                    <a:cubicBezTo>
                      <a:pt x="64467" y="1486"/>
                      <a:pt x="65321" y="719"/>
                      <a:pt x="66395" y="321"/>
                    </a:cubicBezTo>
                    <a:lnTo>
                      <a:pt x="66500" y="281"/>
                    </a:lnTo>
                    <a:cubicBezTo>
                      <a:pt x="67517" y="-73"/>
                      <a:pt x="68645" y="-73"/>
                      <a:pt x="69662" y="281"/>
                    </a:cubicBezTo>
                    <a:lnTo>
                      <a:pt x="69759" y="313"/>
                    </a:lnTo>
                    <a:cubicBezTo>
                      <a:pt x="70813" y="707"/>
                      <a:pt x="71691" y="1456"/>
                      <a:pt x="72148" y="2473"/>
                    </a:cubicBezTo>
                    <a:cubicBezTo>
                      <a:pt x="72790" y="3876"/>
                      <a:pt x="74081" y="5485"/>
                      <a:pt x="75811" y="6715"/>
                    </a:cubicBezTo>
                    <a:cubicBezTo>
                      <a:pt x="77533" y="7929"/>
                      <a:pt x="79404" y="8599"/>
                      <a:pt x="81187" y="8599"/>
                    </a:cubicBezTo>
                    <a:cubicBezTo>
                      <a:pt x="82988" y="8599"/>
                      <a:pt x="84903" y="7929"/>
                      <a:pt x="86660" y="6691"/>
                    </a:cubicBezTo>
                    <a:cubicBezTo>
                      <a:pt x="88434" y="5453"/>
                      <a:pt x="89734" y="3853"/>
                      <a:pt x="90367" y="2473"/>
                    </a:cubicBezTo>
                    <a:cubicBezTo>
                      <a:pt x="91263" y="459"/>
                      <a:pt x="93808" y="-522"/>
                      <a:pt x="96052" y="283"/>
                    </a:cubicBezTo>
                    <a:cubicBezTo>
                      <a:pt x="96624" y="488"/>
                      <a:pt x="97141" y="799"/>
                      <a:pt x="97570" y="1196"/>
                    </a:cubicBezTo>
                    <a:cubicBezTo>
                      <a:pt x="97991" y="1578"/>
                      <a:pt x="98320" y="2035"/>
                      <a:pt x="98536" y="2536"/>
                    </a:cubicBezTo>
                    <a:cubicBezTo>
                      <a:pt x="99432" y="4618"/>
                      <a:pt x="100442" y="5887"/>
                      <a:pt x="101549" y="6731"/>
                    </a:cubicBezTo>
                    <a:cubicBezTo>
                      <a:pt x="102647" y="7582"/>
                      <a:pt x="104132" y="8236"/>
                      <a:pt x="106380" y="8702"/>
                    </a:cubicBezTo>
                    <a:cubicBezTo>
                      <a:pt x="108762" y="9114"/>
                      <a:pt x="110320" y="11182"/>
                      <a:pt x="109861" y="13320"/>
                    </a:cubicBezTo>
                    <a:cubicBezTo>
                      <a:pt x="109401" y="15457"/>
                      <a:pt x="107097" y="16856"/>
                      <a:pt x="104716" y="16443"/>
                    </a:cubicBezTo>
                    <a:cubicBezTo>
                      <a:pt x="104625" y="16428"/>
                      <a:pt x="104537" y="16410"/>
                      <a:pt x="104448" y="16389"/>
                    </a:cubicBezTo>
                    <a:cubicBezTo>
                      <a:pt x="101215" y="15735"/>
                      <a:pt x="98299" y="14623"/>
                      <a:pt x="95822" y="12715"/>
                    </a:cubicBezTo>
                    <a:cubicBezTo>
                      <a:pt x="95227" y="12257"/>
                      <a:pt x="94670" y="11761"/>
                      <a:pt x="94153" y="11233"/>
                    </a:cubicBezTo>
                    <a:cubicBezTo>
                      <a:pt x="93497" y="11833"/>
                      <a:pt x="92798" y="12393"/>
                      <a:pt x="92062" y="12912"/>
                    </a:cubicBezTo>
                    <a:cubicBezTo>
                      <a:pt x="89181" y="14930"/>
                      <a:pt x="85412" y="16484"/>
                      <a:pt x="81187" y="16484"/>
                    </a:cubicBezTo>
                    <a:cubicBezTo>
                      <a:pt x="76962" y="16484"/>
                      <a:pt x="73220" y="14930"/>
                      <a:pt x="70356" y="12888"/>
                    </a:cubicBezTo>
                    <a:cubicBezTo>
                      <a:pt x="69542" y="12308"/>
                      <a:pt x="68776" y="11676"/>
                      <a:pt x="68064" y="10996"/>
                    </a:cubicBezTo>
                    <a:cubicBezTo>
                      <a:pt x="67335" y="11684"/>
                      <a:pt x="66551" y="12325"/>
                      <a:pt x="65718" y="12912"/>
                    </a:cubicBezTo>
                    <a:cubicBezTo>
                      <a:pt x="62819" y="14930"/>
                      <a:pt x="59060" y="16484"/>
                      <a:pt x="54835" y="16484"/>
                    </a:cubicBezTo>
                    <a:cubicBezTo>
                      <a:pt x="50609" y="16484"/>
                      <a:pt x="46867" y="14930"/>
                      <a:pt x="44004" y="12888"/>
                    </a:cubicBezTo>
                    <a:cubicBezTo>
                      <a:pt x="43189" y="12308"/>
                      <a:pt x="42423" y="11676"/>
                      <a:pt x="41711" y="10996"/>
                    </a:cubicBezTo>
                    <a:cubicBezTo>
                      <a:pt x="40982" y="11685"/>
                      <a:pt x="40198" y="12325"/>
                      <a:pt x="39365" y="12912"/>
                    </a:cubicBezTo>
                    <a:cubicBezTo>
                      <a:pt x="36467" y="14930"/>
                      <a:pt x="32707" y="16484"/>
                      <a:pt x="28491" y="16484"/>
                    </a:cubicBezTo>
                    <a:cubicBezTo>
                      <a:pt x="24257" y="16484"/>
                      <a:pt x="20514" y="14930"/>
                      <a:pt x="17651" y="12888"/>
                    </a:cubicBezTo>
                    <a:close/>
                  </a:path>
                </a:pathLst>
              </a:custGeom>
              <a:gradFill>
                <a:gsLst>
                  <a:gs pos="0">
                    <a:srgbClr val="3477EA"/>
                  </a:gs>
                  <a:gs pos="50000">
                    <a:srgbClr val="2865C7"/>
                  </a:gs>
                  <a:gs pos="100000">
                    <a:srgbClr val="1D53A4"/>
                  </a:gs>
                </a:gsLst>
                <a:lin ang="2712408" scaled="1"/>
              </a:gradFill>
              <a:ln w="8781"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CC55580-7CD4-3A71-9C37-84130DA24C35}"/>
                  </a:ext>
                </a:extLst>
              </p:cNvPr>
              <p:cNvSpPr/>
              <p:nvPr/>
            </p:nvSpPr>
            <p:spPr>
              <a:xfrm>
                <a:off x="10957698" y="2217073"/>
                <a:ext cx="109941" cy="16515"/>
              </a:xfrm>
              <a:custGeom>
                <a:avLst/>
                <a:gdLst>
                  <a:gd name="connsiteX0" fmla="*/ 17660 w 109941"/>
                  <a:gd name="connsiteY0" fmla="*/ 12888 h 16515"/>
                  <a:gd name="connsiteX1" fmla="*/ 15639 w 109941"/>
                  <a:gd name="connsiteY1" fmla="*/ 11256 h 16515"/>
                  <a:gd name="connsiteX2" fmla="*/ 13988 w 109941"/>
                  <a:gd name="connsiteY2" fmla="*/ 12715 h 16515"/>
                  <a:gd name="connsiteX3" fmla="*/ 5362 w 109941"/>
                  <a:gd name="connsiteY3" fmla="*/ 16389 h 16515"/>
                  <a:gd name="connsiteX4" fmla="*/ 109 w 109941"/>
                  <a:gd name="connsiteY4" fmla="*/ 13409 h 16515"/>
                  <a:gd name="connsiteX5" fmla="*/ 3429 w 109941"/>
                  <a:gd name="connsiteY5" fmla="*/ 8694 h 16515"/>
                  <a:gd name="connsiteX6" fmla="*/ 8260 w 109941"/>
                  <a:gd name="connsiteY6" fmla="*/ 6731 h 16515"/>
                  <a:gd name="connsiteX7" fmla="*/ 11282 w 109941"/>
                  <a:gd name="connsiteY7" fmla="*/ 2528 h 16515"/>
                  <a:gd name="connsiteX8" fmla="*/ 16962 w 109941"/>
                  <a:gd name="connsiteY8" fmla="*/ 272 h 16515"/>
                  <a:gd name="connsiteX9" fmla="*/ 19452 w 109941"/>
                  <a:gd name="connsiteY9" fmla="*/ 2473 h 16515"/>
                  <a:gd name="connsiteX10" fmla="*/ 23106 w 109941"/>
                  <a:gd name="connsiteY10" fmla="*/ 6715 h 16515"/>
                  <a:gd name="connsiteX11" fmla="*/ 28491 w 109941"/>
                  <a:gd name="connsiteY11" fmla="*/ 8599 h 16515"/>
                  <a:gd name="connsiteX12" fmla="*/ 33954 w 109941"/>
                  <a:gd name="connsiteY12" fmla="*/ 6691 h 16515"/>
                  <a:gd name="connsiteX13" fmla="*/ 37626 w 109941"/>
                  <a:gd name="connsiteY13" fmla="*/ 2560 h 16515"/>
                  <a:gd name="connsiteX14" fmla="*/ 43266 w 109941"/>
                  <a:gd name="connsiteY14" fmla="*/ 250 h 16515"/>
                  <a:gd name="connsiteX15" fmla="*/ 45839 w 109941"/>
                  <a:gd name="connsiteY15" fmla="*/ 2560 h 16515"/>
                  <a:gd name="connsiteX16" fmla="*/ 49459 w 109941"/>
                  <a:gd name="connsiteY16" fmla="*/ 6707 h 16515"/>
                  <a:gd name="connsiteX17" fmla="*/ 54835 w 109941"/>
                  <a:gd name="connsiteY17" fmla="*/ 8599 h 16515"/>
                  <a:gd name="connsiteX18" fmla="*/ 60307 w 109941"/>
                  <a:gd name="connsiteY18" fmla="*/ 6691 h 16515"/>
                  <a:gd name="connsiteX19" fmla="*/ 64005 w 109941"/>
                  <a:gd name="connsiteY19" fmla="*/ 2489 h 16515"/>
                  <a:gd name="connsiteX20" fmla="*/ 64023 w 109941"/>
                  <a:gd name="connsiteY20" fmla="*/ 2449 h 16515"/>
                  <a:gd name="connsiteX21" fmla="*/ 66395 w 109941"/>
                  <a:gd name="connsiteY21" fmla="*/ 321 h 16515"/>
                  <a:gd name="connsiteX22" fmla="*/ 66500 w 109941"/>
                  <a:gd name="connsiteY22" fmla="*/ 281 h 16515"/>
                  <a:gd name="connsiteX23" fmla="*/ 69662 w 109941"/>
                  <a:gd name="connsiteY23" fmla="*/ 281 h 16515"/>
                  <a:gd name="connsiteX24" fmla="*/ 69759 w 109941"/>
                  <a:gd name="connsiteY24" fmla="*/ 313 h 16515"/>
                  <a:gd name="connsiteX25" fmla="*/ 72148 w 109941"/>
                  <a:gd name="connsiteY25" fmla="*/ 2473 h 16515"/>
                  <a:gd name="connsiteX26" fmla="*/ 75811 w 109941"/>
                  <a:gd name="connsiteY26" fmla="*/ 6715 h 16515"/>
                  <a:gd name="connsiteX27" fmla="*/ 81187 w 109941"/>
                  <a:gd name="connsiteY27" fmla="*/ 8599 h 16515"/>
                  <a:gd name="connsiteX28" fmla="*/ 86660 w 109941"/>
                  <a:gd name="connsiteY28" fmla="*/ 6691 h 16515"/>
                  <a:gd name="connsiteX29" fmla="*/ 90367 w 109941"/>
                  <a:gd name="connsiteY29" fmla="*/ 2473 h 16515"/>
                  <a:gd name="connsiteX30" fmla="*/ 96052 w 109941"/>
                  <a:gd name="connsiteY30" fmla="*/ 283 h 16515"/>
                  <a:gd name="connsiteX31" fmla="*/ 97570 w 109941"/>
                  <a:gd name="connsiteY31" fmla="*/ 1196 h 16515"/>
                  <a:gd name="connsiteX32" fmla="*/ 98536 w 109941"/>
                  <a:gd name="connsiteY32" fmla="*/ 2536 h 16515"/>
                  <a:gd name="connsiteX33" fmla="*/ 101549 w 109941"/>
                  <a:gd name="connsiteY33" fmla="*/ 6731 h 16515"/>
                  <a:gd name="connsiteX34" fmla="*/ 106380 w 109941"/>
                  <a:gd name="connsiteY34" fmla="*/ 8702 h 16515"/>
                  <a:gd name="connsiteX35" fmla="*/ 109861 w 109941"/>
                  <a:gd name="connsiteY35" fmla="*/ 13320 h 16515"/>
                  <a:gd name="connsiteX36" fmla="*/ 104716 w 109941"/>
                  <a:gd name="connsiteY36" fmla="*/ 16443 h 16515"/>
                  <a:gd name="connsiteX37" fmla="*/ 104448 w 109941"/>
                  <a:gd name="connsiteY37" fmla="*/ 16389 h 16515"/>
                  <a:gd name="connsiteX38" fmla="*/ 95822 w 109941"/>
                  <a:gd name="connsiteY38" fmla="*/ 12715 h 16515"/>
                  <a:gd name="connsiteX39" fmla="*/ 94153 w 109941"/>
                  <a:gd name="connsiteY39" fmla="*/ 11233 h 16515"/>
                  <a:gd name="connsiteX40" fmla="*/ 92062 w 109941"/>
                  <a:gd name="connsiteY40" fmla="*/ 12912 h 16515"/>
                  <a:gd name="connsiteX41" fmla="*/ 81187 w 109941"/>
                  <a:gd name="connsiteY41" fmla="*/ 16484 h 16515"/>
                  <a:gd name="connsiteX42" fmla="*/ 70356 w 109941"/>
                  <a:gd name="connsiteY42" fmla="*/ 12888 h 16515"/>
                  <a:gd name="connsiteX43" fmla="*/ 68064 w 109941"/>
                  <a:gd name="connsiteY43" fmla="*/ 10996 h 16515"/>
                  <a:gd name="connsiteX44" fmla="*/ 65718 w 109941"/>
                  <a:gd name="connsiteY44" fmla="*/ 12912 h 16515"/>
                  <a:gd name="connsiteX45" fmla="*/ 54835 w 109941"/>
                  <a:gd name="connsiteY45" fmla="*/ 16484 h 16515"/>
                  <a:gd name="connsiteX46" fmla="*/ 44004 w 109941"/>
                  <a:gd name="connsiteY46" fmla="*/ 12888 h 16515"/>
                  <a:gd name="connsiteX47" fmla="*/ 41711 w 109941"/>
                  <a:gd name="connsiteY47" fmla="*/ 10996 h 16515"/>
                  <a:gd name="connsiteX48" fmla="*/ 39365 w 109941"/>
                  <a:gd name="connsiteY48" fmla="*/ 12912 h 16515"/>
                  <a:gd name="connsiteX49" fmla="*/ 28491 w 109941"/>
                  <a:gd name="connsiteY49" fmla="*/ 16484 h 16515"/>
                  <a:gd name="connsiteX50" fmla="*/ 17651 w 109941"/>
                  <a:gd name="connsiteY50" fmla="*/ 12888 h 1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941" h="16515">
                    <a:moveTo>
                      <a:pt x="17660" y="12888"/>
                    </a:moveTo>
                    <a:cubicBezTo>
                      <a:pt x="16948" y="12383"/>
                      <a:pt x="16273" y="11838"/>
                      <a:pt x="15639" y="11256"/>
                    </a:cubicBezTo>
                    <a:cubicBezTo>
                      <a:pt x="15130" y="11777"/>
                      <a:pt x="14585" y="12258"/>
                      <a:pt x="13988" y="12715"/>
                    </a:cubicBezTo>
                    <a:cubicBezTo>
                      <a:pt x="11519" y="14623"/>
                      <a:pt x="8603" y="15735"/>
                      <a:pt x="5362" y="16389"/>
                    </a:cubicBezTo>
                    <a:cubicBezTo>
                      <a:pt x="2994" y="16868"/>
                      <a:pt x="643" y="15534"/>
                      <a:pt x="109" y="13409"/>
                    </a:cubicBezTo>
                    <a:cubicBezTo>
                      <a:pt x="-425" y="11284"/>
                      <a:pt x="1062" y="9173"/>
                      <a:pt x="3429" y="8694"/>
                    </a:cubicBezTo>
                    <a:cubicBezTo>
                      <a:pt x="5687" y="8236"/>
                      <a:pt x="7162" y="7582"/>
                      <a:pt x="8260" y="6731"/>
                    </a:cubicBezTo>
                    <a:cubicBezTo>
                      <a:pt x="9367" y="5887"/>
                      <a:pt x="10377" y="4618"/>
                      <a:pt x="11282" y="2528"/>
                    </a:cubicBezTo>
                    <a:cubicBezTo>
                      <a:pt x="12156" y="497"/>
                      <a:pt x="14699" y="-513"/>
                      <a:pt x="16962" y="272"/>
                    </a:cubicBezTo>
                    <a:cubicBezTo>
                      <a:pt x="18095" y="665"/>
                      <a:pt x="18997" y="1462"/>
                      <a:pt x="19452" y="2473"/>
                    </a:cubicBezTo>
                    <a:cubicBezTo>
                      <a:pt x="20084" y="3876"/>
                      <a:pt x="21384" y="5485"/>
                      <a:pt x="23106" y="6715"/>
                    </a:cubicBezTo>
                    <a:cubicBezTo>
                      <a:pt x="24828" y="7929"/>
                      <a:pt x="26707" y="8599"/>
                      <a:pt x="28491" y="8599"/>
                    </a:cubicBezTo>
                    <a:cubicBezTo>
                      <a:pt x="30283" y="8599"/>
                      <a:pt x="32198" y="7929"/>
                      <a:pt x="33954" y="6691"/>
                    </a:cubicBezTo>
                    <a:cubicBezTo>
                      <a:pt x="35694" y="5477"/>
                      <a:pt x="36985" y="3916"/>
                      <a:pt x="37626" y="2560"/>
                    </a:cubicBezTo>
                    <a:cubicBezTo>
                      <a:pt x="38473" y="524"/>
                      <a:pt x="40998" y="-511"/>
                      <a:pt x="43266" y="250"/>
                    </a:cubicBezTo>
                    <a:cubicBezTo>
                      <a:pt x="44456" y="649"/>
                      <a:pt x="45395" y="1491"/>
                      <a:pt x="45839" y="2560"/>
                    </a:cubicBezTo>
                    <a:cubicBezTo>
                      <a:pt x="46656" y="4184"/>
                      <a:pt x="47897" y="5607"/>
                      <a:pt x="49459" y="6707"/>
                    </a:cubicBezTo>
                    <a:cubicBezTo>
                      <a:pt x="51180" y="7929"/>
                      <a:pt x="53051" y="8599"/>
                      <a:pt x="54835" y="8599"/>
                    </a:cubicBezTo>
                    <a:cubicBezTo>
                      <a:pt x="56635" y="8599"/>
                      <a:pt x="58550" y="7929"/>
                      <a:pt x="60307" y="6691"/>
                    </a:cubicBezTo>
                    <a:cubicBezTo>
                      <a:pt x="62064" y="5461"/>
                      <a:pt x="63382" y="3861"/>
                      <a:pt x="64005" y="2489"/>
                    </a:cubicBezTo>
                    <a:lnTo>
                      <a:pt x="64023" y="2449"/>
                    </a:lnTo>
                    <a:cubicBezTo>
                      <a:pt x="64467" y="1486"/>
                      <a:pt x="65321" y="719"/>
                      <a:pt x="66395" y="321"/>
                    </a:cubicBezTo>
                    <a:lnTo>
                      <a:pt x="66500" y="281"/>
                    </a:lnTo>
                    <a:cubicBezTo>
                      <a:pt x="67517" y="-73"/>
                      <a:pt x="68645" y="-73"/>
                      <a:pt x="69662" y="281"/>
                    </a:cubicBezTo>
                    <a:lnTo>
                      <a:pt x="69759" y="313"/>
                    </a:lnTo>
                    <a:cubicBezTo>
                      <a:pt x="70813" y="707"/>
                      <a:pt x="71691" y="1456"/>
                      <a:pt x="72148" y="2473"/>
                    </a:cubicBezTo>
                    <a:cubicBezTo>
                      <a:pt x="72790" y="3876"/>
                      <a:pt x="74081" y="5485"/>
                      <a:pt x="75811" y="6715"/>
                    </a:cubicBezTo>
                    <a:cubicBezTo>
                      <a:pt x="77533" y="7929"/>
                      <a:pt x="79404" y="8599"/>
                      <a:pt x="81187" y="8599"/>
                    </a:cubicBezTo>
                    <a:cubicBezTo>
                      <a:pt x="82988" y="8599"/>
                      <a:pt x="84903" y="7929"/>
                      <a:pt x="86660" y="6691"/>
                    </a:cubicBezTo>
                    <a:cubicBezTo>
                      <a:pt x="88434" y="5453"/>
                      <a:pt x="89734" y="3853"/>
                      <a:pt x="90367" y="2473"/>
                    </a:cubicBezTo>
                    <a:cubicBezTo>
                      <a:pt x="91263" y="459"/>
                      <a:pt x="93808" y="-522"/>
                      <a:pt x="96052" y="283"/>
                    </a:cubicBezTo>
                    <a:cubicBezTo>
                      <a:pt x="96624" y="488"/>
                      <a:pt x="97141" y="799"/>
                      <a:pt x="97570" y="1196"/>
                    </a:cubicBezTo>
                    <a:cubicBezTo>
                      <a:pt x="97991" y="1578"/>
                      <a:pt x="98320" y="2035"/>
                      <a:pt x="98536" y="2536"/>
                    </a:cubicBezTo>
                    <a:cubicBezTo>
                      <a:pt x="99432" y="4618"/>
                      <a:pt x="100442" y="5887"/>
                      <a:pt x="101549" y="6731"/>
                    </a:cubicBezTo>
                    <a:cubicBezTo>
                      <a:pt x="102647" y="7582"/>
                      <a:pt x="104132" y="8236"/>
                      <a:pt x="106380" y="8702"/>
                    </a:cubicBezTo>
                    <a:cubicBezTo>
                      <a:pt x="108762" y="9114"/>
                      <a:pt x="110320" y="11182"/>
                      <a:pt x="109861" y="13320"/>
                    </a:cubicBezTo>
                    <a:cubicBezTo>
                      <a:pt x="109401" y="15457"/>
                      <a:pt x="107097" y="16856"/>
                      <a:pt x="104716" y="16443"/>
                    </a:cubicBezTo>
                    <a:cubicBezTo>
                      <a:pt x="104625" y="16428"/>
                      <a:pt x="104537" y="16410"/>
                      <a:pt x="104448" y="16389"/>
                    </a:cubicBezTo>
                    <a:cubicBezTo>
                      <a:pt x="101215" y="15735"/>
                      <a:pt x="98299" y="14623"/>
                      <a:pt x="95822" y="12715"/>
                    </a:cubicBezTo>
                    <a:cubicBezTo>
                      <a:pt x="95227" y="12257"/>
                      <a:pt x="94670" y="11761"/>
                      <a:pt x="94153" y="11233"/>
                    </a:cubicBezTo>
                    <a:cubicBezTo>
                      <a:pt x="93497" y="11833"/>
                      <a:pt x="92798" y="12393"/>
                      <a:pt x="92062" y="12912"/>
                    </a:cubicBezTo>
                    <a:cubicBezTo>
                      <a:pt x="89181" y="14930"/>
                      <a:pt x="85412" y="16484"/>
                      <a:pt x="81187" y="16484"/>
                    </a:cubicBezTo>
                    <a:cubicBezTo>
                      <a:pt x="76962" y="16484"/>
                      <a:pt x="73220" y="14930"/>
                      <a:pt x="70356" y="12888"/>
                    </a:cubicBezTo>
                    <a:cubicBezTo>
                      <a:pt x="69542" y="12308"/>
                      <a:pt x="68776" y="11676"/>
                      <a:pt x="68064" y="10996"/>
                    </a:cubicBezTo>
                    <a:cubicBezTo>
                      <a:pt x="67335" y="11684"/>
                      <a:pt x="66551" y="12325"/>
                      <a:pt x="65718" y="12912"/>
                    </a:cubicBezTo>
                    <a:cubicBezTo>
                      <a:pt x="62819" y="14930"/>
                      <a:pt x="59060" y="16484"/>
                      <a:pt x="54835" y="16484"/>
                    </a:cubicBezTo>
                    <a:cubicBezTo>
                      <a:pt x="50609" y="16484"/>
                      <a:pt x="46867" y="14930"/>
                      <a:pt x="44004" y="12888"/>
                    </a:cubicBezTo>
                    <a:cubicBezTo>
                      <a:pt x="43189" y="12308"/>
                      <a:pt x="42423" y="11676"/>
                      <a:pt x="41711" y="10996"/>
                    </a:cubicBezTo>
                    <a:cubicBezTo>
                      <a:pt x="40982" y="11685"/>
                      <a:pt x="40198" y="12325"/>
                      <a:pt x="39365" y="12912"/>
                    </a:cubicBezTo>
                    <a:cubicBezTo>
                      <a:pt x="36467" y="14930"/>
                      <a:pt x="32707" y="16484"/>
                      <a:pt x="28491" y="16484"/>
                    </a:cubicBezTo>
                    <a:cubicBezTo>
                      <a:pt x="24257" y="16484"/>
                      <a:pt x="20514" y="14930"/>
                      <a:pt x="17651" y="12888"/>
                    </a:cubicBezTo>
                    <a:close/>
                  </a:path>
                </a:pathLst>
              </a:custGeom>
              <a:gradFill>
                <a:gsLst>
                  <a:gs pos="0">
                    <a:srgbClr val="3477EA"/>
                  </a:gs>
                  <a:gs pos="50000">
                    <a:srgbClr val="2865C7"/>
                  </a:gs>
                  <a:gs pos="100000">
                    <a:srgbClr val="1D53A4"/>
                  </a:gs>
                </a:gsLst>
                <a:lin ang="2712408" scaled="1"/>
              </a:gradFill>
              <a:ln w="8781" cap="flat">
                <a:noFill/>
                <a:prstDash val="solid"/>
                <a:miter/>
              </a:ln>
            </p:spPr>
            <p:txBody>
              <a:bodyPr rtlCol="0" anchor="ctr"/>
              <a:lstStyle/>
              <a:p>
                <a:endParaRPr lang="en-US"/>
              </a:p>
            </p:txBody>
          </p:sp>
        </p:grpSp>
      </p:grpSp>
      <p:grpSp>
        <p:nvGrpSpPr>
          <p:cNvPr id="171" name="Group 170">
            <a:extLst>
              <a:ext uri="{FF2B5EF4-FFF2-40B4-BE49-F238E27FC236}">
                <a16:creationId xmlns:a16="http://schemas.microsoft.com/office/drawing/2014/main" id="{56547DC9-481C-4E02-B1EA-FC8027B7BB4B}"/>
              </a:ext>
            </a:extLst>
          </p:cNvPr>
          <p:cNvGrpSpPr/>
          <p:nvPr/>
        </p:nvGrpSpPr>
        <p:grpSpPr>
          <a:xfrm>
            <a:off x="10122319" y="2585031"/>
            <a:ext cx="654119" cy="652049"/>
            <a:chOff x="10607586" y="2706454"/>
            <a:chExt cx="672642" cy="701950"/>
          </a:xfrm>
        </p:grpSpPr>
        <p:sp>
          <p:nvSpPr>
            <p:cNvPr id="160" name="TextBox 159">
              <a:extLst>
                <a:ext uri="{FF2B5EF4-FFF2-40B4-BE49-F238E27FC236}">
                  <a16:creationId xmlns:a16="http://schemas.microsoft.com/office/drawing/2014/main" id="{05B0538E-CFC5-3383-6768-D9CC57CAA898}"/>
                </a:ext>
              </a:extLst>
            </p:cNvPr>
            <p:cNvSpPr txBox="1">
              <a:spLocks noChangeAspect="1"/>
            </p:cNvSpPr>
            <p:nvPr/>
          </p:nvSpPr>
          <p:spPr>
            <a:xfrm>
              <a:off x="10607586" y="2706454"/>
              <a:ext cx="672642" cy="701950"/>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pic>
          <p:nvPicPr>
            <p:cNvPr id="158" name="Picture 157">
              <a:extLst>
                <a:ext uri="{FF2B5EF4-FFF2-40B4-BE49-F238E27FC236}">
                  <a16:creationId xmlns:a16="http://schemas.microsoft.com/office/drawing/2014/main" id="{F2B8BD04-9E91-C290-9491-BE0301DA55F2}"/>
                </a:ext>
              </a:extLst>
            </p:cNvPr>
            <p:cNvPicPr>
              <a:picLocks noChangeAspect="1"/>
            </p:cNvPicPr>
            <p:nvPr/>
          </p:nvPicPr>
          <p:blipFill>
            <a:blip r:embed="rId53"/>
            <a:stretch>
              <a:fillRect/>
            </a:stretch>
          </p:blipFill>
          <p:spPr>
            <a:xfrm>
              <a:off x="10758856" y="2823449"/>
              <a:ext cx="435592" cy="485662"/>
            </a:xfrm>
            <a:prstGeom prst="rect">
              <a:avLst/>
            </a:prstGeom>
          </p:spPr>
        </p:pic>
      </p:grpSp>
      <p:sp>
        <p:nvSpPr>
          <p:cNvPr id="170" name="TextBox 169">
            <a:extLst>
              <a:ext uri="{FF2B5EF4-FFF2-40B4-BE49-F238E27FC236}">
                <a16:creationId xmlns:a16="http://schemas.microsoft.com/office/drawing/2014/main" id="{318D8107-326D-EDA6-4B31-382BD4C5C33A}"/>
              </a:ext>
              <a:ext uri="{C183D7F6-B498-43B3-948B-1728B52AA6E4}">
                <adec:decorative xmlns:adec="http://schemas.microsoft.com/office/drawing/2017/decorative" val="1"/>
              </a:ext>
            </a:extLst>
          </p:cNvPr>
          <p:cNvSpPr txBox="1">
            <a:spLocks/>
          </p:cNvSpPr>
          <p:nvPr/>
        </p:nvSpPr>
        <p:spPr>
          <a:xfrm>
            <a:off x="9952115" y="2287040"/>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Lakehouse</a:t>
            </a:r>
          </a:p>
        </p:txBody>
      </p:sp>
      <p:sp>
        <p:nvSpPr>
          <p:cNvPr id="172" name="TextBox 171">
            <a:extLst>
              <a:ext uri="{FF2B5EF4-FFF2-40B4-BE49-F238E27FC236}">
                <a16:creationId xmlns:a16="http://schemas.microsoft.com/office/drawing/2014/main" id="{378B2DA1-20C9-69F7-0BF1-3D7E862E1D20}"/>
              </a:ext>
              <a:ext uri="{C183D7F6-B498-43B3-948B-1728B52AA6E4}">
                <adec:decorative xmlns:adec="http://schemas.microsoft.com/office/drawing/2017/decorative" val="1"/>
              </a:ext>
            </a:extLst>
          </p:cNvPr>
          <p:cNvSpPr txBox="1">
            <a:spLocks/>
          </p:cNvSpPr>
          <p:nvPr/>
        </p:nvSpPr>
        <p:spPr>
          <a:xfrm>
            <a:off x="9927004" y="3245748"/>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u="none" strike="noStrike" kern="1200" cap="none" spc="-50" normalizeH="0" baseline="0" noProof="0">
                <a:ln>
                  <a:noFill/>
                </a:ln>
                <a:effectLst/>
                <a:uLnTx/>
                <a:uFillTx/>
                <a:latin typeface="Segoe Sans Display" pitchFamily="2" charset="0"/>
                <a:ea typeface="+mn-ea"/>
                <a:cs typeface="Segoe UI Semibold" panose="020B0702040204020203" pitchFamily="34" charset="0"/>
              </a:rPr>
              <a:t>Integration</a:t>
            </a:r>
          </a:p>
        </p:txBody>
      </p:sp>
      <p:pic>
        <p:nvPicPr>
          <p:cNvPr id="182" name="Picture 181">
            <a:extLst>
              <a:ext uri="{FF2B5EF4-FFF2-40B4-BE49-F238E27FC236}">
                <a16:creationId xmlns:a16="http://schemas.microsoft.com/office/drawing/2014/main" id="{48F3A9C3-1461-BEB3-A350-42CC87DC2898}"/>
              </a:ext>
            </a:extLst>
          </p:cNvPr>
          <p:cNvPicPr>
            <a:picLocks noChangeAspect="1"/>
          </p:cNvPicPr>
          <p:nvPr/>
        </p:nvPicPr>
        <p:blipFill>
          <a:blip r:embed="rId54"/>
          <a:stretch>
            <a:fillRect/>
          </a:stretch>
        </p:blipFill>
        <p:spPr>
          <a:xfrm>
            <a:off x="4115279" y="5098474"/>
            <a:ext cx="335693" cy="445440"/>
          </a:xfrm>
          <a:prstGeom prst="rect">
            <a:avLst/>
          </a:prstGeom>
        </p:spPr>
      </p:pic>
    </p:spTree>
    <p:extLst>
      <p:ext uri="{BB962C8B-B14F-4D97-AF65-F5344CB8AC3E}">
        <p14:creationId xmlns:p14="http://schemas.microsoft.com/office/powerpoint/2010/main" val="230839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79167E-6 2.59259E-6 L 4.79167E-6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B577-4932-FA72-4CE7-6F4A6AD9947B}"/>
            </a:ext>
          </a:extLst>
        </p:cNvPr>
        <p:cNvGrpSpPr/>
        <p:nvPr/>
      </p:nvGrpSpPr>
      <p:grpSpPr>
        <a:xfrm>
          <a:off x="0" y="0"/>
          <a:ext cx="0" cy="0"/>
          <a:chOff x="0" y="0"/>
          <a:chExt cx="0" cy="0"/>
        </a:xfrm>
      </p:grpSpPr>
      <p:sp>
        <p:nvSpPr>
          <p:cNvPr id="45" name="TextBox 44">
            <a:extLst>
              <a:ext uri="{FF2B5EF4-FFF2-40B4-BE49-F238E27FC236}">
                <a16:creationId xmlns:a16="http://schemas.microsoft.com/office/drawing/2014/main" id="{021AB110-62F8-AECF-80A4-4B7A3E00AD0E}"/>
              </a:ext>
            </a:extLst>
          </p:cNvPr>
          <p:cNvSpPr txBox="1"/>
          <p:nvPr/>
        </p:nvSpPr>
        <p:spPr>
          <a:xfrm>
            <a:off x="2205400" y="4773653"/>
            <a:ext cx="1319257"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Apache Kafka</a:t>
            </a:r>
          </a:p>
        </p:txBody>
      </p:sp>
      <p:cxnSp>
        <p:nvCxnSpPr>
          <p:cNvPr id="46" name="!!Straight Connector 49">
            <a:extLst>
              <a:ext uri="{FF2B5EF4-FFF2-40B4-BE49-F238E27FC236}">
                <a16:creationId xmlns:a16="http://schemas.microsoft.com/office/drawing/2014/main" id="{F856D81C-BBA4-18A2-5945-48EB37C4BC87}"/>
              </a:ext>
              <a:ext uri="{C183D7F6-B498-43B3-948B-1728B52AA6E4}">
                <adec:decorative xmlns:adec="http://schemas.microsoft.com/office/drawing/2017/decorative" val="1"/>
              </a:ext>
            </a:extLst>
          </p:cNvPr>
          <p:cNvCxnSpPr>
            <a:cxnSpLocks/>
          </p:cNvCxnSpPr>
          <p:nvPr/>
        </p:nvCxnSpPr>
        <p:spPr>
          <a:xfrm>
            <a:off x="3464928"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4C06ED0-0DC6-B62A-75BD-ABBF5368F711}"/>
              </a:ext>
            </a:extLst>
          </p:cNvPr>
          <p:cNvSpPr txBox="1"/>
          <p:nvPr/>
        </p:nvSpPr>
        <p:spPr>
          <a:xfrm>
            <a:off x="5032835" y="4773653"/>
            <a:ext cx="673261"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AWS MSK</a:t>
            </a:r>
          </a:p>
        </p:txBody>
      </p:sp>
      <p:sp>
        <p:nvSpPr>
          <p:cNvPr id="49" name="TextBox 48">
            <a:extLst>
              <a:ext uri="{FF2B5EF4-FFF2-40B4-BE49-F238E27FC236}">
                <a16:creationId xmlns:a16="http://schemas.microsoft.com/office/drawing/2014/main" id="{146BCD28-3B6E-0D23-14E8-D04E63A1D598}"/>
              </a:ext>
            </a:extLst>
          </p:cNvPr>
          <p:cNvSpPr txBox="1"/>
          <p:nvPr/>
        </p:nvSpPr>
        <p:spPr>
          <a:xfrm>
            <a:off x="7195959" y="4773653"/>
            <a:ext cx="1514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Event Hubs</a:t>
            </a:r>
          </a:p>
        </p:txBody>
      </p:sp>
      <p:sp>
        <p:nvSpPr>
          <p:cNvPr id="51" name="TextBox 50">
            <a:extLst>
              <a:ext uri="{FF2B5EF4-FFF2-40B4-BE49-F238E27FC236}">
                <a16:creationId xmlns:a16="http://schemas.microsoft.com/office/drawing/2014/main" id="{6FE8F72A-1F09-3EC1-6238-E8A7FFCFCE5F}"/>
              </a:ext>
            </a:extLst>
          </p:cNvPr>
          <p:cNvSpPr txBox="1"/>
          <p:nvPr/>
        </p:nvSpPr>
        <p:spPr>
          <a:xfrm>
            <a:off x="3544213" y="4773653"/>
            <a:ext cx="1121014"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1200" kern="0">
                <a:latin typeface="Segoe Sans Display"/>
              </a:rPr>
              <a:t>AWS Kinesis Data Streams</a:t>
            </a:r>
            <a:endParaRPr kumimoji="0" lang="en-US" sz="1200" b="0" i="0" u="none" strike="noStrike" kern="0" cap="none" spc="0" normalizeH="0" baseline="0" noProof="0">
              <a:ln>
                <a:noFill/>
              </a:ln>
              <a:effectLst/>
              <a:uLnTx/>
              <a:uFillTx/>
              <a:latin typeface="Segoe Sans Display"/>
              <a:ea typeface="+mn-ea"/>
              <a:cs typeface="+mn-cs"/>
            </a:endParaRPr>
          </a:p>
        </p:txBody>
      </p:sp>
      <p:sp>
        <p:nvSpPr>
          <p:cNvPr id="53" name="TextBox 52">
            <a:extLst>
              <a:ext uri="{FF2B5EF4-FFF2-40B4-BE49-F238E27FC236}">
                <a16:creationId xmlns:a16="http://schemas.microsoft.com/office/drawing/2014/main" id="{7892764F-11B7-15FB-8BD3-5E086EB01264}"/>
              </a:ext>
            </a:extLst>
          </p:cNvPr>
          <p:cNvSpPr txBox="1"/>
          <p:nvPr/>
        </p:nvSpPr>
        <p:spPr>
          <a:xfrm>
            <a:off x="6112956" y="4773653"/>
            <a:ext cx="114469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Confluent Cloud</a:t>
            </a:r>
          </a:p>
        </p:txBody>
      </p:sp>
      <p:cxnSp>
        <p:nvCxnSpPr>
          <p:cNvPr id="55" name="!!Straight Connector 49">
            <a:extLst>
              <a:ext uri="{FF2B5EF4-FFF2-40B4-BE49-F238E27FC236}">
                <a16:creationId xmlns:a16="http://schemas.microsoft.com/office/drawing/2014/main" id="{39FA7D75-3EC1-F728-9833-D0284AF0BFC0}"/>
              </a:ext>
              <a:ext uri="{C183D7F6-B498-43B3-948B-1728B52AA6E4}">
                <adec:decorative xmlns:adec="http://schemas.microsoft.com/office/drawing/2017/decorative" val="1"/>
              </a:ext>
            </a:extLst>
          </p:cNvPr>
          <p:cNvCxnSpPr>
            <a:cxnSpLocks/>
          </p:cNvCxnSpPr>
          <p:nvPr/>
        </p:nvCxnSpPr>
        <p:spPr>
          <a:xfrm>
            <a:off x="7305833"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6" name="!!Straight Connector 49">
            <a:extLst>
              <a:ext uri="{FF2B5EF4-FFF2-40B4-BE49-F238E27FC236}">
                <a16:creationId xmlns:a16="http://schemas.microsoft.com/office/drawing/2014/main" id="{10B58253-09ED-5C46-B9DB-427410704A1C}"/>
              </a:ext>
              <a:ext uri="{C183D7F6-B498-43B3-948B-1728B52AA6E4}">
                <adec:decorative xmlns:adec="http://schemas.microsoft.com/office/drawing/2017/decorative" val="1"/>
              </a:ext>
            </a:extLst>
          </p:cNvPr>
          <p:cNvCxnSpPr>
            <a:cxnSpLocks/>
          </p:cNvCxnSpPr>
          <p:nvPr/>
        </p:nvCxnSpPr>
        <p:spPr>
          <a:xfrm>
            <a:off x="5974852" y="4095437"/>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3EC5CC5-CB94-EFCA-3142-D14FC73CBC26}"/>
              </a:ext>
            </a:extLst>
          </p:cNvPr>
          <p:cNvSpPr txBox="1"/>
          <p:nvPr/>
        </p:nvSpPr>
        <p:spPr>
          <a:xfrm>
            <a:off x="8586981" y="3504041"/>
            <a:ext cx="1356427"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IoT Hub</a:t>
            </a:r>
          </a:p>
        </p:txBody>
      </p:sp>
      <p:cxnSp>
        <p:nvCxnSpPr>
          <p:cNvPr id="59" name="!!Straight Connector 49">
            <a:extLst>
              <a:ext uri="{FF2B5EF4-FFF2-40B4-BE49-F238E27FC236}">
                <a16:creationId xmlns:a16="http://schemas.microsoft.com/office/drawing/2014/main" id="{9878E38B-9D0E-5360-ED1C-B01360BC474D}"/>
              </a:ext>
              <a:ext uri="{C183D7F6-B498-43B3-948B-1728B52AA6E4}">
                <adec:decorative xmlns:adec="http://schemas.microsoft.com/office/drawing/2017/decorative" val="1"/>
              </a:ext>
            </a:extLst>
          </p:cNvPr>
          <p:cNvCxnSpPr>
            <a:cxnSpLocks/>
          </p:cNvCxnSpPr>
          <p:nvPr/>
        </p:nvCxnSpPr>
        <p:spPr>
          <a:xfrm>
            <a:off x="8643286" y="284771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0" name="Rectangle: Rounded Corners 36">
            <a:extLst>
              <a:ext uri="{FF2B5EF4-FFF2-40B4-BE49-F238E27FC236}">
                <a16:creationId xmlns:a16="http://schemas.microsoft.com/office/drawing/2014/main" id="{36231802-17B7-F48C-D08E-C78D5214D873}"/>
              </a:ext>
            </a:extLst>
          </p:cNvPr>
          <p:cNvSpPr/>
          <p:nvPr/>
        </p:nvSpPr>
        <p:spPr>
          <a:xfrm>
            <a:off x="609600" y="1751663"/>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Change Data </a:t>
            </a:r>
          </a:p>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Capture (CDC)</a:t>
            </a:r>
          </a:p>
        </p:txBody>
      </p:sp>
      <p:pic>
        <p:nvPicPr>
          <p:cNvPr id="2" name="Picture 1" descr="Apache Kafka logo">
            <a:extLst>
              <a:ext uri="{FF2B5EF4-FFF2-40B4-BE49-F238E27FC236}">
                <a16:creationId xmlns:a16="http://schemas.microsoft.com/office/drawing/2014/main" id="{FBFB1FB2-6593-9C62-5AB0-B2B23E228ADA}"/>
              </a:ext>
            </a:extLst>
          </p:cNvPr>
          <p:cNvPicPr>
            <a:picLocks noChangeAspect="1"/>
          </p:cNvPicPr>
          <p:nvPr/>
        </p:nvPicPr>
        <p:blipFill>
          <a:blip r:embed="rId3"/>
          <a:srcRect r="65465"/>
          <a:stretch/>
        </p:blipFill>
        <p:spPr>
          <a:xfrm>
            <a:off x="2722024" y="4309172"/>
            <a:ext cx="233110" cy="337497"/>
          </a:xfrm>
          <a:prstGeom prst="rect">
            <a:avLst/>
          </a:prstGeom>
        </p:spPr>
      </p:pic>
      <p:pic>
        <p:nvPicPr>
          <p:cNvPr id="3" name="Picture 2">
            <a:extLst>
              <a:ext uri="{FF2B5EF4-FFF2-40B4-BE49-F238E27FC236}">
                <a16:creationId xmlns:a16="http://schemas.microsoft.com/office/drawing/2014/main" id="{C2FEF88D-926B-E9EC-C1CC-BBEBD5437877}"/>
              </a:ext>
            </a:extLst>
          </p:cNvPr>
          <p:cNvPicPr>
            <a:picLocks noChangeAspect="1"/>
          </p:cNvPicPr>
          <p:nvPr/>
        </p:nvPicPr>
        <p:blipFill>
          <a:blip r:embed="rId4"/>
          <a:stretch>
            <a:fillRect/>
          </a:stretch>
        </p:blipFill>
        <p:spPr>
          <a:xfrm>
            <a:off x="3935971" y="4309172"/>
            <a:ext cx="337497" cy="337497"/>
          </a:xfrm>
          <a:prstGeom prst="rect">
            <a:avLst/>
          </a:prstGeom>
        </p:spPr>
      </p:pic>
      <p:pic>
        <p:nvPicPr>
          <p:cNvPr id="5" name="Picture 4">
            <a:extLst>
              <a:ext uri="{FF2B5EF4-FFF2-40B4-BE49-F238E27FC236}">
                <a16:creationId xmlns:a16="http://schemas.microsoft.com/office/drawing/2014/main" id="{BB0C3211-CB45-78B5-93CF-D94C5383228A}"/>
              </a:ext>
            </a:extLst>
          </p:cNvPr>
          <p:cNvPicPr>
            <a:picLocks noChangeAspect="1"/>
          </p:cNvPicPr>
          <p:nvPr/>
        </p:nvPicPr>
        <p:blipFill>
          <a:blip r:embed="rId5"/>
          <a:stretch>
            <a:fillRect/>
          </a:stretch>
        </p:blipFill>
        <p:spPr>
          <a:xfrm>
            <a:off x="5200717" y="4309172"/>
            <a:ext cx="337497" cy="337497"/>
          </a:xfrm>
          <a:prstGeom prst="rect">
            <a:avLst/>
          </a:prstGeom>
        </p:spPr>
      </p:pic>
      <p:pic>
        <p:nvPicPr>
          <p:cNvPr id="7" name="Picture 6" descr="Confluent logo">
            <a:extLst>
              <a:ext uri="{FF2B5EF4-FFF2-40B4-BE49-F238E27FC236}">
                <a16:creationId xmlns:a16="http://schemas.microsoft.com/office/drawing/2014/main" id="{18769330-50FD-F465-33CA-8457E10337A5}"/>
              </a:ext>
            </a:extLst>
          </p:cNvPr>
          <p:cNvPicPr>
            <a:picLocks noChangeAspect="1"/>
          </p:cNvPicPr>
          <p:nvPr/>
        </p:nvPicPr>
        <p:blipFill>
          <a:blip r:embed="rId6"/>
          <a:srcRect/>
          <a:stretch/>
        </p:blipFill>
        <p:spPr>
          <a:xfrm>
            <a:off x="6515913" y="4309172"/>
            <a:ext cx="338782" cy="337497"/>
          </a:xfrm>
          <a:prstGeom prst="rect">
            <a:avLst/>
          </a:prstGeom>
        </p:spPr>
      </p:pic>
      <p:pic>
        <p:nvPicPr>
          <p:cNvPr id="12" name="Picture 6" descr="RudderStack logo">
            <a:extLst>
              <a:ext uri="{FF2B5EF4-FFF2-40B4-BE49-F238E27FC236}">
                <a16:creationId xmlns:a16="http://schemas.microsoft.com/office/drawing/2014/main" id="{A959B041-F4CA-DFA0-B4CF-D1588FFD279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784269" y="4309172"/>
            <a:ext cx="337497" cy="3374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76" descr="Azure IoT Hub logo">
            <a:extLst>
              <a:ext uri="{FF2B5EF4-FFF2-40B4-BE49-F238E27FC236}">
                <a16:creationId xmlns:a16="http://schemas.microsoft.com/office/drawing/2014/main" id="{3EBA1915-1A4D-3FA8-8C6C-2329060F2D1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096445" y="3084629"/>
            <a:ext cx="337497" cy="337497"/>
          </a:xfrm>
          <a:prstGeom prst="rect">
            <a:avLst/>
          </a:prstGeom>
        </p:spPr>
      </p:pic>
      <p:pic>
        <p:nvPicPr>
          <p:cNvPr id="22" name="Picture 21">
            <a:extLst>
              <a:ext uri="{FF2B5EF4-FFF2-40B4-BE49-F238E27FC236}">
                <a16:creationId xmlns:a16="http://schemas.microsoft.com/office/drawing/2014/main" id="{6A2AD64A-0DFE-13D0-145F-B2548DB3325E}"/>
              </a:ext>
              <a:ext uri="{C183D7F6-B498-43B3-948B-1728B52AA6E4}">
                <adec:decorative xmlns:adec="http://schemas.microsoft.com/office/drawing/2017/decorative" val="1"/>
              </a:ext>
            </a:extLst>
          </p:cNvPr>
          <p:cNvPicPr>
            <a:picLocks noChangeAspect="1"/>
          </p:cNvPicPr>
          <p:nvPr/>
        </p:nvPicPr>
        <p:blipFill rotWithShape="1">
          <a:blip r:embed="rId11"/>
          <a:srcRect l="21620" r="22151"/>
          <a:stretch/>
        </p:blipFill>
        <p:spPr>
          <a:xfrm>
            <a:off x="3923796" y="1716643"/>
            <a:ext cx="361847" cy="337497"/>
          </a:xfrm>
          <a:prstGeom prst="rect">
            <a:avLst/>
          </a:prstGeom>
        </p:spPr>
      </p:pic>
      <p:sp>
        <p:nvSpPr>
          <p:cNvPr id="23" name="TextBox 22">
            <a:extLst>
              <a:ext uri="{FF2B5EF4-FFF2-40B4-BE49-F238E27FC236}">
                <a16:creationId xmlns:a16="http://schemas.microsoft.com/office/drawing/2014/main" id="{5B42AB04-2251-7971-87D0-902B15FD70FD}"/>
              </a:ext>
            </a:extLst>
          </p:cNvPr>
          <p:cNvSpPr txBox="1"/>
          <p:nvPr/>
        </p:nvSpPr>
        <p:spPr>
          <a:xfrm>
            <a:off x="3711984" y="2184139"/>
            <a:ext cx="785472" cy="392543"/>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Cosmos DB</a:t>
            </a:r>
          </a:p>
        </p:txBody>
      </p:sp>
      <p:sp>
        <p:nvSpPr>
          <p:cNvPr id="39" name="TextBox 38">
            <a:extLst>
              <a:ext uri="{FF2B5EF4-FFF2-40B4-BE49-F238E27FC236}">
                <a16:creationId xmlns:a16="http://schemas.microsoft.com/office/drawing/2014/main" id="{FCC0FC52-A6D4-68F9-F724-B3152EDE876E}"/>
              </a:ext>
            </a:extLst>
          </p:cNvPr>
          <p:cNvSpPr txBox="1"/>
          <p:nvPr/>
        </p:nvSpPr>
        <p:spPr>
          <a:xfrm>
            <a:off x="2278072" y="2184139"/>
            <a:ext cx="1121014"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SQL DB</a:t>
            </a:r>
          </a:p>
        </p:txBody>
      </p:sp>
      <p:pic>
        <p:nvPicPr>
          <p:cNvPr id="67" name="Picture 2">
            <a:extLst>
              <a:ext uri="{FF2B5EF4-FFF2-40B4-BE49-F238E27FC236}">
                <a16:creationId xmlns:a16="http://schemas.microsoft.com/office/drawing/2014/main" id="{D0688138-C3DD-A485-326A-E4C5E6DD3EAC}"/>
              </a:ext>
              <a:ext uri="{C183D7F6-B498-43B3-948B-1728B52AA6E4}">
                <adec:decorative xmlns:adec="http://schemas.microsoft.com/office/drawing/2017/decorative" val="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9831" y="1716643"/>
            <a:ext cx="337497" cy="337497"/>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721582A6-769A-9575-D3F7-418DEAEA101B}"/>
              </a:ext>
            </a:extLst>
          </p:cNvPr>
          <p:cNvSpPr txBox="1"/>
          <p:nvPr/>
        </p:nvSpPr>
        <p:spPr>
          <a:xfrm>
            <a:off x="4797118" y="2184139"/>
            <a:ext cx="1144696"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SQL MI</a:t>
            </a:r>
          </a:p>
        </p:txBody>
      </p:sp>
      <p:pic>
        <p:nvPicPr>
          <p:cNvPr id="71" name="Picture 70">
            <a:extLst>
              <a:ext uri="{FF2B5EF4-FFF2-40B4-BE49-F238E27FC236}">
                <a16:creationId xmlns:a16="http://schemas.microsoft.com/office/drawing/2014/main" id="{0B70BAAD-FDF4-F53C-54B9-1AE0E0C8BFAC}"/>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198437" y="1716643"/>
            <a:ext cx="342057" cy="337497"/>
          </a:xfrm>
          <a:prstGeom prst="rect">
            <a:avLst/>
          </a:prstGeom>
        </p:spPr>
      </p:pic>
      <p:cxnSp>
        <p:nvCxnSpPr>
          <p:cNvPr id="72" name="!!Straight Connector 49">
            <a:extLst>
              <a:ext uri="{FF2B5EF4-FFF2-40B4-BE49-F238E27FC236}">
                <a16:creationId xmlns:a16="http://schemas.microsoft.com/office/drawing/2014/main" id="{483827CD-F325-392C-FE1D-40F564F68C62}"/>
              </a:ext>
              <a:ext uri="{C183D7F6-B498-43B3-948B-1728B52AA6E4}">
                <adec:decorative xmlns:adec="http://schemas.microsoft.com/office/drawing/2017/decorative" val="1"/>
              </a:ext>
            </a:extLst>
          </p:cNvPr>
          <p:cNvCxnSpPr>
            <a:cxnSpLocks/>
          </p:cNvCxnSpPr>
          <p:nvPr/>
        </p:nvCxnSpPr>
        <p:spPr>
          <a:xfrm>
            <a:off x="5974852"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3" name="!!Straight Connector 49">
            <a:extLst>
              <a:ext uri="{FF2B5EF4-FFF2-40B4-BE49-F238E27FC236}">
                <a16:creationId xmlns:a16="http://schemas.microsoft.com/office/drawing/2014/main" id="{44AC0AF6-5557-88F1-4EE4-C8AF3DC69749}"/>
              </a:ext>
              <a:ext uri="{C183D7F6-B498-43B3-948B-1728B52AA6E4}">
                <adec:decorative xmlns:adec="http://schemas.microsoft.com/office/drawing/2017/decorative" val="1"/>
              </a:ext>
            </a:extLst>
          </p:cNvPr>
          <p:cNvCxnSpPr>
            <a:cxnSpLocks/>
          </p:cNvCxnSpPr>
          <p:nvPr/>
        </p:nvCxnSpPr>
        <p:spPr>
          <a:xfrm>
            <a:off x="4808983"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5593209-7EDC-3B09-502F-F0E0E645BE1E}"/>
              </a:ext>
              <a:ext uri="{C183D7F6-B498-43B3-948B-1728B52AA6E4}">
                <adec:decorative xmlns:adec="http://schemas.microsoft.com/office/drawing/2017/decorative" val="1"/>
              </a:ext>
            </a:extLst>
          </p:cNvPr>
          <p:cNvPicPr>
            <a:picLocks noChangeAspect="1"/>
          </p:cNvPicPr>
          <p:nvPr/>
        </p:nvPicPr>
        <p:blipFill rotWithShape="1">
          <a:blip r:embed="rId15"/>
          <a:srcRect l="18735" r="18906"/>
          <a:stretch/>
        </p:blipFill>
        <p:spPr>
          <a:xfrm>
            <a:off x="6484656" y="1716643"/>
            <a:ext cx="401296" cy="337497"/>
          </a:xfrm>
          <a:prstGeom prst="rect">
            <a:avLst/>
          </a:prstGeom>
        </p:spPr>
      </p:pic>
      <p:sp>
        <p:nvSpPr>
          <p:cNvPr id="75" name="TextBox 74">
            <a:extLst>
              <a:ext uri="{FF2B5EF4-FFF2-40B4-BE49-F238E27FC236}">
                <a16:creationId xmlns:a16="http://schemas.microsoft.com/office/drawing/2014/main" id="{16A148BD-D2E7-379E-3013-5299A4A0FA13}"/>
              </a:ext>
            </a:extLst>
          </p:cNvPr>
          <p:cNvSpPr txBox="1"/>
          <p:nvPr/>
        </p:nvSpPr>
        <p:spPr>
          <a:xfrm>
            <a:off x="6007091" y="2184139"/>
            <a:ext cx="1356427"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PostgreSQL</a:t>
            </a:r>
          </a:p>
        </p:txBody>
      </p:sp>
      <p:cxnSp>
        <p:nvCxnSpPr>
          <p:cNvPr id="77" name="!!Straight Connector 49">
            <a:extLst>
              <a:ext uri="{FF2B5EF4-FFF2-40B4-BE49-F238E27FC236}">
                <a16:creationId xmlns:a16="http://schemas.microsoft.com/office/drawing/2014/main" id="{4D70D060-567A-CC02-CE98-5E36EF55C400}"/>
              </a:ext>
              <a:ext uri="{C183D7F6-B498-43B3-948B-1728B52AA6E4}">
                <adec:decorative xmlns:adec="http://schemas.microsoft.com/office/drawing/2017/decorative" val="1"/>
              </a:ext>
            </a:extLst>
          </p:cNvPr>
          <p:cNvCxnSpPr>
            <a:cxnSpLocks/>
          </p:cNvCxnSpPr>
          <p:nvPr/>
        </p:nvCxnSpPr>
        <p:spPr>
          <a:xfrm>
            <a:off x="3464928"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942B64EE-25B6-8C14-00E3-5FA9AD85D9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84269" y="1751411"/>
            <a:ext cx="295310" cy="295310"/>
          </a:xfrm>
          <a:prstGeom prst="rect">
            <a:avLst/>
          </a:prstGeom>
        </p:spPr>
      </p:pic>
      <p:pic>
        <p:nvPicPr>
          <p:cNvPr id="83" name="Picture 82">
            <a:extLst>
              <a:ext uri="{FF2B5EF4-FFF2-40B4-BE49-F238E27FC236}">
                <a16:creationId xmlns:a16="http://schemas.microsoft.com/office/drawing/2014/main" id="{B6619ABA-6ED5-655D-CCE8-BFE2BEE26B8A}"/>
              </a:ext>
            </a:extLst>
          </p:cNvPr>
          <p:cNvPicPr>
            <a:picLocks noChangeAspect="1"/>
          </p:cNvPicPr>
          <p:nvPr/>
        </p:nvPicPr>
        <p:blipFill>
          <a:blip r:embed="rId18"/>
          <a:stretch>
            <a:fillRect/>
          </a:stretch>
        </p:blipFill>
        <p:spPr>
          <a:xfrm>
            <a:off x="9096445" y="1716643"/>
            <a:ext cx="337497" cy="337497"/>
          </a:xfrm>
          <a:prstGeom prst="rect">
            <a:avLst/>
          </a:prstGeom>
        </p:spPr>
      </p:pic>
      <p:cxnSp>
        <p:nvCxnSpPr>
          <p:cNvPr id="84" name="!!Straight Connector 49">
            <a:extLst>
              <a:ext uri="{FF2B5EF4-FFF2-40B4-BE49-F238E27FC236}">
                <a16:creationId xmlns:a16="http://schemas.microsoft.com/office/drawing/2014/main" id="{D3980BA7-C154-CD15-0CD0-2844B5F7D7A8}"/>
              </a:ext>
              <a:ext uri="{C183D7F6-B498-43B3-948B-1728B52AA6E4}">
                <adec:decorative xmlns:adec="http://schemas.microsoft.com/office/drawing/2017/decorative" val="1"/>
              </a:ext>
            </a:extLst>
          </p:cNvPr>
          <p:cNvCxnSpPr>
            <a:cxnSpLocks/>
          </p:cNvCxnSpPr>
          <p:nvPr/>
        </p:nvCxnSpPr>
        <p:spPr>
          <a:xfrm>
            <a:off x="7305833"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D4C24E0-2C29-9BE3-2AE4-C3A75408BD4A}"/>
              </a:ext>
            </a:extLst>
          </p:cNvPr>
          <p:cNvSpPr txBox="1"/>
          <p:nvPr/>
        </p:nvSpPr>
        <p:spPr>
          <a:xfrm>
            <a:off x="7362398" y="2184139"/>
            <a:ext cx="1181238"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Azure Data Explorer</a:t>
            </a:r>
          </a:p>
        </p:txBody>
      </p:sp>
      <p:cxnSp>
        <p:nvCxnSpPr>
          <p:cNvPr id="86" name="!!Straight Connector 49">
            <a:extLst>
              <a:ext uri="{FF2B5EF4-FFF2-40B4-BE49-F238E27FC236}">
                <a16:creationId xmlns:a16="http://schemas.microsoft.com/office/drawing/2014/main" id="{93557989-7F05-316C-D201-3EC41D836790}"/>
              </a:ext>
              <a:ext uri="{C183D7F6-B498-43B3-948B-1728B52AA6E4}">
                <adec:decorative xmlns:adec="http://schemas.microsoft.com/office/drawing/2017/decorative" val="1"/>
              </a:ext>
            </a:extLst>
          </p:cNvPr>
          <p:cNvCxnSpPr>
            <a:cxnSpLocks/>
          </p:cNvCxnSpPr>
          <p:nvPr/>
        </p:nvCxnSpPr>
        <p:spPr>
          <a:xfrm>
            <a:off x="8643286"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A2812A8-484E-6C63-F1FD-AD61C5F88A50}"/>
              </a:ext>
            </a:extLst>
          </p:cNvPr>
          <p:cNvSpPr txBox="1"/>
          <p:nvPr/>
        </p:nvSpPr>
        <p:spPr>
          <a:xfrm>
            <a:off x="8885510" y="2184139"/>
            <a:ext cx="759368"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SQL Server</a:t>
            </a:r>
          </a:p>
        </p:txBody>
      </p:sp>
      <p:cxnSp>
        <p:nvCxnSpPr>
          <p:cNvPr id="89" name="!!Straight Connector 49">
            <a:extLst>
              <a:ext uri="{FF2B5EF4-FFF2-40B4-BE49-F238E27FC236}">
                <a16:creationId xmlns:a16="http://schemas.microsoft.com/office/drawing/2014/main" id="{95B39071-522D-80D5-A35F-C8810C3280D4}"/>
              </a:ext>
              <a:ext uri="{C183D7F6-B498-43B3-948B-1728B52AA6E4}">
                <adec:decorative xmlns:adec="http://schemas.microsoft.com/office/drawing/2017/decorative" val="1"/>
              </a:ext>
            </a:extLst>
          </p:cNvPr>
          <p:cNvCxnSpPr>
            <a:cxnSpLocks/>
          </p:cNvCxnSpPr>
          <p:nvPr/>
        </p:nvCxnSpPr>
        <p:spPr>
          <a:xfrm>
            <a:off x="9918668"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459EB4C-B578-07BB-0203-958F0906654C}"/>
              </a:ext>
            </a:extLst>
          </p:cNvPr>
          <p:cNvSpPr txBox="1"/>
          <p:nvPr/>
        </p:nvSpPr>
        <p:spPr>
          <a:xfrm>
            <a:off x="10171131" y="2184139"/>
            <a:ext cx="928116"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CDC for MySQL DB</a:t>
            </a:r>
          </a:p>
        </p:txBody>
      </p:sp>
      <p:pic>
        <p:nvPicPr>
          <p:cNvPr id="91" name="Picture 90">
            <a:extLst>
              <a:ext uri="{FF2B5EF4-FFF2-40B4-BE49-F238E27FC236}">
                <a16:creationId xmlns:a16="http://schemas.microsoft.com/office/drawing/2014/main" id="{D650EEE6-8F04-856E-078C-4881E4034E20}"/>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contrast="40000"/>
                    </a14:imgEffect>
                  </a14:imgLayer>
                </a14:imgProps>
              </a:ext>
            </a:extLst>
          </a:blip>
          <a:stretch>
            <a:fillRect/>
          </a:stretch>
        </p:blipFill>
        <p:spPr>
          <a:xfrm>
            <a:off x="10405267" y="1716643"/>
            <a:ext cx="337497" cy="337497"/>
          </a:xfrm>
          <a:prstGeom prst="rect">
            <a:avLst/>
          </a:prstGeom>
        </p:spPr>
      </p:pic>
      <p:sp>
        <p:nvSpPr>
          <p:cNvPr id="93" name="TextBox 92">
            <a:extLst>
              <a:ext uri="{FF2B5EF4-FFF2-40B4-BE49-F238E27FC236}">
                <a16:creationId xmlns:a16="http://schemas.microsoft.com/office/drawing/2014/main" id="{58A3BD52-3414-90A1-332E-19208C2E56AA}"/>
              </a:ext>
            </a:extLst>
          </p:cNvPr>
          <p:cNvSpPr txBox="1"/>
          <p:nvPr/>
        </p:nvSpPr>
        <p:spPr>
          <a:xfrm>
            <a:off x="3549279" y="3504041"/>
            <a:ext cx="1110882"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Solace </a:t>
            </a:r>
            <a:r>
              <a:rPr kumimoji="0" lang="en-US" sz="1200" b="0" i="0" u="none" strike="noStrike" kern="0" cap="none" spc="0" normalizeH="0" baseline="0" noProof="0" err="1">
                <a:ln>
                  <a:noFill/>
                </a:ln>
                <a:effectLst/>
                <a:uLnTx/>
                <a:uFillTx/>
                <a:latin typeface="Segoe Sans Display"/>
                <a:ea typeface="+mn-ea"/>
                <a:cs typeface="+mn-cs"/>
              </a:rPr>
              <a:t>PubSub</a:t>
            </a:r>
            <a:r>
              <a:rPr kumimoji="0" lang="en-US" sz="1200" b="0" i="0" u="none" strike="noStrike" kern="0" cap="none" spc="0" normalizeH="0" baseline="0" noProof="0">
                <a:ln>
                  <a:noFill/>
                </a:ln>
                <a:effectLst/>
                <a:uLnTx/>
                <a:uFillTx/>
                <a:latin typeface="Segoe Sans Display"/>
                <a:ea typeface="+mn-ea"/>
                <a:cs typeface="+mn-cs"/>
              </a:rPr>
              <a:t>+</a:t>
            </a:r>
          </a:p>
        </p:txBody>
      </p:sp>
      <p:sp>
        <p:nvSpPr>
          <p:cNvPr id="94" name="TextBox 93">
            <a:extLst>
              <a:ext uri="{FF2B5EF4-FFF2-40B4-BE49-F238E27FC236}">
                <a16:creationId xmlns:a16="http://schemas.microsoft.com/office/drawing/2014/main" id="{52454F14-64B1-8A99-8C71-515C2186BF3E}"/>
              </a:ext>
            </a:extLst>
          </p:cNvPr>
          <p:cNvSpPr txBox="1"/>
          <p:nvPr/>
        </p:nvSpPr>
        <p:spPr>
          <a:xfrm>
            <a:off x="2278072" y="3504041"/>
            <a:ext cx="1121014" cy="392543"/>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Service Bus</a:t>
            </a:r>
          </a:p>
        </p:txBody>
      </p:sp>
      <p:cxnSp>
        <p:nvCxnSpPr>
          <p:cNvPr id="96" name="!!Straight Connector 49">
            <a:extLst>
              <a:ext uri="{FF2B5EF4-FFF2-40B4-BE49-F238E27FC236}">
                <a16:creationId xmlns:a16="http://schemas.microsoft.com/office/drawing/2014/main" id="{AD386065-765F-FED3-8492-69C036AC81AB}"/>
              </a:ext>
              <a:ext uri="{C183D7F6-B498-43B3-948B-1728B52AA6E4}">
                <adec:decorative xmlns:adec="http://schemas.microsoft.com/office/drawing/2017/decorative" val="1"/>
              </a:ext>
            </a:extLst>
          </p:cNvPr>
          <p:cNvCxnSpPr>
            <a:cxnSpLocks/>
          </p:cNvCxnSpPr>
          <p:nvPr/>
        </p:nvCxnSpPr>
        <p:spPr>
          <a:xfrm>
            <a:off x="4808983"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7" name="!!Straight Connector 49">
            <a:extLst>
              <a:ext uri="{FF2B5EF4-FFF2-40B4-BE49-F238E27FC236}">
                <a16:creationId xmlns:a16="http://schemas.microsoft.com/office/drawing/2014/main" id="{55D56081-87F9-402E-150C-A985301188C7}"/>
              </a:ext>
              <a:ext uri="{C183D7F6-B498-43B3-948B-1728B52AA6E4}">
                <adec:decorative xmlns:adec="http://schemas.microsoft.com/office/drawing/2017/decorative" val="1"/>
              </a:ext>
            </a:extLst>
          </p:cNvPr>
          <p:cNvCxnSpPr>
            <a:cxnSpLocks/>
          </p:cNvCxnSpPr>
          <p:nvPr/>
        </p:nvCxnSpPr>
        <p:spPr>
          <a:xfrm>
            <a:off x="3464928"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9" name="Rectangle: Rounded Corners 36">
            <a:extLst>
              <a:ext uri="{FF2B5EF4-FFF2-40B4-BE49-F238E27FC236}">
                <a16:creationId xmlns:a16="http://schemas.microsoft.com/office/drawing/2014/main" id="{46F42903-4F23-DE1A-BBC6-F15CAC1492FC}"/>
              </a:ext>
            </a:extLst>
          </p:cNvPr>
          <p:cNvSpPr/>
          <p:nvPr/>
        </p:nvSpPr>
        <p:spPr>
          <a:xfrm>
            <a:off x="609600" y="3178742"/>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Message &amp; IoT brokers</a:t>
            </a:r>
          </a:p>
        </p:txBody>
      </p:sp>
      <p:pic>
        <p:nvPicPr>
          <p:cNvPr id="100" name="Graphic 99">
            <a:extLst>
              <a:ext uri="{FF2B5EF4-FFF2-40B4-BE49-F238E27FC236}">
                <a16:creationId xmlns:a16="http://schemas.microsoft.com/office/drawing/2014/main" id="{29EAD46E-63D5-46A4-EDDF-88BCFCEF23A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9831" y="3084629"/>
            <a:ext cx="337497" cy="337497"/>
          </a:xfrm>
          <a:prstGeom prst="rect">
            <a:avLst/>
          </a:prstGeom>
        </p:spPr>
      </p:pic>
      <p:pic>
        <p:nvPicPr>
          <p:cNvPr id="101" name="Picture 100">
            <a:extLst>
              <a:ext uri="{FF2B5EF4-FFF2-40B4-BE49-F238E27FC236}">
                <a16:creationId xmlns:a16="http://schemas.microsoft.com/office/drawing/2014/main" id="{DB973882-78D6-B018-75EC-612DE7648938}"/>
              </a:ext>
            </a:extLst>
          </p:cNvPr>
          <p:cNvPicPr>
            <a:picLocks noChangeAspect="1"/>
          </p:cNvPicPr>
          <p:nvPr/>
        </p:nvPicPr>
        <p:blipFill>
          <a:blip r:embed="rId23"/>
          <a:stretch>
            <a:fillRect/>
          </a:stretch>
        </p:blipFill>
        <p:spPr>
          <a:xfrm>
            <a:off x="3851597" y="3084629"/>
            <a:ext cx="506245" cy="506245"/>
          </a:xfrm>
          <a:prstGeom prst="rect">
            <a:avLst/>
          </a:prstGeom>
        </p:spPr>
      </p:pic>
      <p:sp>
        <p:nvSpPr>
          <p:cNvPr id="102" name="TextBox 101">
            <a:extLst>
              <a:ext uri="{FF2B5EF4-FFF2-40B4-BE49-F238E27FC236}">
                <a16:creationId xmlns:a16="http://schemas.microsoft.com/office/drawing/2014/main" id="{9858FDD3-56B4-ACCE-5F79-04B853304DA5}"/>
              </a:ext>
            </a:extLst>
          </p:cNvPr>
          <p:cNvSpPr txBox="1"/>
          <p:nvPr/>
        </p:nvSpPr>
        <p:spPr>
          <a:xfrm>
            <a:off x="4811620" y="3504041"/>
            <a:ext cx="1115690"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Google Pub/Sub</a:t>
            </a:r>
          </a:p>
        </p:txBody>
      </p:sp>
      <p:cxnSp>
        <p:nvCxnSpPr>
          <p:cNvPr id="103" name="!!Straight Connector 49">
            <a:extLst>
              <a:ext uri="{FF2B5EF4-FFF2-40B4-BE49-F238E27FC236}">
                <a16:creationId xmlns:a16="http://schemas.microsoft.com/office/drawing/2014/main" id="{BB3A07A9-EC98-B0B6-0409-CDDF5A1F0136}"/>
              </a:ext>
              <a:ext uri="{C183D7F6-B498-43B3-948B-1728B52AA6E4}">
                <adec:decorative xmlns:adec="http://schemas.microsoft.com/office/drawing/2017/decorative" val="1"/>
              </a:ext>
            </a:extLst>
          </p:cNvPr>
          <p:cNvCxnSpPr>
            <a:cxnSpLocks/>
          </p:cNvCxnSpPr>
          <p:nvPr/>
        </p:nvCxnSpPr>
        <p:spPr>
          <a:xfrm>
            <a:off x="5974852"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05" name="Picture 79">
            <a:extLst>
              <a:ext uri="{FF2B5EF4-FFF2-40B4-BE49-F238E27FC236}">
                <a16:creationId xmlns:a16="http://schemas.microsoft.com/office/drawing/2014/main" id="{5A820942-8647-727A-5E5E-999F4C20C0A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177441" y="3084629"/>
            <a:ext cx="384049" cy="337497"/>
          </a:xfrm>
          <a:prstGeom prst="rect">
            <a:avLst/>
          </a:prstGeom>
        </p:spPr>
      </p:pic>
      <p:pic>
        <p:nvPicPr>
          <p:cNvPr id="106" name="Picture 105">
            <a:extLst>
              <a:ext uri="{FF2B5EF4-FFF2-40B4-BE49-F238E27FC236}">
                <a16:creationId xmlns:a16="http://schemas.microsoft.com/office/drawing/2014/main" id="{AD1E201C-BADE-A203-E826-A52EC430B387}"/>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35000"/>
                    </a14:imgEffect>
                  </a14:imgLayer>
                </a14:imgProps>
              </a:ext>
            </a:extLst>
          </a:blip>
          <a:stretch>
            <a:fillRect/>
          </a:stretch>
        </p:blipFill>
        <p:spPr>
          <a:xfrm>
            <a:off x="6516555" y="3084629"/>
            <a:ext cx="337497" cy="337497"/>
          </a:xfrm>
          <a:prstGeom prst="rect">
            <a:avLst/>
          </a:prstGeom>
        </p:spPr>
      </p:pic>
      <p:sp>
        <p:nvSpPr>
          <p:cNvPr id="107" name="TextBox 106">
            <a:extLst>
              <a:ext uri="{FF2B5EF4-FFF2-40B4-BE49-F238E27FC236}">
                <a16:creationId xmlns:a16="http://schemas.microsoft.com/office/drawing/2014/main" id="{388D4B6C-E300-C7EE-E542-E84A22EF3719}"/>
              </a:ext>
            </a:extLst>
          </p:cNvPr>
          <p:cNvSpPr txBox="1"/>
          <p:nvPr/>
        </p:nvSpPr>
        <p:spPr>
          <a:xfrm>
            <a:off x="6170739" y="3504041"/>
            <a:ext cx="1029128" cy="189411"/>
          </a:xfrm>
          <a:prstGeom prst="rect">
            <a:avLst/>
          </a:prstGeom>
          <a:noFill/>
        </p:spPr>
        <p:txBody>
          <a:bodyPr wrap="non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MQTT protocol</a:t>
            </a:r>
          </a:p>
        </p:txBody>
      </p:sp>
      <p:sp>
        <p:nvSpPr>
          <p:cNvPr id="110" name="Rectangle: Rounded Corners 36">
            <a:extLst>
              <a:ext uri="{FF2B5EF4-FFF2-40B4-BE49-F238E27FC236}">
                <a16:creationId xmlns:a16="http://schemas.microsoft.com/office/drawing/2014/main" id="{66796E8B-DE6A-F7BA-C329-309C5651ED70}"/>
              </a:ext>
            </a:extLst>
          </p:cNvPr>
          <p:cNvSpPr/>
          <p:nvPr/>
        </p:nvSpPr>
        <p:spPr>
          <a:xfrm>
            <a:off x="609600" y="5610234"/>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Events</a:t>
            </a:r>
          </a:p>
        </p:txBody>
      </p:sp>
      <p:sp>
        <p:nvSpPr>
          <p:cNvPr id="111" name="TextBox 110">
            <a:extLst>
              <a:ext uri="{FF2B5EF4-FFF2-40B4-BE49-F238E27FC236}">
                <a16:creationId xmlns:a16="http://schemas.microsoft.com/office/drawing/2014/main" id="{AACCE7AE-EBBE-8FFA-7D58-3D2BB49E5CA5}"/>
              </a:ext>
            </a:extLst>
          </p:cNvPr>
          <p:cNvSpPr txBox="1"/>
          <p:nvPr/>
        </p:nvSpPr>
        <p:spPr>
          <a:xfrm>
            <a:off x="7392510" y="3504041"/>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Event Grid</a:t>
            </a:r>
          </a:p>
        </p:txBody>
      </p:sp>
      <p:cxnSp>
        <p:nvCxnSpPr>
          <p:cNvPr id="112" name="!!Straight Connector 49">
            <a:extLst>
              <a:ext uri="{FF2B5EF4-FFF2-40B4-BE49-F238E27FC236}">
                <a16:creationId xmlns:a16="http://schemas.microsoft.com/office/drawing/2014/main" id="{587344FA-8E49-AC9D-BFD4-11969BA5C790}"/>
              </a:ext>
              <a:ext uri="{C183D7F6-B498-43B3-948B-1728B52AA6E4}">
                <adec:decorative xmlns:adec="http://schemas.microsoft.com/office/drawing/2017/decorative" val="1"/>
              </a:ext>
            </a:extLst>
          </p:cNvPr>
          <p:cNvCxnSpPr>
            <a:cxnSpLocks/>
          </p:cNvCxnSpPr>
          <p:nvPr/>
        </p:nvCxnSpPr>
        <p:spPr>
          <a:xfrm>
            <a:off x="7305833" y="2844896"/>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ABD7D48A-651E-813D-B722-5F2F1C5CE7F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784269" y="3084629"/>
            <a:ext cx="337497" cy="337497"/>
          </a:xfrm>
          <a:prstGeom prst="rect">
            <a:avLst/>
          </a:prstGeom>
        </p:spPr>
      </p:pic>
      <p:pic>
        <p:nvPicPr>
          <p:cNvPr id="115" name="Picture 114">
            <a:extLst>
              <a:ext uri="{FF2B5EF4-FFF2-40B4-BE49-F238E27FC236}">
                <a16:creationId xmlns:a16="http://schemas.microsoft.com/office/drawing/2014/main" id="{7D5CF1D9-8B39-E59A-E95A-877BF1F1C742}"/>
              </a:ext>
            </a:extLst>
          </p:cNvPr>
          <p:cNvPicPr>
            <a:picLocks noChangeAspect="1"/>
          </p:cNvPicPr>
          <p:nvPr/>
        </p:nvPicPr>
        <p:blipFill>
          <a:blip r:embed="rId30"/>
          <a:stretch>
            <a:fillRect/>
          </a:stretch>
        </p:blipFill>
        <p:spPr>
          <a:xfrm>
            <a:off x="2669831" y="5455789"/>
            <a:ext cx="337497" cy="337497"/>
          </a:xfrm>
          <a:prstGeom prst="rect">
            <a:avLst/>
          </a:prstGeom>
        </p:spPr>
      </p:pic>
      <p:sp>
        <p:nvSpPr>
          <p:cNvPr id="116" name="TextBox 115">
            <a:extLst>
              <a:ext uri="{FF2B5EF4-FFF2-40B4-BE49-F238E27FC236}">
                <a16:creationId xmlns:a16="http://schemas.microsoft.com/office/drawing/2014/main" id="{5739AF8E-C536-BB63-C45E-672E9E261DBA}"/>
              </a:ext>
            </a:extLst>
          </p:cNvPr>
          <p:cNvSpPr txBox="1"/>
          <p:nvPr/>
        </p:nvSpPr>
        <p:spPr>
          <a:xfrm>
            <a:off x="2278072" y="5867160"/>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err="1">
                <a:ln>
                  <a:noFill/>
                </a:ln>
                <a:effectLst/>
                <a:uLnTx/>
                <a:uFillTx/>
                <a:latin typeface="Segoe Sans Display"/>
                <a:ea typeface="+mn-ea"/>
                <a:cs typeface="+mn-cs"/>
              </a:rPr>
              <a:t>OneLake</a:t>
            </a:r>
            <a:r>
              <a:rPr kumimoji="0" lang="en-US" sz="1200" b="0" i="0" u="none" strike="noStrike" kern="0" cap="none" spc="0" normalizeH="0" baseline="0" noProof="0">
                <a:ln>
                  <a:noFill/>
                </a:ln>
                <a:effectLst/>
                <a:uLnTx/>
                <a:uFillTx/>
                <a:latin typeface="Segoe Sans Display"/>
                <a:ea typeface="+mn-ea"/>
                <a:cs typeface="+mn-cs"/>
              </a:rPr>
              <a:t> events</a:t>
            </a:r>
          </a:p>
        </p:txBody>
      </p:sp>
      <p:pic>
        <p:nvPicPr>
          <p:cNvPr id="118" name="Picture 117">
            <a:extLst>
              <a:ext uri="{FF2B5EF4-FFF2-40B4-BE49-F238E27FC236}">
                <a16:creationId xmlns:a16="http://schemas.microsoft.com/office/drawing/2014/main" id="{92AFDDA9-1AB8-99DB-D2B4-5796BF1238A4}"/>
              </a:ext>
            </a:extLst>
          </p:cNvPr>
          <p:cNvPicPr>
            <a:picLocks noChangeAspect="1"/>
          </p:cNvPicPr>
          <p:nvPr/>
        </p:nvPicPr>
        <p:blipFill>
          <a:blip r:embed="rId31"/>
          <a:stretch>
            <a:fillRect/>
          </a:stretch>
        </p:blipFill>
        <p:spPr>
          <a:xfrm>
            <a:off x="6097453" y="5470919"/>
            <a:ext cx="310817" cy="310817"/>
          </a:xfrm>
          <a:prstGeom prst="rect">
            <a:avLst/>
          </a:prstGeom>
        </p:spPr>
      </p:pic>
      <p:pic>
        <p:nvPicPr>
          <p:cNvPr id="119" name="Picture 118">
            <a:extLst>
              <a:ext uri="{FF2B5EF4-FFF2-40B4-BE49-F238E27FC236}">
                <a16:creationId xmlns:a16="http://schemas.microsoft.com/office/drawing/2014/main" id="{47519FED-784B-84C9-F1A5-3E44DD147CF1}"/>
              </a:ext>
            </a:extLst>
          </p:cNvPr>
          <p:cNvPicPr>
            <a:picLocks noChangeAspect="1"/>
          </p:cNvPicPr>
          <p:nvPr/>
        </p:nvPicPr>
        <p:blipFill>
          <a:blip r:embed="rId32"/>
          <a:stretch>
            <a:fillRect/>
          </a:stretch>
        </p:blipFill>
        <p:spPr>
          <a:xfrm>
            <a:off x="5378019" y="5485278"/>
            <a:ext cx="282101" cy="282101"/>
          </a:xfrm>
          <a:prstGeom prst="rect">
            <a:avLst/>
          </a:prstGeom>
        </p:spPr>
      </p:pic>
      <p:pic>
        <p:nvPicPr>
          <p:cNvPr id="120" name="Picture 119">
            <a:extLst>
              <a:ext uri="{FF2B5EF4-FFF2-40B4-BE49-F238E27FC236}">
                <a16:creationId xmlns:a16="http://schemas.microsoft.com/office/drawing/2014/main" id="{A3D843A9-FA5C-BB1E-969E-B21C6D16532E}"/>
              </a:ext>
            </a:extLst>
          </p:cNvPr>
          <p:cNvPicPr>
            <a:picLocks noChangeAspect="1"/>
          </p:cNvPicPr>
          <p:nvPr/>
        </p:nvPicPr>
        <p:blipFill>
          <a:blip r:embed="rId33"/>
          <a:stretch>
            <a:fillRect/>
          </a:stretch>
        </p:blipFill>
        <p:spPr>
          <a:xfrm>
            <a:off x="5727044" y="5470919"/>
            <a:ext cx="310817" cy="310817"/>
          </a:xfrm>
          <a:prstGeom prst="rect">
            <a:avLst/>
          </a:prstGeom>
        </p:spPr>
      </p:pic>
      <p:sp>
        <p:nvSpPr>
          <p:cNvPr id="121" name="TextBox 120">
            <a:extLst>
              <a:ext uri="{FF2B5EF4-FFF2-40B4-BE49-F238E27FC236}">
                <a16:creationId xmlns:a16="http://schemas.microsoft.com/office/drawing/2014/main" id="{8C4B4E27-E7A3-DE26-7F67-854467106CF3}"/>
              </a:ext>
            </a:extLst>
          </p:cNvPr>
          <p:cNvSpPr txBox="1"/>
          <p:nvPr/>
        </p:nvSpPr>
        <p:spPr>
          <a:xfrm>
            <a:off x="5117078" y="5857733"/>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Fabric events</a:t>
            </a:r>
          </a:p>
        </p:txBody>
      </p:sp>
      <p:sp>
        <p:nvSpPr>
          <p:cNvPr id="122" name="TextBox 121">
            <a:extLst>
              <a:ext uri="{FF2B5EF4-FFF2-40B4-BE49-F238E27FC236}">
                <a16:creationId xmlns:a16="http://schemas.microsoft.com/office/drawing/2014/main" id="{BF1E7172-52C6-18D4-FE3B-F590FC152420}"/>
              </a:ext>
            </a:extLst>
          </p:cNvPr>
          <p:cNvSpPr txBox="1"/>
          <p:nvPr/>
        </p:nvSpPr>
        <p:spPr>
          <a:xfrm>
            <a:off x="10018042" y="5826975"/>
            <a:ext cx="1121014"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Weather feed</a:t>
            </a:r>
          </a:p>
        </p:txBody>
      </p:sp>
      <p:pic>
        <p:nvPicPr>
          <p:cNvPr id="123" name="Picture 122">
            <a:extLst>
              <a:ext uri="{FF2B5EF4-FFF2-40B4-BE49-F238E27FC236}">
                <a16:creationId xmlns:a16="http://schemas.microsoft.com/office/drawing/2014/main" id="{FD35FF94-B190-769E-5D7E-D7AC91416A50}"/>
              </a:ext>
            </a:extLst>
          </p:cNvPr>
          <p:cNvPicPr>
            <a:picLocks noChangeAspect="1"/>
          </p:cNvPicPr>
          <p:nvPr/>
        </p:nvPicPr>
        <p:blipFill>
          <a:blip r:embed="rId34"/>
          <a:stretch>
            <a:fillRect/>
          </a:stretch>
        </p:blipFill>
        <p:spPr>
          <a:xfrm>
            <a:off x="10430262" y="5454711"/>
            <a:ext cx="337497" cy="337497"/>
          </a:xfrm>
          <a:prstGeom prst="rect">
            <a:avLst/>
          </a:prstGeom>
        </p:spPr>
      </p:pic>
      <p:cxnSp>
        <p:nvCxnSpPr>
          <p:cNvPr id="1034" name="!!Straight Connector 49">
            <a:extLst>
              <a:ext uri="{FF2B5EF4-FFF2-40B4-BE49-F238E27FC236}">
                <a16:creationId xmlns:a16="http://schemas.microsoft.com/office/drawing/2014/main" id="{00EE5612-45A2-8DFF-8F2B-5DF2813F8A3A}"/>
              </a:ext>
              <a:ext uri="{C183D7F6-B498-43B3-948B-1728B52AA6E4}">
                <adec:decorative xmlns:adec="http://schemas.microsoft.com/office/drawing/2017/decorative" val="1"/>
              </a:ext>
            </a:extLst>
          </p:cNvPr>
          <p:cNvCxnSpPr>
            <a:cxnSpLocks/>
          </p:cNvCxnSpPr>
          <p:nvPr/>
        </p:nvCxnSpPr>
        <p:spPr>
          <a:xfrm flipH="1">
            <a:off x="3464708" y="5301670"/>
            <a:ext cx="442"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39" name="Rectangle: Rounded Corners 36">
            <a:extLst>
              <a:ext uri="{FF2B5EF4-FFF2-40B4-BE49-F238E27FC236}">
                <a16:creationId xmlns:a16="http://schemas.microsoft.com/office/drawing/2014/main" id="{178C72FD-3B75-E9AF-7B45-4C471259FE6A}"/>
              </a:ext>
            </a:extLst>
          </p:cNvPr>
          <p:cNvSpPr/>
          <p:nvPr/>
        </p:nvSpPr>
        <p:spPr>
          <a:xfrm>
            <a:off x="609600" y="4348559"/>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Streaming brokers</a:t>
            </a:r>
          </a:p>
        </p:txBody>
      </p:sp>
      <p:cxnSp>
        <p:nvCxnSpPr>
          <p:cNvPr id="1044" name="!!Straight Connector 49">
            <a:extLst>
              <a:ext uri="{FF2B5EF4-FFF2-40B4-BE49-F238E27FC236}">
                <a16:creationId xmlns:a16="http://schemas.microsoft.com/office/drawing/2014/main" id="{9F414A01-4895-7DE1-D68A-CEF05D0E0244}"/>
              </a:ext>
              <a:ext uri="{C183D7F6-B498-43B3-948B-1728B52AA6E4}">
                <adec:decorative xmlns:adec="http://schemas.microsoft.com/office/drawing/2017/decorative" val="1"/>
              </a:ext>
            </a:extLst>
          </p:cNvPr>
          <p:cNvCxnSpPr>
            <a:cxnSpLocks/>
          </p:cNvCxnSpPr>
          <p:nvPr/>
        </p:nvCxnSpPr>
        <p:spPr>
          <a:xfrm>
            <a:off x="4808983"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051" name="Picture 1050">
            <a:extLst>
              <a:ext uri="{FF2B5EF4-FFF2-40B4-BE49-F238E27FC236}">
                <a16:creationId xmlns:a16="http://schemas.microsoft.com/office/drawing/2014/main" id="{F26993E7-9DDA-7AF5-0DE4-6DAE13DC237C}"/>
              </a:ext>
            </a:extLst>
          </p:cNvPr>
          <p:cNvPicPr>
            <a:picLocks noChangeAspect="1"/>
          </p:cNvPicPr>
          <p:nvPr/>
        </p:nvPicPr>
        <p:blipFill>
          <a:blip r:embed="rId35"/>
          <a:stretch>
            <a:fillRect/>
          </a:stretch>
        </p:blipFill>
        <p:spPr>
          <a:xfrm>
            <a:off x="5038181" y="5472288"/>
            <a:ext cx="308081" cy="308081"/>
          </a:xfrm>
          <a:prstGeom prst="rect">
            <a:avLst/>
          </a:prstGeom>
        </p:spPr>
      </p:pic>
      <p:cxnSp>
        <p:nvCxnSpPr>
          <p:cNvPr id="1057" name="!!Straight Connector 49">
            <a:extLst>
              <a:ext uri="{FF2B5EF4-FFF2-40B4-BE49-F238E27FC236}">
                <a16:creationId xmlns:a16="http://schemas.microsoft.com/office/drawing/2014/main" id="{3C882077-07A3-0989-12AF-6158BEF4FD95}"/>
              </a:ext>
              <a:ext uri="{C183D7F6-B498-43B3-948B-1728B52AA6E4}">
                <adec:decorative xmlns:adec="http://schemas.microsoft.com/office/drawing/2017/decorative" val="1"/>
              </a:ext>
            </a:extLst>
          </p:cNvPr>
          <p:cNvCxnSpPr>
            <a:cxnSpLocks/>
          </p:cNvCxnSpPr>
          <p:nvPr/>
        </p:nvCxnSpPr>
        <p:spPr>
          <a:xfrm flipH="1">
            <a:off x="6779539" y="5244199"/>
            <a:ext cx="442" cy="116198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D9636A2-0662-532F-EC49-02614BD36FD5}"/>
              </a:ext>
            </a:extLst>
          </p:cNvPr>
          <p:cNvSpPr>
            <a:spLocks noGrp="1"/>
          </p:cNvSpPr>
          <p:nvPr>
            <p:ph type="title"/>
          </p:nvPr>
        </p:nvSpPr>
        <p:spPr/>
        <p:txBody>
          <a:bodyPr>
            <a:normAutofit/>
          </a:bodyPr>
          <a:lstStyle/>
          <a:p>
            <a:pPr algn="ctr"/>
            <a:r>
              <a:rPr lang="en-US"/>
              <a:t>Connect events from many types of sources</a:t>
            </a:r>
          </a:p>
        </p:txBody>
      </p:sp>
      <p:sp>
        <p:nvSpPr>
          <p:cNvPr id="8" name="Rectangle: Rounded Corners 36">
            <a:extLst>
              <a:ext uri="{FF2B5EF4-FFF2-40B4-BE49-F238E27FC236}">
                <a16:creationId xmlns:a16="http://schemas.microsoft.com/office/drawing/2014/main" id="{6CE0A357-E776-35D9-D64C-80A6B2DDDECD}"/>
              </a:ext>
            </a:extLst>
          </p:cNvPr>
          <p:cNvSpPr/>
          <p:nvPr/>
        </p:nvSpPr>
        <p:spPr>
          <a:xfrm>
            <a:off x="8392911" y="5562497"/>
            <a:ext cx="1508760" cy="506245"/>
          </a:xfrm>
          <a:prstGeom prst="roundRect">
            <a:avLst>
              <a:gd name="adj" fmla="val 50000"/>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sz="1100">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Feeds</a:t>
            </a:r>
          </a:p>
        </p:txBody>
      </p:sp>
      <p:sp>
        <p:nvSpPr>
          <p:cNvPr id="9" name="Text Placeholder 103">
            <a:extLst>
              <a:ext uri="{FF2B5EF4-FFF2-40B4-BE49-F238E27FC236}">
                <a16:creationId xmlns:a16="http://schemas.microsoft.com/office/drawing/2014/main" id="{C935346E-C781-9B79-D211-FF30C1409DEC}"/>
              </a:ext>
            </a:extLst>
          </p:cNvPr>
          <p:cNvSpPr txBox="1">
            <a:spLocks/>
          </p:cNvSpPr>
          <p:nvPr/>
        </p:nvSpPr>
        <p:spPr>
          <a:xfrm>
            <a:off x="1283470" y="1060046"/>
            <a:ext cx="9625061" cy="246221"/>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rgbClr val="FFFFFF"/>
                </a:solidFill>
                <a:effectLst/>
                <a:uLnTx/>
                <a:uFillTx/>
                <a:latin typeface="Segoe UI" panose="020B0502040204020203" pitchFamily="34" charset="0"/>
              </a:rPr>
              <a:t>Examples</a:t>
            </a:r>
            <a:r>
              <a:rPr kumimoji="0" lang="en-US" sz="1600" u="none" strike="noStrike" kern="1200" cap="none" spc="0" normalizeH="0" noProof="0">
                <a:ln>
                  <a:noFill/>
                </a:ln>
                <a:solidFill>
                  <a:srgbClr val="FFFFFF"/>
                </a:solidFill>
                <a:effectLst/>
                <a:uLnTx/>
                <a:uFillTx/>
                <a:latin typeface="Segoe UI" panose="020B0502040204020203" pitchFamily="34" charset="0"/>
              </a:rPr>
              <a:t> of </a:t>
            </a:r>
            <a:r>
              <a:rPr kumimoji="0" lang="en-US" sz="1600" u="none" strike="noStrike" kern="1200" cap="none" spc="0" normalizeH="0" baseline="0" noProof="0">
                <a:ln>
                  <a:noFill/>
                </a:ln>
                <a:solidFill>
                  <a:srgbClr val="FFFFFF"/>
                </a:solidFill>
                <a:effectLst/>
                <a:uLnTx/>
                <a:uFillTx/>
                <a:latin typeface="Segoe UI" panose="020B0502040204020203" pitchFamily="34" charset="0"/>
              </a:rPr>
              <a:t>connectors and sources</a:t>
            </a:r>
          </a:p>
        </p:txBody>
      </p:sp>
      <p:cxnSp>
        <p:nvCxnSpPr>
          <p:cNvPr id="10" name="!!Straight Connector 49">
            <a:extLst>
              <a:ext uri="{FF2B5EF4-FFF2-40B4-BE49-F238E27FC236}">
                <a16:creationId xmlns:a16="http://schemas.microsoft.com/office/drawing/2014/main" id="{3DFABA7C-A7DF-F751-C146-B5BA2335B604}"/>
              </a:ext>
              <a:ext uri="{C183D7F6-B498-43B3-948B-1728B52AA6E4}">
                <adec:decorative xmlns:adec="http://schemas.microsoft.com/office/drawing/2017/decorative" val="1"/>
              </a:ext>
            </a:extLst>
          </p:cNvPr>
          <p:cNvCxnSpPr>
            <a:cxnSpLocks/>
          </p:cNvCxnSpPr>
          <p:nvPr/>
        </p:nvCxnSpPr>
        <p:spPr>
          <a:xfrm>
            <a:off x="11243886" y="153386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C48A37-81BA-AC12-B92A-9AF3372DDC15}"/>
              </a:ext>
            </a:extLst>
          </p:cNvPr>
          <p:cNvSpPr txBox="1"/>
          <p:nvPr/>
        </p:nvSpPr>
        <p:spPr>
          <a:xfrm>
            <a:off x="11099247" y="1945404"/>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cxnSp>
        <p:nvCxnSpPr>
          <p:cNvPr id="13" name="!!Straight Connector 49">
            <a:extLst>
              <a:ext uri="{FF2B5EF4-FFF2-40B4-BE49-F238E27FC236}">
                <a16:creationId xmlns:a16="http://schemas.microsoft.com/office/drawing/2014/main" id="{1D4F8C7F-5A45-0165-37DE-46D6437E321C}"/>
              </a:ext>
              <a:ext uri="{C183D7F6-B498-43B3-948B-1728B52AA6E4}">
                <adec:decorative xmlns:adec="http://schemas.microsoft.com/office/drawing/2017/decorative" val="1"/>
              </a:ext>
            </a:extLst>
          </p:cNvPr>
          <p:cNvCxnSpPr>
            <a:cxnSpLocks/>
          </p:cNvCxnSpPr>
          <p:nvPr/>
        </p:nvCxnSpPr>
        <p:spPr>
          <a:xfrm>
            <a:off x="9887100" y="2847714"/>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B730D8-095D-79DE-4969-1E2996E6FC3F}"/>
              </a:ext>
            </a:extLst>
          </p:cNvPr>
          <p:cNvSpPr txBox="1"/>
          <p:nvPr/>
        </p:nvSpPr>
        <p:spPr>
          <a:xfrm>
            <a:off x="9742461" y="3259254"/>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cxnSp>
        <p:nvCxnSpPr>
          <p:cNvPr id="16" name="!!Straight Connector 49">
            <a:extLst>
              <a:ext uri="{FF2B5EF4-FFF2-40B4-BE49-F238E27FC236}">
                <a16:creationId xmlns:a16="http://schemas.microsoft.com/office/drawing/2014/main" id="{76544C8A-F979-BA3C-2232-BFB2DED2D8FD}"/>
              </a:ext>
              <a:ext uri="{C183D7F6-B498-43B3-948B-1728B52AA6E4}">
                <adec:decorative xmlns:adec="http://schemas.microsoft.com/office/drawing/2017/decorative" val="1"/>
              </a:ext>
            </a:extLst>
          </p:cNvPr>
          <p:cNvCxnSpPr>
            <a:cxnSpLocks/>
          </p:cNvCxnSpPr>
          <p:nvPr/>
        </p:nvCxnSpPr>
        <p:spPr>
          <a:xfrm>
            <a:off x="8658163" y="4102991"/>
            <a:ext cx="0" cy="101249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7781F-5091-28EE-6221-ECDF4A36DBBB}"/>
              </a:ext>
            </a:extLst>
          </p:cNvPr>
          <p:cNvSpPr txBox="1"/>
          <p:nvPr/>
        </p:nvSpPr>
        <p:spPr>
          <a:xfrm>
            <a:off x="8513524" y="4514531"/>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sp>
        <p:nvSpPr>
          <p:cNvPr id="18" name="TextBox 17">
            <a:extLst>
              <a:ext uri="{FF2B5EF4-FFF2-40B4-BE49-F238E27FC236}">
                <a16:creationId xmlns:a16="http://schemas.microsoft.com/office/drawing/2014/main" id="{4DF67547-A36D-A4E4-4830-89B7D598850F}"/>
              </a:ext>
            </a:extLst>
          </p:cNvPr>
          <p:cNvSpPr txBox="1"/>
          <p:nvPr/>
        </p:nvSpPr>
        <p:spPr>
          <a:xfrm>
            <a:off x="6561580" y="5730484"/>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t>
            </a:r>
          </a:p>
        </p:txBody>
      </p:sp>
      <p:pic>
        <p:nvPicPr>
          <p:cNvPr id="6" name="Picture 2" descr="A blue logo with a black background&#10;&#10;Description automatically generated">
            <a:extLst>
              <a:ext uri="{FF2B5EF4-FFF2-40B4-BE49-F238E27FC236}">
                <a16:creationId xmlns:a16="http://schemas.microsoft.com/office/drawing/2014/main" id="{AD06DE2C-CFC3-5258-CAC4-2C85C87C0484}"/>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34009" y="5491757"/>
            <a:ext cx="338328" cy="33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C77E63AB-1738-A70D-4794-012FBC69CD6A}"/>
              </a:ext>
            </a:extLst>
          </p:cNvPr>
          <p:cNvSpPr txBox="1"/>
          <p:nvPr/>
        </p:nvSpPr>
        <p:spPr>
          <a:xfrm>
            <a:off x="3443544" y="5879331"/>
            <a:ext cx="1319257"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Sans Display"/>
                <a:ea typeface="+mn-ea"/>
                <a:cs typeface="+mn-cs"/>
              </a:rPr>
              <a:t>Azure Events</a:t>
            </a:r>
          </a:p>
        </p:txBody>
      </p:sp>
      <p:cxnSp>
        <p:nvCxnSpPr>
          <p:cNvPr id="20" name="!!Straight Connector 49">
            <a:extLst>
              <a:ext uri="{FF2B5EF4-FFF2-40B4-BE49-F238E27FC236}">
                <a16:creationId xmlns:a16="http://schemas.microsoft.com/office/drawing/2014/main" id="{D7A7A923-CBAF-16C9-5B51-732C744CE7B2}"/>
              </a:ext>
              <a:ext uri="{C183D7F6-B498-43B3-948B-1728B52AA6E4}">
                <adec:decorative xmlns:adec="http://schemas.microsoft.com/office/drawing/2017/decorative" val="1"/>
              </a:ext>
            </a:extLst>
          </p:cNvPr>
          <p:cNvCxnSpPr>
            <a:cxnSpLocks/>
          </p:cNvCxnSpPr>
          <p:nvPr/>
        </p:nvCxnSpPr>
        <p:spPr>
          <a:xfrm flipH="1">
            <a:off x="4804428" y="5249094"/>
            <a:ext cx="442" cy="116198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84B99FDD-AAB4-0901-1072-69DA07313E44}"/>
              </a:ext>
              <a:ext uri="{C183D7F6-B498-43B3-948B-1728B52AA6E4}">
                <adec:decorative xmlns:adec="http://schemas.microsoft.com/office/drawing/2017/decorative" val="1"/>
              </a:ext>
            </a:extLst>
          </p:cNvPr>
          <p:cNvCxnSpPr>
            <a:cxnSpLocks/>
          </p:cNvCxnSpPr>
          <p:nvPr/>
        </p:nvCxnSpPr>
        <p:spPr>
          <a:xfrm flipH="1">
            <a:off x="11243432" y="5245984"/>
            <a:ext cx="442" cy="116198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74CA086-04DA-7027-BD9A-C0CCB0C5A3CE}"/>
              </a:ext>
            </a:extLst>
          </p:cNvPr>
          <p:cNvSpPr txBox="1"/>
          <p:nvPr/>
        </p:nvSpPr>
        <p:spPr>
          <a:xfrm>
            <a:off x="11164062" y="5780369"/>
            <a:ext cx="928116" cy="18941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Sans Display"/>
                <a:ea typeface="+mn-ea"/>
                <a:cs typeface="+mn-cs"/>
              </a:rPr>
              <a:t>…</a:t>
            </a:r>
          </a:p>
        </p:txBody>
      </p:sp>
    </p:spTree>
    <p:extLst>
      <p:ext uri="{BB962C8B-B14F-4D97-AF65-F5344CB8AC3E}">
        <p14:creationId xmlns:p14="http://schemas.microsoft.com/office/powerpoint/2010/main" val="11772515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95713-7F7F-ABC5-CB46-D59CD7E3A892}"/>
            </a:ext>
          </a:extLst>
        </p:cNvPr>
        <p:cNvGrpSpPr/>
        <p:nvPr/>
      </p:nvGrpSpPr>
      <p:grpSpPr>
        <a:xfrm>
          <a:off x="0" y="0"/>
          <a:ext cx="0" cy="0"/>
          <a:chOff x="0" y="0"/>
          <a:chExt cx="0" cy="0"/>
        </a:xfrm>
      </p:grpSpPr>
      <p:sp>
        <p:nvSpPr>
          <p:cNvPr id="56" name="Title 5">
            <a:extLst>
              <a:ext uri="{FF2B5EF4-FFF2-40B4-BE49-F238E27FC236}">
                <a16:creationId xmlns:a16="http://schemas.microsoft.com/office/drawing/2014/main" id="{09ED6F0F-2C7D-F994-9F81-F0E28076949E}"/>
              </a:ext>
            </a:extLst>
          </p:cNvPr>
          <p:cNvSpPr>
            <a:spLocks noGrp="1"/>
          </p:cNvSpPr>
          <p:nvPr>
            <p:ph type="title"/>
          </p:nvPr>
        </p:nvSpPr>
        <p:spPr>
          <a:xfrm>
            <a:off x="563880" y="503396"/>
            <a:ext cx="11064240" cy="724535"/>
          </a:xfrm>
        </p:spPr>
        <p:txBody>
          <a:bodyPr>
            <a:noAutofit/>
          </a:bodyPr>
          <a:lstStyle/>
          <a:p>
            <a:pPr lvl="0" algn="ctr"/>
            <a:r>
              <a:rPr lang="en-GB"/>
              <a:t>Ingest and egress using open protocols and open source</a:t>
            </a:r>
          </a:p>
        </p:txBody>
      </p:sp>
      <p:pic>
        <p:nvPicPr>
          <p:cNvPr id="17" name="Picture 16">
            <a:extLst>
              <a:ext uri="{FF2B5EF4-FFF2-40B4-BE49-F238E27FC236}">
                <a16:creationId xmlns:a16="http://schemas.microsoft.com/office/drawing/2014/main" id="{CC615EBE-D12E-2EE4-336B-55362F9A5D59}"/>
              </a:ext>
            </a:extLst>
          </p:cNvPr>
          <p:cNvPicPr>
            <a:picLocks noChangeAspect="1"/>
          </p:cNvPicPr>
          <p:nvPr/>
        </p:nvPicPr>
        <p:blipFill>
          <a:blip r:embed="rId4"/>
          <a:srcRect/>
          <a:stretch/>
        </p:blipFill>
        <p:spPr>
          <a:xfrm>
            <a:off x="4044025" y="1978578"/>
            <a:ext cx="552529" cy="552529"/>
          </a:xfrm>
          <a:prstGeom prst="rect">
            <a:avLst/>
          </a:prstGeom>
        </p:spPr>
      </p:pic>
      <p:sp>
        <p:nvSpPr>
          <p:cNvPr id="20" name="Title 1">
            <a:extLst>
              <a:ext uri="{FF2B5EF4-FFF2-40B4-BE49-F238E27FC236}">
                <a16:creationId xmlns:a16="http://schemas.microsoft.com/office/drawing/2014/main" id="{451708B1-EF59-3717-6DB4-CFB13AC391FB}"/>
              </a:ext>
            </a:extLst>
          </p:cNvPr>
          <p:cNvSpPr txBox="1">
            <a:spLocks/>
          </p:cNvSpPr>
          <p:nvPr/>
        </p:nvSpPr>
        <p:spPr>
          <a:xfrm>
            <a:off x="4568779" y="2003775"/>
            <a:ext cx="1572552" cy="246221"/>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CA" sz="16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rPr>
              <a:t>Eventstream</a:t>
            </a:r>
          </a:p>
        </p:txBody>
      </p:sp>
      <p:sp>
        <p:nvSpPr>
          <p:cNvPr id="22" name="Rounded Rectangle 13">
            <a:extLst>
              <a:ext uri="{FF2B5EF4-FFF2-40B4-BE49-F238E27FC236}">
                <a16:creationId xmlns:a16="http://schemas.microsoft.com/office/drawing/2014/main" id="{0031F4FD-151F-4608-0061-A62AD8EA72E3}"/>
              </a:ext>
            </a:extLst>
          </p:cNvPr>
          <p:cNvSpPr/>
          <p:nvPr/>
        </p:nvSpPr>
        <p:spPr bwMode="auto">
          <a:xfrm>
            <a:off x="4254695" y="2933460"/>
            <a:ext cx="3504568" cy="2156594"/>
          </a:xfrm>
          <a:prstGeom prst="roundRect">
            <a:avLst>
              <a:gd name="adj" fmla="val 3108"/>
            </a:avLst>
          </a:prstGeom>
          <a:noFill/>
          <a:ln w="28575" cap="flat" cmpd="sng" algn="ctr">
            <a:gradFill>
              <a:gsLst>
                <a:gs pos="0">
                  <a:srgbClr val="156082">
                    <a:alpha val="1000"/>
                  </a:srgbClr>
                </a:gs>
                <a:gs pos="36000">
                  <a:srgbClr val="7FF5E1"/>
                </a:gs>
                <a:gs pos="100000">
                  <a:srgbClr val="AD5FC9">
                    <a:alpha val="28823"/>
                  </a:srgbClr>
                </a:gs>
                <a:gs pos="70000">
                  <a:srgbClr val="196B24"/>
                </a:gs>
              </a:gsLst>
              <a:lin ang="3600000" scaled="0"/>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99023949-CACE-D935-8BE6-1AD9C02856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4606" y="2419922"/>
            <a:ext cx="675600" cy="675600"/>
          </a:xfrm>
          <a:prstGeom prst="rect">
            <a:avLst/>
          </a:prstGeom>
        </p:spPr>
      </p:pic>
      <p:sp>
        <p:nvSpPr>
          <p:cNvPr id="25" name="Rounded Rectangle 13">
            <a:extLst>
              <a:ext uri="{FF2B5EF4-FFF2-40B4-BE49-F238E27FC236}">
                <a16:creationId xmlns:a16="http://schemas.microsoft.com/office/drawing/2014/main" id="{5212BE5B-13DD-B2E7-9013-92055F47BA4F}"/>
              </a:ext>
            </a:extLst>
          </p:cNvPr>
          <p:cNvSpPr/>
          <p:nvPr/>
        </p:nvSpPr>
        <p:spPr bwMode="auto">
          <a:xfrm>
            <a:off x="4022354" y="2256996"/>
            <a:ext cx="4214430" cy="3124606"/>
          </a:xfrm>
          <a:prstGeom prst="roundRect">
            <a:avLst>
              <a:gd name="adj" fmla="val 3108"/>
            </a:avLst>
          </a:prstGeom>
          <a:noFill/>
          <a:ln w="28575" cap="flat" cmpd="sng" algn="ctr">
            <a:gradFill>
              <a:gsLst>
                <a:gs pos="0">
                  <a:srgbClr val="156082">
                    <a:alpha val="1000"/>
                  </a:srgbClr>
                </a:gs>
                <a:gs pos="36000">
                  <a:srgbClr val="7FF5E1"/>
                </a:gs>
                <a:gs pos="100000">
                  <a:srgbClr val="AD5FC9">
                    <a:alpha val="28823"/>
                  </a:srgbClr>
                </a:gs>
                <a:gs pos="70000">
                  <a:srgbClr val="196B24"/>
                </a:gs>
              </a:gsLst>
              <a:lin ang="3600000" scaled="0"/>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itle 1">
            <a:extLst>
              <a:ext uri="{FF2B5EF4-FFF2-40B4-BE49-F238E27FC236}">
                <a16:creationId xmlns:a16="http://schemas.microsoft.com/office/drawing/2014/main" id="{4E43F745-802E-9B9C-6E35-1D98542CE04F}"/>
              </a:ext>
            </a:extLst>
          </p:cNvPr>
          <p:cNvSpPr txBox="1">
            <a:spLocks/>
          </p:cNvSpPr>
          <p:nvPr/>
        </p:nvSpPr>
        <p:spPr>
          <a:xfrm>
            <a:off x="4765583" y="2626141"/>
            <a:ext cx="2993680" cy="246221"/>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6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a:t>Connectors engine</a:t>
            </a:r>
          </a:p>
        </p:txBody>
      </p:sp>
      <p:sp>
        <p:nvSpPr>
          <p:cNvPr id="27" name="Title 1">
            <a:extLst>
              <a:ext uri="{FF2B5EF4-FFF2-40B4-BE49-F238E27FC236}">
                <a16:creationId xmlns:a16="http://schemas.microsoft.com/office/drawing/2014/main" id="{4DF44E7F-190D-1569-DD6E-3BD033F3E561}"/>
              </a:ext>
            </a:extLst>
          </p:cNvPr>
          <p:cNvSpPr txBox="1">
            <a:spLocks/>
          </p:cNvSpPr>
          <p:nvPr/>
        </p:nvSpPr>
        <p:spPr>
          <a:xfrm>
            <a:off x="5249694" y="4661308"/>
            <a:ext cx="2053049" cy="18466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2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a:t>KAFKA CONNECT CLUSTER</a:t>
            </a:r>
          </a:p>
        </p:txBody>
      </p:sp>
      <p:sp>
        <p:nvSpPr>
          <p:cNvPr id="29" name="Title 1">
            <a:extLst>
              <a:ext uri="{FF2B5EF4-FFF2-40B4-BE49-F238E27FC236}">
                <a16:creationId xmlns:a16="http://schemas.microsoft.com/office/drawing/2014/main" id="{B6090824-F11D-0E1B-E751-EADEDBC018E5}"/>
              </a:ext>
            </a:extLst>
          </p:cNvPr>
          <p:cNvSpPr txBox="1">
            <a:spLocks/>
          </p:cNvSpPr>
          <p:nvPr/>
        </p:nvSpPr>
        <p:spPr>
          <a:xfrm>
            <a:off x="4983615" y="4103314"/>
            <a:ext cx="2474190" cy="18466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6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sz="1200"/>
              <a:t>Source connector plugins</a:t>
            </a:r>
          </a:p>
        </p:txBody>
      </p:sp>
      <p:pic>
        <p:nvPicPr>
          <p:cNvPr id="30" name="Picture 29">
            <a:extLst>
              <a:ext uri="{FF2B5EF4-FFF2-40B4-BE49-F238E27FC236}">
                <a16:creationId xmlns:a16="http://schemas.microsoft.com/office/drawing/2014/main" id="{B935C15B-60AB-0E20-0A70-8F1471CD9537}"/>
              </a:ext>
            </a:extLst>
          </p:cNvPr>
          <p:cNvPicPr>
            <a:picLocks noChangeAspect="1"/>
          </p:cNvPicPr>
          <p:nvPr/>
        </p:nvPicPr>
        <p:blipFill>
          <a:blip r:embed="rId7"/>
          <a:stretch>
            <a:fillRect/>
          </a:stretch>
        </p:blipFill>
        <p:spPr>
          <a:xfrm>
            <a:off x="4750149" y="4532060"/>
            <a:ext cx="425574" cy="478771"/>
          </a:xfrm>
          <a:prstGeom prst="rect">
            <a:avLst/>
          </a:prstGeom>
        </p:spPr>
      </p:pic>
      <p:sp>
        <p:nvSpPr>
          <p:cNvPr id="33" name="Title 1">
            <a:extLst>
              <a:ext uri="{FF2B5EF4-FFF2-40B4-BE49-F238E27FC236}">
                <a16:creationId xmlns:a16="http://schemas.microsoft.com/office/drawing/2014/main" id="{81BF0271-839D-E698-2DE8-1A708073A1C5}"/>
              </a:ext>
            </a:extLst>
          </p:cNvPr>
          <p:cNvSpPr txBox="1">
            <a:spLocks/>
          </p:cNvSpPr>
          <p:nvPr/>
        </p:nvSpPr>
        <p:spPr>
          <a:xfrm>
            <a:off x="7138625" y="3635250"/>
            <a:ext cx="505173" cy="18466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sz="1200">
                <a:ln w="3175">
                  <a:noFill/>
                </a:ln>
                <a:gradFill>
                  <a:gsLst>
                    <a:gs pos="2000">
                      <a:schemeClr val="accent2"/>
                    </a:gs>
                    <a:gs pos="49000">
                      <a:schemeClr val="accent3"/>
                    </a:gs>
                    <a:gs pos="100000">
                      <a:schemeClr val="accent4"/>
                    </a:gs>
                  </a:gsLst>
                  <a:lin ang="0" scaled="1"/>
                </a:gradFill>
                <a:latin typeface="Segoe Sans Display Semibold" pitchFamily="2" charset="0"/>
                <a:ea typeface="+mj-ea"/>
                <a:cs typeface="Segoe Sans Display Semibold" pitchFamily="2"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r>
              <a:rPr lang="en-CA"/>
              <a:t>…</a:t>
            </a:r>
          </a:p>
        </p:txBody>
      </p:sp>
      <p:grpSp>
        <p:nvGrpSpPr>
          <p:cNvPr id="34" name="Group 33">
            <a:extLst>
              <a:ext uri="{FF2B5EF4-FFF2-40B4-BE49-F238E27FC236}">
                <a16:creationId xmlns:a16="http://schemas.microsoft.com/office/drawing/2014/main" id="{B265E459-D3C3-246C-E157-6F0777F619F1}"/>
              </a:ext>
            </a:extLst>
          </p:cNvPr>
          <p:cNvGrpSpPr/>
          <p:nvPr/>
        </p:nvGrpSpPr>
        <p:grpSpPr>
          <a:xfrm>
            <a:off x="2193832" y="-300496"/>
            <a:ext cx="4138278" cy="8332147"/>
            <a:chOff x="6981535" y="296542"/>
            <a:chExt cx="4029426" cy="7694194"/>
          </a:xfrm>
        </p:grpSpPr>
        <p:sp>
          <p:nvSpPr>
            <p:cNvPr id="35" name="Arc 34">
              <a:extLst>
                <a:ext uri="{FF2B5EF4-FFF2-40B4-BE49-F238E27FC236}">
                  <a16:creationId xmlns:a16="http://schemas.microsoft.com/office/drawing/2014/main" id="{B501FDEB-5BC6-3800-3277-389B5328065F}"/>
                </a:ext>
              </a:extLst>
            </p:cNvPr>
            <p:cNvSpPr/>
            <p:nvPr/>
          </p:nvSpPr>
          <p:spPr>
            <a:xfrm rot="10800000" flipV="1">
              <a:off x="6988138" y="4364211"/>
              <a:ext cx="4022823" cy="3626525"/>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36" name="Arc 35">
              <a:extLst>
                <a:ext uri="{FF2B5EF4-FFF2-40B4-BE49-F238E27FC236}">
                  <a16:creationId xmlns:a16="http://schemas.microsoft.com/office/drawing/2014/main" id="{74157732-C89D-2CEE-8F07-ACA9340369E2}"/>
                </a:ext>
              </a:extLst>
            </p:cNvPr>
            <p:cNvSpPr/>
            <p:nvPr/>
          </p:nvSpPr>
          <p:spPr>
            <a:xfrm rot="10800000">
              <a:off x="6981535" y="296542"/>
              <a:ext cx="4023360" cy="3786087"/>
            </a:xfrm>
            <a:prstGeom prst="arc">
              <a:avLst/>
            </a:prstGeom>
            <a:noFill/>
            <a:ln w="28575" cap="flat" cmpd="sng" algn="ctr">
              <a:gradFill>
                <a:gsLst>
                  <a:gs pos="0">
                    <a:schemeClr val="accent1">
                      <a:lumMod val="50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37" name="Arc 36">
              <a:extLst>
                <a:ext uri="{FF2B5EF4-FFF2-40B4-BE49-F238E27FC236}">
                  <a16:creationId xmlns:a16="http://schemas.microsoft.com/office/drawing/2014/main" id="{668CC1BF-4637-8D44-121B-62137E6C0433}"/>
                </a:ext>
              </a:extLst>
            </p:cNvPr>
            <p:cNvSpPr/>
            <p:nvPr/>
          </p:nvSpPr>
          <p:spPr>
            <a:xfrm rot="10800000">
              <a:off x="7031085" y="3170855"/>
              <a:ext cx="3931920" cy="1006857"/>
            </a:xfrm>
            <a:prstGeom prst="arc">
              <a:avLst/>
            </a:prstGeom>
            <a:noFill/>
            <a:ln w="28575" cap="flat" cmpd="sng" algn="ctr">
              <a:gradFill>
                <a:gsLst>
                  <a:gs pos="0">
                    <a:schemeClr val="accent1">
                      <a:lumMod val="75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38" name="Arc 37">
              <a:extLst>
                <a:ext uri="{FF2B5EF4-FFF2-40B4-BE49-F238E27FC236}">
                  <a16:creationId xmlns:a16="http://schemas.microsoft.com/office/drawing/2014/main" id="{5633687E-6390-ECB4-22A1-35190A1F5100}"/>
                </a:ext>
              </a:extLst>
            </p:cNvPr>
            <p:cNvSpPr/>
            <p:nvPr/>
          </p:nvSpPr>
          <p:spPr>
            <a:xfrm rot="10800000" flipV="1">
              <a:off x="7032003" y="4273767"/>
              <a:ext cx="3931920" cy="1004534"/>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sp>
        <p:nvSpPr>
          <p:cNvPr id="40"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2FB33659-1D07-1BA7-A5A6-6CAFA0D24A09}"/>
              </a:ext>
            </a:extLst>
          </p:cNvPr>
          <p:cNvSpPr>
            <a:spLocks/>
          </p:cNvSpPr>
          <p:nvPr/>
        </p:nvSpPr>
        <p:spPr bwMode="auto">
          <a:xfrm>
            <a:off x="586857" y="2594095"/>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AMQP</a:t>
            </a:r>
          </a:p>
        </p:txBody>
      </p:sp>
      <p:sp>
        <p:nvSpPr>
          <p:cNvPr id="41"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00832AF7-16CD-C195-FFB0-341A1E3815D5}"/>
              </a:ext>
            </a:extLst>
          </p:cNvPr>
          <p:cNvSpPr>
            <a:spLocks/>
          </p:cNvSpPr>
          <p:nvPr/>
        </p:nvSpPr>
        <p:spPr bwMode="auto">
          <a:xfrm>
            <a:off x="586857" y="3752276"/>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Kafka</a:t>
            </a:r>
          </a:p>
        </p:txBody>
      </p:sp>
      <p:sp>
        <p:nvSpPr>
          <p:cNvPr id="42"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46FDD4BC-0856-7C2D-6C6A-6DC02B4A4281}"/>
              </a:ext>
            </a:extLst>
          </p:cNvPr>
          <p:cNvSpPr>
            <a:spLocks/>
          </p:cNvSpPr>
          <p:nvPr/>
        </p:nvSpPr>
        <p:spPr bwMode="auto">
          <a:xfrm>
            <a:off x="586857" y="4910458"/>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HTTP</a:t>
            </a:r>
          </a:p>
        </p:txBody>
      </p:sp>
      <p:sp>
        <p:nvSpPr>
          <p:cNvPr id="44" name="TextBox 43">
            <a:extLst>
              <a:ext uri="{FF2B5EF4-FFF2-40B4-BE49-F238E27FC236}">
                <a16:creationId xmlns:a16="http://schemas.microsoft.com/office/drawing/2014/main" id="{F5EEC501-57DE-7AE2-9576-49C3A36F6B1C}"/>
              </a:ext>
            </a:extLst>
          </p:cNvPr>
          <p:cNvSpPr txBox="1"/>
          <p:nvPr/>
        </p:nvSpPr>
        <p:spPr>
          <a:xfrm>
            <a:off x="2828160" y="3306970"/>
            <a:ext cx="683200"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rPr>
              <a:t>CSV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rPr>
              <a:t>JSON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normalizeH="0" baseline="0" noProof="0">
                <a:ln w="0"/>
                <a:effectLst>
                  <a:outerShdw blurRad="38100" dist="19050" dir="2700000" algn="tl" rotWithShape="0">
                    <a:schemeClr val="dk1">
                      <a:alpha val="40000"/>
                    </a:schemeClr>
                  </a:outerShdw>
                </a:effectLst>
                <a:uLnTx/>
                <a:uFillTx/>
                <a:latin typeface="Segoe Sans Text" panose="020F0502020204030204"/>
                <a:ea typeface="+mn-ea"/>
                <a:cs typeface="+mn-cs"/>
              </a:rPr>
              <a:t>Avro</a:t>
            </a:r>
          </a:p>
        </p:txBody>
      </p:sp>
      <p:sp>
        <p:nvSpPr>
          <p:cNvPr id="2" name="Rectangle: Rounded Corners 1">
            <a:extLst>
              <a:ext uri="{FF2B5EF4-FFF2-40B4-BE49-F238E27FC236}">
                <a16:creationId xmlns:a16="http://schemas.microsoft.com/office/drawing/2014/main" id="{F6C9106A-E941-D5AF-AA99-050C09FFC264}"/>
              </a:ext>
            </a:extLst>
          </p:cNvPr>
          <p:cNvSpPr/>
          <p:nvPr/>
        </p:nvSpPr>
        <p:spPr>
          <a:xfrm>
            <a:off x="4459424" y="3216283"/>
            <a:ext cx="932016" cy="433839"/>
          </a:xfrm>
          <a:prstGeom prst="roundRect">
            <a:avLst/>
          </a:prstGeom>
          <a:solidFill>
            <a:schemeClr val="accent1">
              <a:lumMod val="20000"/>
              <a:lumOff val="80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ysClr val="windowText" lastClr="000000"/>
                </a:solidFill>
              </a:rPr>
              <a:t>Kafka connect plugin 1</a:t>
            </a:r>
            <a:endParaRPr lang="en-US">
              <a:solidFill>
                <a:sysClr val="windowText" lastClr="000000"/>
              </a:solidFill>
            </a:endParaRPr>
          </a:p>
        </p:txBody>
      </p:sp>
      <p:sp>
        <p:nvSpPr>
          <p:cNvPr id="3" name="Rectangle: Rounded Corners 2">
            <a:extLst>
              <a:ext uri="{FF2B5EF4-FFF2-40B4-BE49-F238E27FC236}">
                <a16:creationId xmlns:a16="http://schemas.microsoft.com/office/drawing/2014/main" id="{9B630A86-0C31-8355-43C5-4CFC82E85FFC}"/>
              </a:ext>
            </a:extLst>
          </p:cNvPr>
          <p:cNvSpPr/>
          <p:nvPr/>
        </p:nvSpPr>
        <p:spPr>
          <a:xfrm>
            <a:off x="5428787" y="3219519"/>
            <a:ext cx="932016" cy="433839"/>
          </a:xfrm>
          <a:prstGeom prst="roundRect">
            <a:avLst/>
          </a:prstGeom>
          <a:solidFill>
            <a:schemeClr val="accent1">
              <a:lumMod val="20000"/>
              <a:lumOff val="80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ysClr val="windowText" lastClr="000000"/>
                </a:solidFill>
              </a:rPr>
              <a:t>Kafka connect plugin 2</a:t>
            </a:r>
            <a:endParaRPr lang="en-US">
              <a:solidFill>
                <a:sysClr val="windowText" lastClr="000000"/>
              </a:solidFill>
            </a:endParaRPr>
          </a:p>
        </p:txBody>
      </p:sp>
      <p:sp>
        <p:nvSpPr>
          <p:cNvPr id="23" name="Rectangle: Rounded Corners 22">
            <a:extLst>
              <a:ext uri="{FF2B5EF4-FFF2-40B4-BE49-F238E27FC236}">
                <a16:creationId xmlns:a16="http://schemas.microsoft.com/office/drawing/2014/main" id="{E64D3CE3-3EDC-B121-6FF8-712075C4D2C9}"/>
              </a:ext>
            </a:extLst>
          </p:cNvPr>
          <p:cNvSpPr/>
          <p:nvPr/>
        </p:nvSpPr>
        <p:spPr>
          <a:xfrm>
            <a:off x="6399670" y="3212842"/>
            <a:ext cx="932016" cy="433839"/>
          </a:xfrm>
          <a:prstGeom prst="roundRect">
            <a:avLst/>
          </a:prstGeom>
          <a:solidFill>
            <a:schemeClr val="accent1">
              <a:lumMod val="20000"/>
              <a:lumOff val="80000"/>
            </a:schemeClr>
          </a:solidFill>
          <a:ln>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ysClr val="windowText" lastClr="000000"/>
                </a:solidFill>
              </a:rPr>
              <a:t>Kafka connect plugin 3</a:t>
            </a:r>
            <a:endParaRPr lang="en-US">
              <a:solidFill>
                <a:sysClr val="windowText" lastClr="000000"/>
              </a:solidFill>
            </a:endParaRPr>
          </a:p>
        </p:txBody>
      </p:sp>
      <p:sp>
        <p:nvSpPr>
          <p:cNvPr id="39"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8B6F16BC-5CA8-5C7A-5B9C-20BCA36D6EC7}"/>
              </a:ext>
            </a:extLst>
          </p:cNvPr>
          <p:cNvSpPr>
            <a:spLocks/>
          </p:cNvSpPr>
          <p:nvPr/>
        </p:nvSpPr>
        <p:spPr bwMode="auto">
          <a:xfrm>
            <a:off x="10160413" y="2553846"/>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AMQP</a:t>
            </a:r>
          </a:p>
        </p:txBody>
      </p:sp>
      <p:sp>
        <p:nvSpPr>
          <p:cNvPr id="43"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AC30BE51-7021-1BEC-26DA-2956A84CD1BA}"/>
              </a:ext>
            </a:extLst>
          </p:cNvPr>
          <p:cNvSpPr>
            <a:spLocks/>
          </p:cNvSpPr>
          <p:nvPr/>
        </p:nvSpPr>
        <p:spPr bwMode="auto">
          <a:xfrm>
            <a:off x="10160413" y="3712027"/>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Kafka</a:t>
            </a:r>
          </a:p>
        </p:txBody>
      </p:sp>
      <p:sp>
        <p:nvSpPr>
          <p:cNvPr id="46" name="Rounded Rectangle 13" descr="A diagram titled &quot;Real-Time Hub&quot; with the subtitle &quot;Discover, Connect, Explore, Act on streaming sources &amp; events.&quot; The diagram is divided into several sections. On the left side, there are icons representing various data sources including a database, cloud storage, SQL server, and others. An arrow points from these data sources to a section labeled &quot;Ingest &amp; Process,&quot; which contains an icon of a gear and lines indicating processing. Another arrow leads from this section to &quot;Analyze &amp; Store,&quot; which includes icons of a house and a database with arrows showing data flow between them. From here, arrows point to two sections labeled &quot;Visualize&quot; (with an eye icon) and &quot;Act&quot; (with a lightning bolt icon). Below the main diagram is the logo for OneLake and at the bottom of the image is a banner that reads &quot;AI-powered Intelligence.&quot;">
            <a:extLst>
              <a:ext uri="{FF2B5EF4-FFF2-40B4-BE49-F238E27FC236}">
                <a16:creationId xmlns:a16="http://schemas.microsoft.com/office/drawing/2014/main" id="{920443D9-5A52-A546-8B14-80BF3A11DFD6}"/>
              </a:ext>
            </a:extLst>
          </p:cNvPr>
          <p:cNvSpPr>
            <a:spLocks/>
          </p:cNvSpPr>
          <p:nvPr/>
        </p:nvSpPr>
        <p:spPr bwMode="auto">
          <a:xfrm>
            <a:off x="10160413" y="4870209"/>
            <a:ext cx="1444730" cy="422203"/>
          </a:xfrm>
          <a:prstGeom prst="roundRect">
            <a:avLst>
              <a:gd name="adj" fmla="val 35393"/>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algn="ctr" defTabSz="2275850" fontAlgn="base">
              <a:spcBef>
                <a:spcPct val="0"/>
              </a:spcBef>
              <a:spcAft>
                <a:spcPct val="0"/>
              </a:spcAft>
              <a:tabLst>
                <a:tab pos="3701239" algn="l"/>
              </a:tabLst>
            </a:pPr>
            <a:r>
              <a:rPr lang="en-US">
                <a:ln w="3175">
                  <a:noFill/>
                </a:ln>
                <a:gradFill>
                  <a:gsLst>
                    <a:gs pos="53147">
                      <a:srgbClr val="FFFFFF"/>
                    </a:gs>
                    <a:gs pos="28000">
                      <a:srgbClr val="FFFFFF"/>
                    </a:gs>
                  </a:gsLst>
                  <a:path path="circle">
                    <a:fillToRect l="100000" b="100000"/>
                  </a:path>
                </a:gradFill>
                <a:latin typeface="Segoe Sans Text" panose="020F0502020204030204"/>
                <a:cs typeface="Segoe UI" pitchFamily="34" charset="0"/>
              </a:rPr>
              <a:t>HTTP</a:t>
            </a:r>
          </a:p>
        </p:txBody>
      </p:sp>
      <p:grpSp>
        <p:nvGrpSpPr>
          <p:cNvPr id="47" name="Group 46">
            <a:extLst>
              <a:ext uri="{FF2B5EF4-FFF2-40B4-BE49-F238E27FC236}">
                <a16:creationId xmlns:a16="http://schemas.microsoft.com/office/drawing/2014/main" id="{A89AFE66-26D8-2FEA-E7D6-4B5DDAE2A609}"/>
              </a:ext>
            </a:extLst>
          </p:cNvPr>
          <p:cNvGrpSpPr/>
          <p:nvPr/>
        </p:nvGrpSpPr>
        <p:grpSpPr>
          <a:xfrm rot="10800000">
            <a:off x="6173938" y="-99891"/>
            <a:ext cx="4138278" cy="8332147"/>
            <a:chOff x="6981535" y="296542"/>
            <a:chExt cx="4029426" cy="7694194"/>
          </a:xfrm>
        </p:grpSpPr>
        <p:sp>
          <p:nvSpPr>
            <p:cNvPr id="48" name="Arc 47">
              <a:extLst>
                <a:ext uri="{FF2B5EF4-FFF2-40B4-BE49-F238E27FC236}">
                  <a16:creationId xmlns:a16="http://schemas.microsoft.com/office/drawing/2014/main" id="{9C37DB0E-6151-FC4B-BE3D-5004424695B4}"/>
                </a:ext>
              </a:extLst>
            </p:cNvPr>
            <p:cNvSpPr/>
            <p:nvPr/>
          </p:nvSpPr>
          <p:spPr>
            <a:xfrm rot="10800000" flipV="1">
              <a:off x="6988138" y="4364211"/>
              <a:ext cx="4022823" cy="3626525"/>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49" name="Arc 48">
              <a:extLst>
                <a:ext uri="{FF2B5EF4-FFF2-40B4-BE49-F238E27FC236}">
                  <a16:creationId xmlns:a16="http://schemas.microsoft.com/office/drawing/2014/main" id="{F8BBAA0D-343E-6E37-6F88-FF29D1D81FBB}"/>
                </a:ext>
              </a:extLst>
            </p:cNvPr>
            <p:cNvSpPr/>
            <p:nvPr/>
          </p:nvSpPr>
          <p:spPr>
            <a:xfrm rot="10800000">
              <a:off x="6981535" y="296542"/>
              <a:ext cx="4023360" cy="3786087"/>
            </a:xfrm>
            <a:prstGeom prst="arc">
              <a:avLst/>
            </a:prstGeom>
            <a:noFill/>
            <a:ln w="28575" cap="flat" cmpd="sng" algn="ctr">
              <a:gradFill>
                <a:gsLst>
                  <a:gs pos="0">
                    <a:schemeClr val="accent1">
                      <a:lumMod val="50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50" name="Arc 49">
              <a:extLst>
                <a:ext uri="{FF2B5EF4-FFF2-40B4-BE49-F238E27FC236}">
                  <a16:creationId xmlns:a16="http://schemas.microsoft.com/office/drawing/2014/main" id="{3A7B3227-7E4B-E189-6725-9F6A360079C6}"/>
                </a:ext>
              </a:extLst>
            </p:cNvPr>
            <p:cNvSpPr/>
            <p:nvPr/>
          </p:nvSpPr>
          <p:spPr>
            <a:xfrm rot="10800000">
              <a:off x="7031085" y="3170855"/>
              <a:ext cx="3931920" cy="1006857"/>
            </a:xfrm>
            <a:prstGeom prst="arc">
              <a:avLst/>
            </a:prstGeom>
            <a:noFill/>
            <a:ln w="28575" cap="flat" cmpd="sng" algn="ctr">
              <a:gradFill>
                <a:gsLst>
                  <a:gs pos="0">
                    <a:schemeClr val="accent1">
                      <a:lumMod val="75000"/>
                      <a:alpha val="0"/>
                    </a:schemeClr>
                  </a:gs>
                  <a:gs pos="99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51" name="Arc 50">
              <a:extLst>
                <a:ext uri="{FF2B5EF4-FFF2-40B4-BE49-F238E27FC236}">
                  <a16:creationId xmlns:a16="http://schemas.microsoft.com/office/drawing/2014/main" id="{916FCC7D-3650-6A27-6EE9-352C0E647CD5}"/>
                </a:ext>
              </a:extLst>
            </p:cNvPr>
            <p:cNvSpPr/>
            <p:nvPr/>
          </p:nvSpPr>
          <p:spPr>
            <a:xfrm rot="10800000" flipV="1">
              <a:off x="7032003" y="4273767"/>
              <a:ext cx="3931920" cy="1004534"/>
            </a:xfrm>
            <a:prstGeom prst="arc">
              <a:avLst/>
            </a:prstGeom>
            <a:noFill/>
            <a:ln w="28575" cap="flat" cmpd="sng" algn="ctr">
              <a:gradFill>
                <a:gsLst>
                  <a:gs pos="0">
                    <a:schemeClr val="accent1">
                      <a:lumMod val="75000"/>
                      <a:alpha val="0"/>
                    </a:schemeClr>
                  </a:gs>
                  <a:gs pos="98000">
                    <a:srgbClr val="097D6A"/>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spTree>
    <p:extLst>
      <p:ext uri="{BB962C8B-B14F-4D97-AF65-F5344CB8AC3E}">
        <p14:creationId xmlns:p14="http://schemas.microsoft.com/office/powerpoint/2010/main" val="225054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5.55112E-17 3.33333E-6 L 5.55112E-17 0.03541 " pathEditMode="relative" rAng="0" ptsTypes="AA">
                                      <p:cBhvr>
                                        <p:cTn id="9" dur="700" spd="-100000" fill="hold"/>
                                        <p:tgtEl>
                                          <p:spTgt spid="5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A659-30A3-2B32-10F4-3FC5F9A726E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DC3741BC-1C03-46E6-C384-B56A7C4A36C2}"/>
              </a:ext>
            </a:extLst>
          </p:cNvPr>
          <p:cNvSpPr>
            <a:spLocks noGrp="1"/>
          </p:cNvSpPr>
          <p:nvPr>
            <p:ph type="title"/>
          </p:nvPr>
        </p:nvSpPr>
        <p:spPr/>
        <p:txBody>
          <a:bodyPr>
            <a:normAutofit/>
          </a:bodyPr>
          <a:lstStyle/>
          <a:p>
            <a:r>
              <a:rPr lang="en-GB"/>
              <a:t>Example of Open Telemetry connector</a:t>
            </a:r>
            <a:endParaRPr lang="en-US">
              <a:gradFill>
                <a:gsLst>
                  <a:gs pos="77000">
                    <a:srgbClr val="286BD1"/>
                  </a:gs>
                  <a:gs pos="6000">
                    <a:srgbClr val="BA3FC4"/>
                  </a:gs>
                </a:gsLst>
                <a:lin ang="10800000" scaled="1"/>
              </a:gradFill>
            </a:endParaRPr>
          </a:p>
        </p:txBody>
      </p:sp>
      <p:grpSp>
        <p:nvGrpSpPr>
          <p:cNvPr id="7" name="Group 6">
            <a:extLst>
              <a:ext uri="{FF2B5EF4-FFF2-40B4-BE49-F238E27FC236}">
                <a16:creationId xmlns:a16="http://schemas.microsoft.com/office/drawing/2014/main" id="{795F1BEC-2D7A-CD88-EDB0-CEC4AF2AA1A7}"/>
              </a:ext>
            </a:extLst>
          </p:cNvPr>
          <p:cNvGrpSpPr/>
          <p:nvPr/>
        </p:nvGrpSpPr>
        <p:grpSpPr>
          <a:xfrm>
            <a:off x="1345209" y="1089083"/>
            <a:ext cx="9501583" cy="5087676"/>
            <a:chOff x="1484566" y="1153528"/>
            <a:chExt cx="9222867" cy="4938436"/>
          </a:xfrm>
        </p:grpSpPr>
        <p:sp>
          <p:nvSpPr>
            <p:cNvPr id="3" name="Rounded Rectangle 33">
              <a:extLst>
                <a:ext uri="{FF2B5EF4-FFF2-40B4-BE49-F238E27FC236}">
                  <a16:creationId xmlns:a16="http://schemas.microsoft.com/office/drawing/2014/main" id="{75F043E1-38DA-E6A2-BDEF-B83F0D5B2282}"/>
                </a:ext>
                <a:ext uri="{C183D7F6-B498-43B3-948B-1728B52AA6E4}">
                  <adec:decorative xmlns:adec="http://schemas.microsoft.com/office/drawing/2017/decorative" val="1"/>
                </a:ext>
              </a:extLst>
            </p:cNvPr>
            <p:cNvSpPr/>
            <p:nvPr/>
          </p:nvSpPr>
          <p:spPr bwMode="auto">
            <a:xfrm>
              <a:off x="1484566" y="1153528"/>
              <a:ext cx="9222867" cy="4938436"/>
            </a:xfrm>
            <a:prstGeom prst="roundRect">
              <a:avLst>
                <a:gd name="adj" fmla="val 4613"/>
              </a:avLst>
            </a:prstGeom>
            <a:solidFill>
              <a:schemeClr val="bg2"/>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091F2C"/>
                </a:solidFill>
                <a:effectLst/>
                <a:uLnTx/>
                <a:uFillTx/>
                <a:latin typeface="Segoe Sans Text" pitchFamily="2" charset="0"/>
                <a:ea typeface="+mn-ea"/>
                <a:cs typeface="Segoe Sans Text" pitchFamily="2" charset="0"/>
              </a:endParaRPr>
            </a:p>
          </p:txBody>
        </p:sp>
        <p:pic>
          <p:nvPicPr>
            <p:cNvPr id="5" name="Picture 4">
              <a:extLst>
                <a:ext uri="{FF2B5EF4-FFF2-40B4-BE49-F238E27FC236}">
                  <a16:creationId xmlns:a16="http://schemas.microsoft.com/office/drawing/2014/main" id="{3D2EF100-F020-7ED9-71AF-F67BA7371569}"/>
                </a:ext>
              </a:extLst>
            </p:cNvPr>
            <p:cNvPicPr>
              <a:picLocks noChangeAspect="1"/>
            </p:cNvPicPr>
            <p:nvPr/>
          </p:nvPicPr>
          <p:blipFill>
            <a:blip r:embed="rId3"/>
            <a:stretch>
              <a:fillRect/>
            </a:stretch>
          </p:blipFill>
          <p:spPr>
            <a:xfrm>
              <a:off x="2413342" y="1423250"/>
              <a:ext cx="7578898" cy="4398992"/>
            </a:xfrm>
            <a:prstGeom prst="rect">
              <a:avLst/>
            </a:prstGeom>
          </p:spPr>
        </p:pic>
      </p:grpSp>
      <p:sp>
        <p:nvSpPr>
          <p:cNvPr id="4" name="Slide Number Placeholder 3">
            <a:extLst>
              <a:ext uri="{FF2B5EF4-FFF2-40B4-BE49-F238E27FC236}">
                <a16:creationId xmlns:a16="http://schemas.microsoft.com/office/drawing/2014/main" id="{5DA95419-481B-B7B6-0BC9-B2A851C4C2DE}"/>
              </a:ext>
            </a:extLst>
          </p:cNvPr>
          <p:cNvSpPr>
            <a:spLocks noGrp="1"/>
          </p:cNvSpPr>
          <p:nvPr>
            <p:ph type="sldNum" sz="quarter" idx="11"/>
          </p:nvPr>
        </p:nvSpPr>
        <p:spPr/>
        <p:txBody>
          <a:bodyPr/>
          <a:lstStyle/>
          <a:p>
            <a:fld id="{B1356FBF-028C-F74E-A7B4-9B8ED246DD1B}" type="slidenum">
              <a:rPr lang="en-US" smtClean="0"/>
              <a:pPr/>
              <a:t>33</a:t>
            </a:fld>
            <a:endParaRPr lang="en-US"/>
          </a:p>
        </p:txBody>
      </p:sp>
    </p:spTree>
    <p:extLst>
      <p:ext uri="{BB962C8B-B14F-4D97-AF65-F5344CB8AC3E}">
        <p14:creationId xmlns:p14="http://schemas.microsoft.com/office/powerpoint/2010/main" val="3118511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DC130-C5DC-7372-1DF0-3339D9DEE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AB777-F889-91A6-1BE0-15E616FDE0B6}"/>
              </a:ext>
            </a:extLst>
          </p:cNvPr>
          <p:cNvSpPr>
            <a:spLocks noGrp="1"/>
          </p:cNvSpPr>
          <p:nvPr>
            <p:ph type="title"/>
          </p:nvPr>
        </p:nvSpPr>
        <p:spPr/>
        <p:txBody>
          <a:bodyPr/>
          <a:lstStyle/>
          <a:p>
            <a:r>
              <a:rPr lang="en-US" noProof="0"/>
              <a:t>Ingestion</a:t>
            </a:r>
          </a:p>
        </p:txBody>
      </p:sp>
      <p:sp>
        <p:nvSpPr>
          <p:cNvPr id="4" name="Subtitle 3">
            <a:extLst>
              <a:ext uri="{FF2B5EF4-FFF2-40B4-BE49-F238E27FC236}">
                <a16:creationId xmlns:a16="http://schemas.microsoft.com/office/drawing/2014/main" id="{D9DE7A05-40C4-C76C-445C-5CEDA83946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047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82430-F6C5-AFC2-748C-021C27E07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4B77D6-41C1-BC5A-78EC-02A84EAEC79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2BB9D70-D9BD-3DD6-ABD6-92D03A3CA8DA}"/>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7" name="Text Placeholder 6">
            <a:extLst>
              <a:ext uri="{FF2B5EF4-FFF2-40B4-BE49-F238E27FC236}">
                <a16:creationId xmlns:a16="http://schemas.microsoft.com/office/drawing/2014/main" id="{DE26844E-C9CC-8426-618D-80A32AE6FBF9}"/>
              </a:ext>
            </a:extLst>
          </p:cNvPr>
          <p:cNvSpPr>
            <a:spLocks noGrp="1"/>
          </p:cNvSpPr>
          <p:nvPr>
            <p:ph type="body" sz="quarter" idx="4294967295"/>
          </p:nvPr>
        </p:nvSpPr>
        <p:spPr>
          <a:xfrm>
            <a:off x="563563" y="1944688"/>
            <a:ext cx="5443538" cy="2976562"/>
          </a:xfrm>
        </p:spPr>
        <p:txBody>
          <a:bodyPr/>
          <a:lstStyle/>
          <a:p>
            <a:pPr marL="0" indent="0">
              <a:buNone/>
            </a:pPr>
            <a:r>
              <a:rPr lang="en-US"/>
              <a:t>When ingesting data to the Real-Time Intelligence solution, you have several options.</a:t>
            </a:r>
          </a:p>
          <a:p>
            <a:pPr marL="508000" lvl="1" indent="-285750"/>
            <a:r>
              <a:rPr lang="en-US"/>
              <a:t>Using an </a:t>
            </a:r>
            <a:r>
              <a:rPr lang="en-US" err="1"/>
              <a:t>Eventstream</a:t>
            </a:r>
            <a:r>
              <a:rPr lang="en-US"/>
              <a:t> to get data</a:t>
            </a:r>
          </a:p>
          <a:p>
            <a:pPr marL="508000" lvl="1" indent="-285750"/>
            <a:r>
              <a:rPr lang="en-US"/>
              <a:t>Direct ingest to the </a:t>
            </a:r>
            <a:r>
              <a:rPr lang="en-US" err="1"/>
              <a:t>Eventhouse</a:t>
            </a:r>
            <a:endParaRPr lang="en-US"/>
          </a:p>
        </p:txBody>
      </p:sp>
      <p:sp>
        <p:nvSpPr>
          <p:cNvPr id="16" name="Rounded Rectangle 15">
            <a:extLst>
              <a:ext uri="{FF2B5EF4-FFF2-40B4-BE49-F238E27FC236}">
                <a16:creationId xmlns:a16="http://schemas.microsoft.com/office/drawing/2014/main" id="{3644CF2B-DA30-4851-AA5B-DEE09710D10E}"/>
              </a:ext>
            </a:extLst>
          </p:cNvPr>
          <p:cNvSpPr/>
          <p:nvPr/>
        </p:nvSpPr>
        <p:spPr>
          <a:xfrm>
            <a:off x="563563" y="3370075"/>
            <a:ext cx="1732612" cy="731297"/>
          </a:xfrm>
          <a:prstGeom prst="roundRect">
            <a:avLst/>
          </a:prstGeom>
          <a:gradFill flip="none" rotWithShape="1">
            <a:gsLst>
              <a:gs pos="0">
                <a:srgbClr val="0A6BBA"/>
              </a:gs>
              <a:gs pos="100000">
                <a:srgbClr val="318581"/>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Ingest Into</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Eventstream</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8" name="Rounded Rectangle 7">
            <a:extLst>
              <a:ext uri="{FF2B5EF4-FFF2-40B4-BE49-F238E27FC236}">
                <a16:creationId xmlns:a16="http://schemas.microsoft.com/office/drawing/2014/main" id="{9C6C7C51-B754-7B93-2E3F-A6D40AD031B6}"/>
              </a:ext>
            </a:extLst>
          </p:cNvPr>
          <p:cNvSpPr/>
          <p:nvPr/>
        </p:nvSpPr>
        <p:spPr>
          <a:xfrm>
            <a:off x="2583046" y="3370075"/>
            <a:ext cx="1732612" cy="731297"/>
          </a:xfrm>
          <a:prstGeom prst="roundRect">
            <a:avLst/>
          </a:prstGeom>
          <a:gradFill flip="none" rotWithShape="1">
            <a:gsLst>
              <a:gs pos="0">
                <a:srgbClr val="AC35AF"/>
              </a:gs>
              <a:gs pos="97000">
                <a:srgbClr val="0A6BBA"/>
              </a:gs>
            </a:gsLst>
            <a:path path="circle">
              <a:fillToRect l="100000" t="100000"/>
            </a:path>
            <a:tileRect r="-100000" b="-100000"/>
          </a:gra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Ingest Into</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Eventhouse</a:t>
            </a:r>
            <a:endParaRPr kumimoji="0" lang="en-GB"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6" name="Text Placeholder 6">
            <a:extLst>
              <a:ext uri="{FF2B5EF4-FFF2-40B4-BE49-F238E27FC236}">
                <a16:creationId xmlns:a16="http://schemas.microsoft.com/office/drawing/2014/main" id="{0714B039-38D5-EBBB-C44E-4207040BD62C}"/>
              </a:ext>
            </a:extLst>
          </p:cNvPr>
          <p:cNvSpPr txBox="1">
            <a:spLocks/>
          </p:cNvSpPr>
          <p:nvPr/>
        </p:nvSpPr>
        <p:spPr>
          <a:xfrm>
            <a:off x="6382554" y="1944687"/>
            <a:ext cx="5245566" cy="29769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This module dives into the details of each method and will give you insights to the technical implementation and give you and understanding on how and when to choose what method.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srgbClr val="091F2C"/>
              </a:solidFill>
              <a:effectLst/>
              <a:uLnTx/>
              <a:uFillTx/>
              <a:latin typeface="Segoe Sans Text" panose="020F0502020204030204"/>
              <a:cs typeface="Segoe UI" panose="020B0502040204020203" pitchFamily="34" charset="0"/>
            </a:endParaRPr>
          </a:p>
        </p:txBody>
      </p:sp>
    </p:spTree>
    <p:extLst>
      <p:ext uri="{BB962C8B-B14F-4D97-AF65-F5344CB8AC3E}">
        <p14:creationId xmlns:p14="http://schemas.microsoft.com/office/powerpoint/2010/main" val="3846743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0B13B3-44C4-0762-DDE7-02F09B27F118}"/>
              </a:ext>
            </a:extLst>
          </p:cNvPr>
          <p:cNvSpPr>
            <a:spLocks noGrp="1"/>
          </p:cNvSpPr>
          <p:nvPr>
            <p:ph type="title"/>
          </p:nvPr>
        </p:nvSpPr>
        <p:spPr/>
        <p:txBody>
          <a:bodyPr/>
          <a:lstStyle/>
          <a:p>
            <a:r>
              <a:rPr lang="en-GB"/>
              <a:t>Data Ingestion into Real-Time Ingestion</a:t>
            </a:r>
            <a:endParaRPr lang="en-US"/>
          </a:p>
        </p:txBody>
      </p:sp>
      <p:sp>
        <p:nvSpPr>
          <p:cNvPr id="3" name="Slide Number Placeholder 2">
            <a:extLst>
              <a:ext uri="{FF2B5EF4-FFF2-40B4-BE49-F238E27FC236}">
                <a16:creationId xmlns:a16="http://schemas.microsoft.com/office/drawing/2014/main" id="{E7E6C4F3-DDEA-8C0C-436D-8FBA5AF289E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3" name="Rectangle: Rounded Corners 12">
            <a:extLst>
              <a:ext uri="{FF2B5EF4-FFF2-40B4-BE49-F238E27FC236}">
                <a16:creationId xmlns:a16="http://schemas.microsoft.com/office/drawing/2014/main" id="{9401F136-8941-8B40-0744-D3648BADBE6F}"/>
              </a:ext>
            </a:extLst>
          </p:cNvPr>
          <p:cNvSpPr/>
          <p:nvPr/>
        </p:nvSpPr>
        <p:spPr>
          <a:xfrm>
            <a:off x="904010" y="3039197"/>
            <a:ext cx="4883727" cy="1586345"/>
          </a:xfrm>
          <a:prstGeom prst="roundRect">
            <a:avLst>
              <a:gd name="adj" fmla="val 8807"/>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srgbClr val="0078D3"/>
                </a:solidFill>
                <a:effectLst/>
                <a:uLnTx/>
                <a:uFillTx/>
                <a:latin typeface="Segoe Sans Display" pitchFamily="2" charset="0"/>
                <a:ea typeface="+mn-ea"/>
                <a:cs typeface="Segoe Sans Display" pitchFamily="2" charset="0"/>
              </a:rPr>
              <a:t>Eventstream</a:t>
            </a:r>
            <a:endParaRPr kumimoji="0" lang="en-US" sz="1800" b="0" i="0" u="none" strike="noStrike" kern="1200" cap="none" spc="0" normalizeH="0" baseline="0" noProof="0">
              <a:ln>
                <a:noFill/>
              </a:ln>
              <a:solidFill>
                <a:srgbClr val="0078D3"/>
              </a:solidFill>
              <a:effectLst/>
              <a:uLnTx/>
              <a:uFillTx/>
              <a:latin typeface="Segoe Sans Display" pitchFamily="2" charset="0"/>
              <a:ea typeface="+mn-ea"/>
              <a:cs typeface="Segoe Sans Display" pitchFamily="2" charset="0"/>
            </a:endParaRPr>
          </a:p>
        </p:txBody>
      </p:sp>
      <p:sp>
        <p:nvSpPr>
          <p:cNvPr id="14" name="Rectangle: Rounded Corners 13">
            <a:extLst>
              <a:ext uri="{FF2B5EF4-FFF2-40B4-BE49-F238E27FC236}">
                <a16:creationId xmlns:a16="http://schemas.microsoft.com/office/drawing/2014/main" id="{F2E837A8-C96D-8D82-530C-CD6D6FCCCB18}"/>
              </a:ext>
            </a:extLst>
          </p:cNvPr>
          <p:cNvSpPr/>
          <p:nvPr/>
        </p:nvSpPr>
        <p:spPr>
          <a:xfrm>
            <a:off x="6033655" y="3039197"/>
            <a:ext cx="5410200" cy="1586345"/>
          </a:xfrm>
          <a:prstGeom prst="roundRect">
            <a:avLst>
              <a:gd name="adj" fmla="val 8807"/>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srgbClr val="C03BC3"/>
                </a:solidFill>
                <a:effectLst/>
                <a:uLnTx/>
                <a:uFillTx/>
                <a:latin typeface="Segoe Sans Display" pitchFamily="2" charset="0"/>
                <a:ea typeface="+mn-ea"/>
                <a:cs typeface="Segoe Sans Display" pitchFamily="2" charset="0"/>
              </a:rPr>
              <a:t>Eventhouse</a:t>
            </a:r>
            <a:endParaRPr kumimoji="0" lang="en-US" sz="1800" b="0" i="0" u="none" strike="noStrike" kern="1200" cap="none" spc="0" normalizeH="0" baseline="0" noProof="0">
              <a:ln>
                <a:noFill/>
              </a:ln>
              <a:solidFill>
                <a:srgbClr val="C03BC3"/>
              </a:solidFill>
              <a:effectLst/>
              <a:uLnTx/>
              <a:uFillTx/>
              <a:latin typeface="Segoe Sans Display" pitchFamily="2" charset="0"/>
              <a:ea typeface="+mn-ea"/>
              <a:cs typeface="Segoe Sans Display" pitchFamily="2" charset="0"/>
            </a:endParaRPr>
          </a:p>
        </p:txBody>
      </p:sp>
      <p:grpSp>
        <p:nvGrpSpPr>
          <p:cNvPr id="6" name="Group 5">
            <a:extLst>
              <a:ext uri="{FF2B5EF4-FFF2-40B4-BE49-F238E27FC236}">
                <a16:creationId xmlns:a16="http://schemas.microsoft.com/office/drawing/2014/main" id="{1E1953A3-A77D-AABC-B789-CC5778C92DD0}"/>
              </a:ext>
            </a:extLst>
          </p:cNvPr>
          <p:cNvGrpSpPr/>
          <p:nvPr/>
        </p:nvGrpSpPr>
        <p:grpSpPr>
          <a:xfrm>
            <a:off x="1260761" y="3768435"/>
            <a:ext cx="4170223" cy="353291"/>
            <a:chOff x="1149925" y="3768435"/>
            <a:chExt cx="4170223" cy="353291"/>
          </a:xfrm>
          <a:solidFill>
            <a:schemeClr val="accent2"/>
          </a:solidFill>
        </p:grpSpPr>
        <p:sp>
          <p:nvSpPr>
            <p:cNvPr id="15" name="Rectangle: Rounded Corners 14">
              <a:extLst>
                <a:ext uri="{FF2B5EF4-FFF2-40B4-BE49-F238E27FC236}">
                  <a16:creationId xmlns:a16="http://schemas.microsoft.com/office/drawing/2014/main" id="{DE47E617-7282-ECE2-CE7B-F49AA07A09A6}"/>
                </a:ext>
              </a:extLst>
            </p:cNvPr>
            <p:cNvSpPr/>
            <p:nvPr/>
          </p:nvSpPr>
          <p:spPr>
            <a:xfrm>
              <a:off x="1149925" y="3768435"/>
              <a:ext cx="1094509" cy="353291"/>
            </a:xfrm>
            <a:prstGeom prst="roundRect">
              <a:avLst/>
            </a:prstGeom>
            <a:grp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Source</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16" name="Rectangle: Rounded Corners 15">
              <a:extLst>
                <a:ext uri="{FF2B5EF4-FFF2-40B4-BE49-F238E27FC236}">
                  <a16:creationId xmlns:a16="http://schemas.microsoft.com/office/drawing/2014/main" id="{C8FD7F88-7FB9-4115-86A6-3167193FF756}"/>
                </a:ext>
              </a:extLst>
            </p:cNvPr>
            <p:cNvSpPr/>
            <p:nvPr/>
          </p:nvSpPr>
          <p:spPr>
            <a:xfrm>
              <a:off x="2382982" y="3768435"/>
              <a:ext cx="1094509" cy="353291"/>
            </a:xfrm>
            <a:prstGeom prst="roundRect">
              <a:avLst/>
            </a:prstGeom>
            <a:grp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Stream</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17" name="Rectangle: Rounded Corners 16">
              <a:extLst>
                <a:ext uri="{FF2B5EF4-FFF2-40B4-BE49-F238E27FC236}">
                  <a16:creationId xmlns:a16="http://schemas.microsoft.com/office/drawing/2014/main" id="{4B040F2B-2FF0-049E-9E6D-C5D76E691795}"/>
                </a:ext>
              </a:extLst>
            </p:cNvPr>
            <p:cNvSpPr/>
            <p:nvPr/>
          </p:nvSpPr>
          <p:spPr>
            <a:xfrm>
              <a:off x="3616039" y="3768435"/>
              <a:ext cx="1704109" cy="353291"/>
            </a:xfrm>
            <a:prstGeom prst="roundRect">
              <a:avLst/>
            </a:prstGeom>
            <a:grp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Transformation</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grpSp>
      <p:sp>
        <p:nvSpPr>
          <p:cNvPr id="18" name="Rectangle: Rounded Corners 17">
            <a:extLst>
              <a:ext uri="{FF2B5EF4-FFF2-40B4-BE49-F238E27FC236}">
                <a16:creationId xmlns:a16="http://schemas.microsoft.com/office/drawing/2014/main" id="{8A992831-1A2D-BDD7-BD5D-6E85C4DA0E26}"/>
              </a:ext>
            </a:extLst>
          </p:cNvPr>
          <p:cNvSpPr/>
          <p:nvPr/>
        </p:nvSpPr>
        <p:spPr>
          <a:xfrm>
            <a:off x="6670965" y="3592189"/>
            <a:ext cx="1330036" cy="284018"/>
          </a:xfrm>
          <a:prstGeom prst="roundRect">
            <a:avLst>
              <a:gd name="adj" fmla="val 26136"/>
            </a:avLst>
          </a:prstGeom>
          <a:solidFill>
            <a:schemeClr val="accent4"/>
          </a:soli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Queued</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19" name="Rectangle: Rounded Corners 18">
            <a:extLst>
              <a:ext uri="{FF2B5EF4-FFF2-40B4-BE49-F238E27FC236}">
                <a16:creationId xmlns:a16="http://schemas.microsoft.com/office/drawing/2014/main" id="{FF30E672-37EF-E6CA-2749-B6F58178332A}"/>
              </a:ext>
            </a:extLst>
          </p:cNvPr>
          <p:cNvSpPr/>
          <p:nvPr/>
        </p:nvSpPr>
        <p:spPr>
          <a:xfrm>
            <a:off x="6670965" y="3985217"/>
            <a:ext cx="1330036" cy="284018"/>
          </a:xfrm>
          <a:prstGeom prst="roundRect">
            <a:avLst>
              <a:gd name="adj" fmla="val 29293"/>
            </a:avLst>
          </a:prstGeom>
          <a:solidFill>
            <a:schemeClr val="accent4"/>
          </a:soli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Streaming</a:t>
            </a:r>
            <a:endPar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20" name="Rectangle: Rounded Corners 19">
            <a:extLst>
              <a:ext uri="{FF2B5EF4-FFF2-40B4-BE49-F238E27FC236}">
                <a16:creationId xmlns:a16="http://schemas.microsoft.com/office/drawing/2014/main" id="{32E07954-A52E-8E74-0F74-77785CCB4838}"/>
              </a:ext>
            </a:extLst>
          </p:cNvPr>
          <p:cNvSpPr/>
          <p:nvPr/>
        </p:nvSpPr>
        <p:spPr>
          <a:xfrm>
            <a:off x="8139954" y="3592189"/>
            <a:ext cx="2776616" cy="677046"/>
          </a:xfrm>
          <a:prstGeom prst="roundRect">
            <a:avLst>
              <a:gd name="adj" fmla="val 9992"/>
            </a:avLst>
          </a:prstGeom>
          <a:solidFill>
            <a:schemeClr val="accent4"/>
          </a:solidFill>
          <a:ln w="47625">
            <a:noFill/>
          </a:ln>
        </p:spPr>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Ingestion Mappings</a:t>
            </a:r>
          </a:p>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rPr>
              <a:t>Mapping Transforms</a:t>
            </a:r>
            <a:endParaRPr kumimoji="0" lang="en-GB"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Display" pitchFamily="2" charset="0"/>
              <a:ea typeface="+mn-ea"/>
              <a:cs typeface="Segoe Sans Display" pitchFamily="2" charset="0"/>
            </a:endParaRPr>
          </a:p>
        </p:txBody>
      </p:sp>
      <p:sp>
        <p:nvSpPr>
          <p:cNvPr id="23" name="Rounded Rectangle 22">
            <a:extLst>
              <a:ext uri="{FF2B5EF4-FFF2-40B4-BE49-F238E27FC236}">
                <a16:creationId xmlns:a16="http://schemas.microsoft.com/office/drawing/2014/main" id="{8C201CAA-6AE8-D9A0-3D5D-46D6743A1C97}"/>
              </a:ext>
            </a:extLst>
          </p:cNvPr>
          <p:cNvSpPr/>
          <p:nvPr/>
        </p:nvSpPr>
        <p:spPr>
          <a:xfrm>
            <a:off x="658091" y="2500745"/>
            <a:ext cx="11007436" cy="2334491"/>
          </a:xfrm>
          <a:prstGeom prst="roundRect">
            <a:avLst>
              <a:gd name="adj" fmla="val 9755"/>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effectLst/>
                <a:uLnTx/>
                <a:uFillTx/>
                <a:latin typeface="Segoe Sans Display" pitchFamily="2" charset="0"/>
                <a:ea typeface="+mn-ea"/>
                <a:cs typeface="Segoe Sans Display" pitchFamily="2" charset="0"/>
              </a:rPr>
              <a:t>Real-Time Ingestion and Transformation</a:t>
            </a:r>
            <a:endParaRPr kumimoji="0" lang="en-US" sz="1800" b="0" i="0" u="none" strike="noStrike" kern="1200" cap="none" spc="0" normalizeH="0" baseline="0" noProof="0">
              <a:ln>
                <a:noFill/>
              </a:ln>
              <a:effectLst/>
              <a:uLnTx/>
              <a:uFillTx/>
              <a:latin typeface="Segoe Sans Display" pitchFamily="2" charset="0"/>
              <a:ea typeface="+mn-ea"/>
              <a:cs typeface="Segoe Sans Display" pitchFamily="2" charset="0"/>
            </a:endParaRPr>
          </a:p>
        </p:txBody>
      </p:sp>
    </p:spTree>
    <p:extLst>
      <p:ext uri="{BB962C8B-B14F-4D97-AF65-F5344CB8AC3E}">
        <p14:creationId xmlns:p14="http://schemas.microsoft.com/office/powerpoint/2010/main" val="209223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47F8BA-1826-94AD-E9C3-FC3051874E81}"/>
              </a:ext>
            </a:extLst>
          </p:cNvPr>
          <p:cNvSpPr>
            <a:spLocks noGrp="1"/>
          </p:cNvSpPr>
          <p:nvPr>
            <p:ph type="title"/>
          </p:nvPr>
        </p:nvSpPr>
        <p:spPr/>
        <p:txBody>
          <a:bodyPr/>
          <a:lstStyle/>
          <a:p>
            <a:r>
              <a:rPr lang="en-GB" err="1"/>
              <a:t>Eventstream</a:t>
            </a:r>
            <a:r>
              <a:rPr lang="en-GB"/>
              <a:t> </a:t>
            </a:r>
            <a:endParaRPr lang="en-US"/>
          </a:p>
        </p:txBody>
      </p:sp>
      <p:sp>
        <p:nvSpPr>
          <p:cNvPr id="19" name="Rounded Rectangle 18">
            <a:extLst>
              <a:ext uri="{FF2B5EF4-FFF2-40B4-BE49-F238E27FC236}">
                <a16:creationId xmlns:a16="http://schemas.microsoft.com/office/drawing/2014/main" id="{D307B0D8-89F5-5949-B64E-81B9AF98F7A7}"/>
              </a:ext>
            </a:extLst>
          </p:cNvPr>
          <p:cNvSpPr/>
          <p:nvPr/>
        </p:nvSpPr>
        <p:spPr bwMode="auto">
          <a:xfrm>
            <a:off x="3552119" y="1046302"/>
            <a:ext cx="4543525" cy="5029180"/>
          </a:xfrm>
          <a:prstGeom prst="roundRect">
            <a:avLst>
              <a:gd name="adj" fmla="val 2968"/>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0" name="Oval 19">
            <a:extLst>
              <a:ext uri="{FF2B5EF4-FFF2-40B4-BE49-F238E27FC236}">
                <a16:creationId xmlns:a16="http://schemas.microsoft.com/office/drawing/2014/main" id="{34C9C0C4-52A1-69BD-50B4-0994BBA6C20C}"/>
              </a:ext>
            </a:extLst>
          </p:cNvPr>
          <p:cNvSpPr/>
          <p:nvPr/>
        </p:nvSpPr>
        <p:spPr bwMode="auto">
          <a:xfrm>
            <a:off x="3446124" y="1629810"/>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1" name="Oval 20">
            <a:extLst>
              <a:ext uri="{FF2B5EF4-FFF2-40B4-BE49-F238E27FC236}">
                <a16:creationId xmlns:a16="http://schemas.microsoft.com/office/drawing/2014/main" id="{AC05DB7E-4D10-0246-BB76-1566FD449866}"/>
              </a:ext>
            </a:extLst>
          </p:cNvPr>
          <p:cNvSpPr/>
          <p:nvPr/>
        </p:nvSpPr>
        <p:spPr bwMode="auto">
          <a:xfrm>
            <a:off x="3440108" y="2039886"/>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2" name="Oval 21">
            <a:extLst>
              <a:ext uri="{FF2B5EF4-FFF2-40B4-BE49-F238E27FC236}">
                <a16:creationId xmlns:a16="http://schemas.microsoft.com/office/drawing/2014/main" id="{3A5D11B9-69B3-BA64-C566-C37302E22FE6}"/>
              </a:ext>
            </a:extLst>
          </p:cNvPr>
          <p:cNvSpPr/>
          <p:nvPr/>
        </p:nvSpPr>
        <p:spPr bwMode="auto">
          <a:xfrm>
            <a:off x="3440108" y="2429910"/>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23" name="TextBox 22">
            <a:extLst>
              <a:ext uri="{FF2B5EF4-FFF2-40B4-BE49-F238E27FC236}">
                <a16:creationId xmlns:a16="http://schemas.microsoft.com/office/drawing/2014/main" id="{FD0582C1-85A2-EF63-6947-BB134ED3CB81}"/>
              </a:ext>
            </a:extLst>
          </p:cNvPr>
          <p:cNvSpPr txBox="1"/>
          <p:nvPr/>
        </p:nvSpPr>
        <p:spPr>
          <a:xfrm>
            <a:off x="2050450" y="1612189"/>
            <a:ext cx="932448"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Eventhub</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24" name="TextBox 23">
            <a:extLst>
              <a:ext uri="{FF2B5EF4-FFF2-40B4-BE49-F238E27FC236}">
                <a16:creationId xmlns:a16="http://schemas.microsoft.com/office/drawing/2014/main" id="{93EB0CED-E644-CC50-CF38-E387D35EAAD8}"/>
              </a:ext>
            </a:extLst>
          </p:cNvPr>
          <p:cNvSpPr txBox="1"/>
          <p:nvPr/>
        </p:nvSpPr>
        <p:spPr>
          <a:xfrm>
            <a:off x="2044433" y="2022051"/>
            <a:ext cx="932448"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AMQP</a:t>
            </a:r>
          </a:p>
        </p:txBody>
      </p:sp>
      <p:sp>
        <p:nvSpPr>
          <p:cNvPr id="25" name="TextBox 24">
            <a:extLst>
              <a:ext uri="{FF2B5EF4-FFF2-40B4-BE49-F238E27FC236}">
                <a16:creationId xmlns:a16="http://schemas.microsoft.com/office/drawing/2014/main" id="{83539245-A21C-1888-E366-DE57CE37D2D4}"/>
              </a:ext>
            </a:extLst>
          </p:cNvPr>
          <p:cNvSpPr txBox="1"/>
          <p:nvPr/>
        </p:nvSpPr>
        <p:spPr>
          <a:xfrm>
            <a:off x="2044433" y="2412075"/>
            <a:ext cx="932448"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Kafka</a:t>
            </a:r>
          </a:p>
        </p:txBody>
      </p:sp>
      <p:cxnSp>
        <p:nvCxnSpPr>
          <p:cNvPr id="26" name="Straight Arrow Connector 25">
            <a:extLst>
              <a:ext uri="{FF2B5EF4-FFF2-40B4-BE49-F238E27FC236}">
                <a16:creationId xmlns:a16="http://schemas.microsoft.com/office/drawing/2014/main" id="{9C2719F2-C297-8B2E-2F7C-F53E3D3ABB4C}"/>
              </a:ext>
            </a:extLst>
          </p:cNvPr>
          <p:cNvCxnSpPr>
            <a:cxnSpLocks/>
            <a:endCxn id="20" idx="2"/>
          </p:cNvCxnSpPr>
          <p:nvPr/>
        </p:nvCxnSpPr>
        <p:spPr>
          <a:xfrm>
            <a:off x="2994939" y="1735086"/>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3236BF60-E163-30DB-5A53-54818B2B30D4}"/>
              </a:ext>
            </a:extLst>
          </p:cNvPr>
          <p:cNvCxnSpPr>
            <a:cxnSpLocks/>
          </p:cNvCxnSpPr>
          <p:nvPr/>
        </p:nvCxnSpPr>
        <p:spPr>
          <a:xfrm>
            <a:off x="3000955" y="2145161"/>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8A336BEB-C0DA-C24C-2067-CFBA18555A9B}"/>
              </a:ext>
            </a:extLst>
          </p:cNvPr>
          <p:cNvCxnSpPr>
            <a:cxnSpLocks/>
          </p:cNvCxnSpPr>
          <p:nvPr/>
        </p:nvCxnSpPr>
        <p:spPr>
          <a:xfrm>
            <a:off x="3000955" y="2529956"/>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3DD8557D-814E-63C9-9827-9CADC91CC652}"/>
              </a:ext>
            </a:extLst>
          </p:cNvPr>
          <p:cNvSpPr txBox="1"/>
          <p:nvPr/>
        </p:nvSpPr>
        <p:spPr>
          <a:xfrm>
            <a:off x="3895014" y="1880104"/>
            <a:ext cx="146183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Publish to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4" name="Right Brace 33">
            <a:extLst>
              <a:ext uri="{FF2B5EF4-FFF2-40B4-BE49-F238E27FC236}">
                <a16:creationId xmlns:a16="http://schemas.microsoft.com/office/drawing/2014/main" id="{368FC015-43DE-328E-C71F-748CE55DD5B5}"/>
              </a:ext>
            </a:extLst>
          </p:cNvPr>
          <p:cNvSpPr/>
          <p:nvPr/>
        </p:nvSpPr>
        <p:spPr>
          <a:xfrm>
            <a:off x="3689238" y="2922096"/>
            <a:ext cx="146670" cy="2888673"/>
          </a:xfrm>
          <a:prstGeom prst="rightBrace">
            <a:avLst>
              <a:gd name="adj1" fmla="val 0"/>
              <a:gd name="adj2" fmla="val 393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5" name="TextBox 34">
            <a:extLst>
              <a:ext uri="{FF2B5EF4-FFF2-40B4-BE49-F238E27FC236}">
                <a16:creationId xmlns:a16="http://schemas.microsoft.com/office/drawing/2014/main" id="{A4FD3300-0E39-27FC-CB58-FB3C04E57092}"/>
              </a:ext>
            </a:extLst>
          </p:cNvPr>
          <p:cNvSpPr txBox="1"/>
          <p:nvPr/>
        </p:nvSpPr>
        <p:spPr>
          <a:xfrm>
            <a:off x="3917422" y="3878703"/>
            <a:ext cx="131786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 to consume</a:t>
            </a:r>
          </a:p>
        </p:txBody>
      </p:sp>
      <p:sp>
        <p:nvSpPr>
          <p:cNvPr id="36" name="Rounded Rectangle 35">
            <a:extLst>
              <a:ext uri="{FF2B5EF4-FFF2-40B4-BE49-F238E27FC236}">
                <a16:creationId xmlns:a16="http://schemas.microsoft.com/office/drawing/2014/main" id="{0705AB63-C917-801C-AF4A-C2EF1444A5CA}"/>
              </a:ext>
            </a:extLst>
          </p:cNvPr>
          <p:cNvSpPr/>
          <p:nvPr/>
        </p:nvSpPr>
        <p:spPr bwMode="auto">
          <a:xfrm>
            <a:off x="5467120" y="2491928"/>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Aggregate</a:t>
            </a:r>
          </a:p>
        </p:txBody>
      </p:sp>
      <p:sp>
        <p:nvSpPr>
          <p:cNvPr id="37" name="Rounded Rectangle 36">
            <a:extLst>
              <a:ext uri="{FF2B5EF4-FFF2-40B4-BE49-F238E27FC236}">
                <a16:creationId xmlns:a16="http://schemas.microsoft.com/office/drawing/2014/main" id="{7D189A3B-4DA3-C3E7-E23C-6F521B8E2ACE}"/>
              </a:ext>
            </a:extLst>
          </p:cNvPr>
          <p:cNvSpPr/>
          <p:nvPr/>
        </p:nvSpPr>
        <p:spPr bwMode="auto">
          <a:xfrm>
            <a:off x="5467120" y="2950063"/>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Expand</a:t>
            </a:r>
          </a:p>
        </p:txBody>
      </p:sp>
      <p:sp>
        <p:nvSpPr>
          <p:cNvPr id="38" name="Rounded Rectangle 37">
            <a:extLst>
              <a:ext uri="{FF2B5EF4-FFF2-40B4-BE49-F238E27FC236}">
                <a16:creationId xmlns:a16="http://schemas.microsoft.com/office/drawing/2014/main" id="{E913CA82-67FC-648D-BF14-A25CB8EB383D}"/>
              </a:ext>
            </a:extLst>
          </p:cNvPr>
          <p:cNvSpPr/>
          <p:nvPr/>
        </p:nvSpPr>
        <p:spPr bwMode="auto">
          <a:xfrm>
            <a:off x="5467120" y="3408198"/>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Filter</a:t>
            </a:r>
          </a:p>
        </p:txBody>
      </p:sp>
      <p:sp>
        <p:nvSpPr>
          <p:cNvPr id="39" name="Rounded Rectangle 38">
            <a:extLst>
              <a:ext uri="{FF2B5EF4-FFF2-40B4-BE49-F238E27FC236}">
                <a16:creationId xmlns:a16="http://schemas.microsoft.com/office/drawing/2014/main" id="{E0C6E140-601A-2644-5602-F87E20A68B71}"/>
              </a:ext>
            </a:extLst>
          </p:cNvPr>
          <p:cNvSpPr/>
          <p:nvPr/>
        </p:nvSpPr>
        <p:spPr bwMode="auto">
          <a:xfrm>
            <a:off x="5467120" y="3866333"/>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Manage Fields</a:t>
            </a:r>
          </a:p>
        </p:txBody>
      </p:sp>
      <p:sp>
        <p:nvSpPr>
          <p:cNvPr id="40" name="Rounded Rectangle 39">
            <a:extLst>
              <a:ext uri="{FF2B5EF4-FFF2-40B4-BE49-F238E27FC236}">
                <a16:creationId xmlns:a16="http://schemas.microsoft.com/office/drawing/2014/main" id="{F88F605D-0E72-1487-6161-F242B4A9B2B3}"/>
              </a:ext>
            </a:extLst>
          </p:cNvPr>
          <p:cNvSpPr/>
          <p:nvPr/>
        </p:nvSpPr>
        <p:spPr bwMode="auto">
          <a:xfrm>
            <a:off x="5467120" y="4324468"/>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Union</a:t>
            </a:r>
          </a:p>
        </p:txBody>
      </p:sp>
      <p:sp>
        <p:nvSpPr>
          <p:cNvPr id="41" name="Rounded Rectangle 40">
            <a:extLst>
              <a:ext uri="{FF2B5EF4-FFF2-40B4-BE49-F238E27FC236}">
                <a16:creationId xmlns:a16="http://schemas.microsoft.com/office/drawing/2014/main" id="{80D4DAA1-8ADC-F89A-2C5A-96A698A4D073}"/>
              </a:ext>
            </a:extLst>
          </p:cNvPr>
          <p:cNvSpPr/>
          <p:nvPr/>
        </p:nvSpPr>
        <p:spPr bwMode="auto">
          <a:xfrm>
            <a:off x="5467120" y="4782605"/>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Group by</a:t>
            </a:r>
          </a:p>
        </p:txBody>
      </p:sp>
      <p:sp>
        <p:nvSpPr>
          <p:cNvPr id="42" name="Right Brace 41">
            <a:extLst>
              <a:ext uri="{FF2B5EF4-FFF2-40B4-BE49-F238E27FC236}">
                <a16:creationId xmlns:a16="http://schemas.microsoft.com/office/drawing/2014/main" id="{B7DAA014-4A80-A0B9-7C0D-DF0E5F82A5A4}"/>
              </a:ext>
            </a:extLst>
          </p:cNvPr>
          <p:cNvSpPr/>
          <p:nvPr/>
        </p:nvSpPr>
        <p:spPr>
          <a:xfrm>
            <a:off x="3690477" y="1612189"/>
            <a:ext cx="146670" cy="1028274"/>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3" name="TextBox 42">
            <a:extLst>
              <a:ext uri="{FF2B5EF4-FFF2-40B4-BE49-F238E27FC236}">
                <a16:creationId xmlns:a16="http://schemas.microsoft.com/office/drawing/2014/main" id="{C568449E-850F-2FA2-CA53-D0BF79608613}"/>
              </a:ext>
            </a:extLst>
          </p:cNvPr>
          <p:cNvSpPr txBox="1"/>
          <p:nvPr/>
        </p:nvSpPr>
        <p:spPr>
          <a:xfrm>
            <a:off x="3784527" y="1173731"/>
            <a:ext cx="407870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0078D3"/>
                </a:solidFill>
                <a:effectLst/>
                <a:uLnTx/>
                <a:uFillTx/>
                <a:latin typeface="Segoe Sans Text" panose="020F0502020204030204"/>
                <a:ea typeface="+mn-ea"/>
                <a:cs typeface="+mn-cs"/>
              </a:rPr>
              <a:t>Event Routing + Processing Engine</a:t>
            </a:r>
          </a:p>
        </p:txBody>
      </p:sp>
      <p:sp>
        <p:nvSpPr>
          <p:cNvPr id="44" name="Oval 43">
            <a:extLst>
              <a:ext uri="{FF2B5EF4-FFF2-40B4-BE49-F238E27FC236}">
                <a16:creationId xmlns:a16="http://schemas.microsoft.com/office/drawing/2014/main" id="{107F8F3F-D1B9-7D35-52E0-E49D575DCA32}"/>
              </a:ext>
            </a:extLst>
          </p:cNvPr>
          <p:cNvSpPr/>
          <p:nvPr/>
        </p:nvSpPr>
        <p:spPr bwMode="auto">
          <a:xfrm>
            <a:off x="8000144" y="1643271"/>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D2BAC927-0AE1-0781-460E-6313B6056952}"/>
              </a:ext>
            </a:extLst>
          </p:cNvPr>
          <p:cNvSpPr/>
          <p:nvPr/>
        </p:nvSpPr>
        <p:spPr bwMode="auto">
          <a:xfrm>
            <a:off x="7994128" y="2053347"/>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46" name="Oval 45">
            <a:extLst>
              <a:ext uri="{FF2B5EF4-FFF2-40B4-BE49-F238E27FC236}">
                <a16:creationId xmlns:a16="http://schemas.microsoft.com/office/drawing/2014/main" id="{1641C71C-2174-720D-605B-53A57B6CDCEC}"/>
              </a:ext>
            </a:extLst>
          </p:cNvPr>
          <p:cNvSpPr/>
          <p:nvPr/>
        </p:nvSpPr>
        <p:spPr bwMode="auto">
          <a:xfrm>
            <a:off x="7994128" y="2443371"/>
            <a:ext cx="204536" cy="210553"/>
          </a:xfrm>
          <a:prstGeom prst="ellipse">
            <a:avLst/>
          </a:prstGeom>
          <a:solidFill>
            <a:schemeClr val="accent2"/>
          </a:solidFill>
          <a:ln w="19050">
            <a:solidFill>
              <a:srgbClr val="FFF7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panose="020F0502020204030204"/>
              <a:ea typeface="Segoe UI" pitchFamily="34" charset="0"/>
              <a:cs typeface="Segoe UI" pitchFamily="34" charset="0"/>
            </a:endParaRPr>
          </a:p>
        </p:txBody>
      </p:sp>
      <p:sp>
        <p:nvSpPr>
          <p:cNvPr id="47" name="TextBox 46">
            <a:extLst>
              <a:ext uri="{FF2B5EF4-FFF2-40B4-BE49-F238E27FC236}">
                <a16:creationId xmlns:a16="http://schemas.microsoft.com/office/drawing/2014/main" id="{FA74FB81-61BC-471C-CABF-7D16F8BB783F}"/>
              </a:ext>
            </a:extLst>
          </p:cNvPr>
          <p:cNvSpPr txBox="1"/>
          <p:nvPr/>
        </p:nvSpPr>
        <p:spPr>
          <a:xfrm>
            <a:off x="8728047" y="1625650"/>
            <a:ext cx="9324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Eventhub</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8" name="TextBox 47">
            <a:extLst>
              <a:ext uri="{FF2B5EF4-FFF2-40B4-BE49-F238E27FC236}">
                <a16:creationId xmlns:a16="http://schemas.microsoft.com/office/drawing/2014/main" id="{404E7EA2-BF4A-146C-C410-99F7956A717F}"/>
              </a:ext>
            </a:extLst>
          </p:cNvPr>
          <p:cNvSpPr txBox="1"/>
          <p:nvPr/>
        </p:nvSpPr>
        <p:spPr>
          <a:xfrm>
            <a:off x="8722030" y="2035512"/>
            <a:ext cx="9324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AMQP</a:t>
            </a:r>
          </a:p>
        </p:txBody>
      </p:sp>
      <p:sp>
        <p:nvSpPr>
          <p:cNvPr id="49" name="TextBox 48">
            <a:extLst>
              <a:ext uri="{FF2B5EF4-FFF2-40B4-BE49-F238E27FC236}">
                <a16:creationId xmlns:a16="http://schemas.microsoft.com/office/drawing/2014/main" id="{8CAC9422-3CF6-6308-3060-686D4F5F4D09}"/>
              </a:ext>
            </a:extLst>
          </p:cNvPr>
          <p:cNvSpPr txBox="1"/>
          <p:nvPr/>
        </p:nvSpPr>
        <p:spPr>
          <a:xfrm>
            <a:off x="8722030" y="2425536"/>
            <a:ext cx="93244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Kafka</a:t>
            </a:r>
          </a:p>
        </p:txBody>
      </p:sp>
      <p:cxnSp>
        <p:nvCxnSpPr>
          <p:cNvPr id="50" name="Straight Arrow Connector 49">
            <a:extLst>
              <a:ext uri="{FF2B5EF4-FFF2-40B4-BE49-F238E27FC236}">
                <a16:creationId xmlns:a16="http://schemas.microsoft.com/office/drawing/2014/main" id="{1D9DF8F5-020D-A30B-5240-92421C04B109}"/>
              </a:ext>
            </a:extLst>
          </p:cNvPr>
          <p:cNvCxnSpPr>
            <a:cxnSpLocks/>
          </p:cNvCxnSpPr>
          <p:nvPr/>
        </p:nvCxnSpPr>
        <p:spPr>
          <a:xfrm>
            <a:off x="8198661" y="1748547"/>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14E92448-3F02-A5F8-07D2-472ED029D992}"/>
              </a:ext>
            </a:extLst>
          </p:cNvPr>
          <p:cNvCxnSpPr>
            <a:cxnSpLocks/>
          </p:cNvCxnSpPr>
          <p:nvPr/>
        </p:nvCxnSpPr>
        <p:spPr>
          <a:xfrm>
            <a:off x="8204677" y="2158622"/>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663BFF3-5FE8-CE59-11B9-F9BDE766B70B}"/>
              </a:ext>
            </a:extLst>
          </p:cNvPr>
          <p:cNvCxnSpPr>
            <a:cxnSpLocks/>
          </p:cNvCxnSpPr>
          <p:nvPr/>
        </p:nvCxnSpPr>
        <p:spPr>
          <a:xfrm>
            <a:off x="8204677" y="2543417"/>
            <a:ext cx="451185" cy="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53" name="Rounded Rectangle 52">
            <a:extLst>
              <a:ext uri="{FF2B5EF4-FFF2-40B4-BE49-F238E27FC236}">
                <a16:creationId xmlns:a16="http://schemas.microsoft.com/office/drawing/2014/main" id="{CC5EC3EF-9F06-E42A-CAC1-C1272E173300}"/>
              </a:ext>
            </a:extLst>
          </p:cNvPr>
          <p:cNvSpPr/>
          <p:nvPr/>
        </p:nvSpPr>
        <p:spPr bwMode="auto">
          <a:xfrm>
            <a:off x="5467120" y="2037687"/>
            <a:ext cx="1672390" cy="312182"/>
          </a:xfrm>
          <a:prstGeom prst="round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Sans Text" panose="020F0502020204030204"/>
                <a:ea typeface="Segoe UI" pitchFamily="34" charset="0"/>
                <a:cs typeface="Segoe UI" pitchFamily="34" charset="0"/>
              </a:rPr>
              <a:t>No processing</a:t>
            </a:r>
          </a:p>
        </p:txBody>
      </p:sp>
      <p:pic>
        <p:nvPicPr>
          <p:cNvPr id="54" name="Graphic 53">
            <a:extLst>
              <a:ext uri="{FF2B5EF4-FFF2-40B4-BE49-F238E27FC236}">
                <a16:creationId xmlns:a16="http://schemas.microsoft.com/office/drawing/2014/main" id="{A4FEBF64-26EE-F36F-E7BE-4C6D0136D9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035" y="4574539"/>
            <a:ext cx="576000" cy="576000"/>
          </a:xfrm>
          <a:prstGeom prst="rect">
            <a:avLst/>
          </a:prstGeom>
        </p:spPr>
      </p:pic>
      <p:pic>
        <p:nvPicPr>
          <p:cNvPr id="55" name="Graphic 54">
            <a:extLst>
              <a:ext uri="{FF2B5EF4-FFF2-40B4-BE49-F238E27FC236}">
                <a16:creationId xmlns:a16="http://schemas.microsoft.com/office/drawing/2014/main" id="{193C49B2-5D9E-1BED-4EAC-3AE07D066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8047" y="5360816"/>
            <a:ext cx="576000" cy="576000"/>
          </a:xfrm>
          <a:prstGeom prst="rect">
            <a:avLst/>
          </a:prstGeom>
        </p:spPr>
      </p:pic>
      <p:sp>
        <p:nvSpPr>
          <p:cNvPr id="56" name="TextBox 55">
            <a:extLst>
              <a:ext uri="{FF2B5EF4-FFF2-40B4-BE49-F238E27FC236}">
                <a16:creationId xmlns:a16="http://schemas.microsoft.com/office/drawing/2014/main" id="{BB973828-D8DF-15AE-3F7E-1BE92EEED6E7}"/>
              </a:ext>
            </a:extLst>
          </p:cNvPr>
          <p:cNvSpPr txBox="1"/>
          <p:nvPr/>
        </p:nvSpPr>
        <p:spPr>
          <a:xfrm>
            <a:off x="8559302" y="4236690"/>
            <a:ext cx="9014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Aptos" panose="02110004020202020204"/>
                <a:ea typeface="+mn-ea"/>
                <a:cs typeface="+mn-cs"/>
              </a:rPr>
              <a:t>Eventhouse</a:t>
            </a:r>
            <a:endParaRPr kumimoji="0" lang="en-US" sz="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7" name="TextBox 56">
            <a:extLst>
              <a:ext uri="{FF2B5EF4-FFF2-40B4-BE49-F238E27FC236}">
                <a16:creationId xmlns:a16="http://schemas.microsoft.com/office/drawing/2014/main" id="{0384B7FD-2542-60BA-1F20-3C1D78A76920}"/>
              </a:ext>
            </a:extLst>
          </p:cNvPr>
          <p:cNvSpPr txBox="1"/>
          <p:nvPr/>
        </p:nvSpPr>
        <p:spPr>
          <a:xfrm>
            <a:off x="8564704" y="5893160"/>
            <a:ext cx="9014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Activator</a:t>
            </a:r>
          </a:p>
        </p:txBody>
      </p:sp>
      <p:sp>
        <p:nvSpPr>
          <p:cNvPr id="58" name="TextBox 57">
            <a:extLst>
              <a:ext uri="{FF2B5EF4-FFF2-40B4-BE49-F238E27FC236}">
                <a16:creationId xmlns:a16="http://schemas.microsoft.com/office/drawing/2014/main" id="{1E831EFF-F9C5-856E-BB91-8E6367575965}"/>
              </a:ext>
            </a:extLst>
          </p:cNvPr>
          <p:cNvSpPr txBox="1"/>
          <p:nvPr/>
        </p:nvSpPr>
        <p:spPr>
          <a:xfrm>
            <a:off x="8559302" y="5105820"/>
            <a:ext cx="90145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ptos" panose="02110004020202020204"/>
                <a:ea typeface="+mn-ea"/>
                <a:cs typeface="+mn-cs"/>
              </a:rPr>
              <a:t>Lakehouse</a:t>
            </a:r>
          </a:p>
        </p:txBody>
      </p:sp>
      <p:cxnSp>
        <p:nvCxnSpPr>
          <p:cNvPr id="59" name="Straight Connector 58">
            <a:extLst>
              <a:ext uri="{FF2B5EF4-FFF2-40B4-BE49-F238E27FC236}">
                <a16:creationId xmlns:a16="http://schemas.microsoft.com/office/drawing/2014/main" id="{A56A11B4-66F6-8874-23A1-9B4F45D0758E}"/>
              </a:ext>
            </a:extLst>
          </p:cNvPr>
          <p:cNvCxnSpPr>
            <a:cxnSpLocks/>
          </p:cNvCxnSpPr>
          <p:nvPr/>
        </p:nvCxnSpPr>
        <p:spPr>
          <a:xfrm>
            <a:off x="8092670" y="4038608"/>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1716712-F2B6-4BCA-64AA-C06F628F1DDD}"/>
              </a:ext>
            </a:extLst>
          </p:cNvPr>
          <p:cNvCxnSpPr>
            <a:cxnSpLocks/>
          </p:cNvCxnSpPr>
          <p:nvPr/>
        </p:nvCxnSpPr>
        <p:spPr>
          <a:xfrm>
            <a:off x="8092670" y="4881851"/>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3DBD2F0-B785-7A9C-69E6-85796169CCE6}"/>
              </a:ext>
            </a:extLst>
          </p:cNvPr>
          <p:cNvCxnSpPr>
            <a:cxnSpLocks/>
          </p:cNvCxnSpPr>
          <p:nvPr/>
        </p:nvCxnSpPr>
        <p:spPr>
          <a:xfrm>
            <a:off x="8092670" y="5617774"/>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62" name="Picture 2" descr="Home | Delta Lake">
            <a:extLst>
              <a:ext uri="{FF2B5EF4-FFF2-40B4-BE49-F238E27FC236}">
                <a16:creationId xmlns:a16="http://schemas.microsoft.com/office/drawing/2014/main" id="{2394BDCE-4AB2-5FD6-E7E0-A458BAB215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35540" y="4734543"/>
            <a:ext cx="314909" cy="30543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47380F1-3F05-DFA8-8CD9-DEB7A0F481D9}"/>
              </a:ext>
            </a:extLst>
          </p:cNvPr>
          <p:cNvSpPr txBox="1"/>
          <p:nvPr/>
        </p:nvSpPr>
        <p:spPr>
          <a:xfrm>
            <a:off x="7493456" y="5065923"/>
            <a:ext cx="59907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Sans Text" panose="020F0502020204030204"/>
                <a:ea typeface="+mn-ea"/>
                <a:cs typeface="+mn-cs"/>
              </a:rPr>
              <a:t>Delta Lake</a:t>
            </a:r>
          </a:p>
        </p:txBody>
      </p:sp>
      <p:cxnSp>
        <p:nvCxnSpPr>
          <p:cNvPr id="79" name="Straight Connector 78">
            <a:extLst>
              <a:ext uri="{FF2B5EF4-FFF2-40B4-BE49-F238E27FC236}">
                <a16:creationId xmlns:a16="http://schemas.microsoft.com/office/drawing/2014/main" id="{2031E047-D0A6-2267-EDAB-EF30CA585B73}"/>
              </a:ext>
            </a:extLst>
          </p:cNvPr>
          <p:cNvCxnSpPr>
            <a:cxnSpLocks/>
          </p:cNvCxnSpPr>
          <p:nvPr/>
        </p:nvCxnSpPr>
        <p:spPr>
          <a:xfrm>
            <a:off x="8092670" y="3408198"/>
            <a:ext cx="641393" cy="0"/>
          </a:xfrm>
          <a:prstGeom prst="line">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80" name="TextBox 79">
            <a:extLst>
              <a:ext uri="{FF2B5EF4-FFF2-40B4-BE49-F238E27FC236}">
                <a16:creationId xmlns:a16="http://schemas.microsoft.com/office/drawing/2014/main" id="{04F79E45-8518-FC2A-FDFA-34994B3EDBDA}"/>
              </a:ext>
            </a:extLst>
          </p:cNvPr>
          <p:cNvSpPr txBox="1"/>
          <p:nvPr/>
        </p:nvSpPr>
        <p:spPr>
          <a:xfrm>
            <a:off x="8784891" y="3283443"/>
            <a:ext cx="19529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Derived Stream</a:t>
            </a:r>
          </a:p>
        </p:txBody>
      </p:sp>
      <p:sp>
        <p:nvSpPr>
          <p:cNvPr id="82" name="Rounded Rectangle 81">
            <a:extLst>
              <a:ext uri="{FF2B5EF4-FFF2-40B4-BE49-F238E27FC236}">
                <a16:creationId xmlns:a16="http://schemas.microsoft.com/office/drawing/2014/main" id="{67D67668-C1D1-D410-4384-F02E4CEC48FF}"/>
              </a:ext>
            </a:extLst>
          </p:cNvPr>
          <p:cNvSpPr/>
          <p:nvPr/>
        </p:nvSpPr>
        <p:spPr bwMode="auto">
          <a:xfrm>
            <a:off x="5467120" y="5245112"/>
            <a:ext cx="1672390" cy="31218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panose="020F0502020204030204"/>
                <a:ea typeface="Segoe UI" pitchFamily="34" charset="0"/>
                <a:cs typeface="Segoe UI" pitchFamily="34" charset="0"/>
              </a:rPr>
              <a:t>Join</a:t>
            </a:r>
          </a:p>
        </p:txBody>
      </p:sp>
      <p:grpSp>
        <p:nvGrpSpPr>
          <p:cNvPr id="83" name="Group 82">
            <a:extLst>
              <a:ext uri="{FF2B5EF4-FFF2-40B4-BE49-F238E27FC236}">
                <a16:creationId xmlns:a16="http://schemas.microsoft.com/office/drawing/2014/main" id="{2515F8CE-B410-DF6F-0145-4A381A1B1FB0}"/>
              </a:ext>
            </a:extLst>
          </p:cNvPr>
          <p:cNvGrpSpPr/>
          <p:nvPr/>
        </p:nvGrpSpPr>
        <p:grpSpPr>
          <a:xfrm>
            <a:off x="1632765" y="2784291"/>
            <a:ext cx="1909611" cy="3307294"/>
            <a:chOff x="586274" y="1353732"/>
            <a:chExt cx="2510121" cy="4755521"/>
          </a:xfrm>
        </p:grpSpPr>
        <p:sp>
          <p:nvSpPr>
            <p:cNvPr id="84" name="Rounded Rectangle 3">
              <a:extLst>
                <a:ext uri="{FF2B5EF4-FFF2-40B4-BE49-F238E27FC236}">
                  <a16:creationId xmlns:a16="http://schemas.microsoft.com/office/drawing/2014/main" id="{7697780B-EDFF-7B9E-1E79-1D40D84018E7}"/>
                </a:ext>
                <a:ext uri="{C183D7F6-B498-43B3-948B-1728B52AA6E4}">
                  <adec:decorative xmlns:adec="http://schemas.microsoft.com/office/drawing/2017/decorative" val="1"/>
                </a:ext>
              </a:extLst>
            </p:cNvPr>
            <p:cNvSpPr/>
            <p:nvPr/>
          </p:nvSpPr>
          <p:spPr bwMode="auto">
            <a:xfrm>
              <a:off x="586274" y="1353732"/>
              <a:ext cx="2054958" cy="4755521"/>
            </a:xfrm>
            <a:prstGeom prst="roundRect">
              <a:avLst>
                <a:gd name="adj" fmla="val 6296"/>
              </a:avLst>
            </a:prstGeom>
            <a:solidFill>
              <a:schemeClr val="bg1"/>
            </a:solid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85" name="Rounded Rectangle 15">
              <a:extLst>
                <a:ext uri="{FF2B5EF4-FFF2-40B4-BE49-F238E27FC236}">
                  <a16:creationId xmlns:a16="http://schemas.microsoft.com/office/drawing/2014/main" id="{B995A219-7FFB-E4A0-921C-B22FB1ED1DB2}"/>
                </a:ext>
              </a:extLst>
            </p:cNvPr>
            <p:cNvSpPr/>
            <p:nvPr/>
          </p:nvSpPr>
          <p:spPr>
            <a:xfrm>
              <a:off x="973673" y="5893808"/>
              <a:ext cx="1280160"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Sans Text"/>
                  <a:ea typeface="+mn-ea"/>
                  <a:cs typeface="+mn-cs"/>
                </a:rPr>
                <a:t>Connectors</a:t>
              </a:r>
            </a:p>
          </p:txBody>
        </p:sp>
        <p:pic>
          <p:nvPicPr>
            <p:cNvPr id="86" name="Picture 85" descr="Confluent logo">
              <a:extLst>
                <a:ext uri="{FF2B5EF4-FFF2-40B4-BE49-F238E27FC236}">
                  <a16:creationId xmlns:a16="http://schemas.microsoft.com/office/drawing/2014/main" id="{18402396-09BA-9707-C74F-7C012F38BF6E}"/>
                </a:ext>
              </a:extLst>
            </p:cNvPr>
            <p:cNvPicPr>
              <a:picLocks noChangeAspect="1"/>
            </p:cNvPicPr>
            <p:nvPr/>
          </p:nvPicPr>
          <p:blipFill>
            <a:blip r:embed="rId8">
              <a:biLevel thresh="25000"/>
            </a:blip>
            <a:srcRect/>
            <a:stretch/>
          </p:blipFill>
          <p:spPr>
            <a:xfrm>
              <a:off x="1489281" y="3813335"/>
              <a:ext cx="282116" cy="281046"/>
            </a:xfrm>
            <a:prstGeom prst="rect">
              <a:avLst/>
            </a:prstGeom>
          </p:spPr>
        </p:pic>
        <p:pic>
          <p:nvPicPr>
            <p:cNvPr id="87" name="Graphic 86">
              <a:extLst>
                <a:ext uri="{FF2B5EF4-FFF2-40B4-BE49-F238E27FC236}">
                  <a16:creationId xmlns:a16="http://schemas.microsoft.com/office/drawing/2014/main" id="{F1574EEC-AA66-3344-D14F-5BBD8FA2D2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688" y="4375231"/>
              <a:ext cx="281046" cy="281046"/>
            </a:xfrm>
            <a:prstGeom prst="rect">
              <a:avLst/>
            </a:prstGeom>
          </p:spPr>
        </p:pic>
        <p:pic>
          <p:nvPicPr>
            <p:cNvPr id="88" name="Picture 1076" descr="Azure IoT Hub logo">
              <a:extLst>
                <a:ext uri="{FF2B5EF4-FFF2-40B4-BE49-F238E27FC236}">
                  <a16:creationId xmlns:a16="http://schemas.microsoft.com/office/drawing/2014/main" id="{20C4B7CD-5B3D-FC57-C5F5-0D23343334F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51009" y="3821390"/>
              <a:ext cx="281046" cy="281046"/>
            </a:xfrm>
            <a:prstGeom prst="rect">
              <a:avLst/>
            </a:prstGeom>
          </p:spPr>
        </p:pic>
        <p:pic>
          <p:nvPicPr>
            <p:cNvPr id="89" name="Graphic 88">
              <a:extLst>
                <a:ext uri="{FF2B5EF4-FFF2-40B4-BE49-F238E27FC236}">
                  <a16:creationId xmlns:a16="http://schemas.microsoft.com/office/drawing/2014/main" id="{5D06A95F-2983-4AF5-E736-B20507AB19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02591" y="3281414"/>
              <a:ext cx="255496" cy="255496"/>
            </a:xfrm>
            <a:prstGeom prst="rect">
              <a:avLst/>
            </a:prstGeom>
          </p:spPr>
        </p:pic>
        <p:pic>
          <p:nvPicPr>
            <p:cNvPr id="90" name="Graphic 89">
              <a:extLst>
                <a:ext uri="{FF2B5EF4-FFF2-40B4-BE49-F238E27FC236}">
                  <a16:creationId xmlns:a16="http://schemas.microsoft.com/office/drawing/2014/main" id="{33E4796F-6455-C74D-8BB7-F333423997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11734" y="4375231"/>
              <a:ext cx="281046" cy="281046"/>
            </a:xfrm>
            <a:prstGeom prst="rect">
              <a:avLst/>
            </a:prstGeom>
          </p:spPr>
        </p:pic>
        <p:pic>
          <p:nvPicPr>
            <p:cNvPr id="91" name="Picture 6" descr="RudderStack logo">
              <a:extLst>
                <a:ext uri="{FF2B5EF4-FFF2-40B4-BE49-F238E27FC236}">
                  <a16:creationId xmlns:a16="http://schemas.microsoft.com/office/drawing/2014/main" id="{F6C3A9A6-AA61-52A3-8871-CA4014D7DB58}"/>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92" name="Graphic 91">
              <a:extLst>
                <a:ext uri="{FF2B5EF4-FFF2-40B4-BE49-F238E27FC236}">
                  <a16:creationId xmlns:a16="http://schemas.microsoft.com/office/drawing/2014/main" id="{A604FDF5-A9B5-4B28-B193-5AE50707FA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636" y="3241981"/>
              <a:ext cx="309151" cy="309151"/>
            </a:xfrm>
            <a:prstGeom prst="rect">
              <a:avLst/>
            </a:prstGeom>
          </p:spPr>
        </p:pic>
        <p:pic>
          <p:nvPicPr>
            <p:cNvPr id="93" name="Picture 92">
              <a:extLst>
                <a:ext uri="{FF2B5EF4-FFF2-40B4-BE49-F238E27FC236}">
                  <a16:creationId xmlns:a16="http://schemas.microsoft.com/office/drawing/2014/main" id="{E4AA39B8-EF9E-0E8D-AE71-C7459AEA480A}"/>
                </a:ext>
              </a:extLst>
            </p:cNvPr>
            <p:cNvPicPr>
              <a:picLocks noChangeAspect="1"/>
            </p:cNvPicPr>
            <p:nvPr/>
          </p:nvPicPr>
          <p:blipFill>
            <a:blip r:embed="rId21"/>
            <a:stretch>
              <a:fillRect/>
            </a:stretch>
          </p:blipFill>
          <p:spPr>
            <a:xfrm>
              <a:off x="806409" y="3813497"/>
              <a:ext cx="299605" cy="299605"/>
            </a:xfrm>
            <a:prstGeom prst="rect">
              <a:avLst/>
            </a:prstGeom>
          </p:spPr>
        </p:pic>
        <p:pic>
          <p:nvPicPr>
            <p:cNvPr id="94" name="Picture 93">
              <a:extLst>
                <a:ext uri="{FF2B5EF4-FFF2-40B4-BE49-F238E27FC236}">
                  <a16:creationId xmlns:a16="http://schemas.microsoft.com/office/drawing/2014/main" id="{DFE685DC-6A15-F54E-E749-B2D17D994125}"/>
                </a:ext>
              </a:extLst>
            </p:cNvPr>
            <p:cNvPicPr>
              <a:picLocks noChangeAspect="1"/>
            </p:cNvPicPr>
            <p:nvPr/>
          </p:nvPicPr>
          <p:blipFill>
            <a:blip r:embed="rId22"/>
            <a:stretch>
              <a:fillRect/>
            </a:stretch>
          </p:blipFill>
          <p:spPr>
            <a:xfrm>
              <a:off x="2124592" y="2080582"/>
              <a:ext cx="333880" cy="333880"/>
            </a:xfrm>
            <a:prstGeom prst="rect">
              <a:avLst/>
            </a:prstGeom>
          </p:spPr>
        </p:pic>
        <p:pic>
          <p:nvPicPr>
            <p:cNvPr id="95" name="Picture 94">
              <a:extLst>
                <a:ext uri="{FF2B5EF4-FFF2-40B4-BE49-F238E27FC236}">
                  <a16:creationId xmlns:a16="http://schemas.microsoft.com/office/drawing/2014/main" id="{E7FB9BE4-FA4F-8596-B8F9-9F569F1ABDBD}"/>
                </a:ext>
              </a:extLst>
            </p:cNvPr>
            <p:cNvPicPr>
              <a:picLocks noChangeAspect="1"/>
            </p:cNvPicPr>
            <p:nvPr/>
          </p:nvPicPr>
          <p:blipFill>
            <a:blip r:embed="rId23"/>
            <a:stretch>
              <a:fillRect/>
            </a:stretch>
          </p:blipFill>
          <p:spPr>
            <a:xfrm>
              <a:off x="1480537" y="2097720"/>
              <a:ext cx="299605" cy="299605"/>
            </a:xfrm>
            <a:prstGeom prst="rect">
              <a:avLst/>
            </a:prstGeom>
          </p:spPr>
        </p:pic>
        <p:pic>
          <p:nvPicPr>
            <p:cNvPr id="96" name="Picture 95">
              <a:extLst>
                <a:ext uri="{FF2B5EF4-FFF2-40B4-BE49-F238E27FC236}">
                  <a16:creationId xmlns:a16="http://schemas.microsoft.com/office/drawing/2014/main" id="{C99B62CF-F871-3581-18FE-3650DF99BE6D}"/>
                </a:ext>
              </a:extLst>
            </p:cNvPr>
            <p:cNvPicPr>
              <a:picLocks noChangeAspect="1"/>
            </p:cNvPicPr>
            <p:nvPr/>
          </p:nvPicPr>
          <p:blipFill>
            <a:blip r:embed="rId24"/>
            <a:stretch>
              <a:fillRect/>
            </a:stretch>
          </p:blipFill>
          <p:spPr>
            <a:xfrm>
              <a:off x="1476241" y="2681973"/>
              <a:ext cx="308196" cy="308196"/>
            </a:xfrm>
            <a:prstGeom prst="rect">
              <a:avLst/>
            </a:prstGeom>
          </p:spPr>
        </p:pic>
        <p:pic>
          <p:nvPicPr>
            <p:cNvPr id="97" name="Picture 96">
              <a:extLst>
                <a:ext uri="{FF2B5EF4-FFF2-40B4-BE49-F238E27FC236}">
                  <a16:creationId xmlns:a16="http://schemas.microsoft.com/office/drawing/2014/main" id="{C1245DFC-5BA8-37FA-E941-AD94EF8C9D43}"/>
                </a:ext>
              </a:extLst>
            </p:cNvPr>
            <p:cNvPicPr>
              <a:picLocks noChangeAspect="1"/>
            </p:cNvPicPr>
            <p:nvPr/>
          </p:nvPicPr>
          <p:blipFill>
            <a:blip r:embed="rId25"/>
            <a:stretch>
              <a:fillRect/>
            </a:stretch>
          </p:blipFill>
          <p:spPr>
            <a:xfrm>
              <a:off x="2153612" y="3286294"/>
              <a:ext cx="275841" cy="275841"/>
            </a:xfrm>
            <a:prstGeom prst="rect">
              <a:avLst/>
            </a:prstGeom>
          </p:spPr>
        </p:pic>
        <p:pic>
          <p:nvPicPr>
            <p:cNvPr id="98" name="Picture 97">
              <a:extLst>
                <a:ext uri="{FF2B5EF4-FFF2-40B4-BE49-F238E27FC236}">
                  <a16:creationId xmlns:a16="http://schemas.microsoft.com/office/drawing/2014/main" id="{5F114330-2F43-B307-1932-0EF260A6138B}"/>
                </a:ext>
              </a:extLst>
            </p:cNvPr>
            <p:cNvPicPr>
              <a:picLocks noChangeAspect="1"/>
            </p:cNvPicPr>
            <p:nvPr/>
          </p:nvPicPr>
          <p:blipFill>
            <a:blip r:embed="rId26"/>
            <a:stretch>
              <a:fillRect/>
            </a:stretch>
          </p:blipFill>
          <p:spPr>
            <a:xfrm>
              <a:off x="2129743" y="2701963"/>
              <a:ext cx="323579" cy="323579"/>
            </a:xfrm>
            <a:prstGeom prst="rect">
              <a:avLst/>
            </a:prstGeom>
          </p:spPr>
        </p:pic>
        <p:pic>
          <p:nvPicPr>
            <p:cNvPr id="99" name="Picture 98">
              <a:extLst>
                <a:ext uri="{FF2B5EF4-FFF2-40B4-BE49-F238E27FC236}">
                  <a16:creationId xmlns:a16="http://schemas.microsoft.com/office/drawing/2014/main" id="{49BAFC61-6430-E345-1B3D-735152DEC694}"/>
                </a:ext>
              </a:extLst>
            </p:cNvPr>
            <p:cNvPicPr>
              <a:picLocks noChangeAspect="1"/>
            </p:cNvPicPr>
            <p:nvPr/>
          </p:nvPicPr>
          <p:blipFill>
            <a:blip r:embed="rId27"/>
            <a:stretch>
              <a:fillRect/>
            </a:stretch>
          </p:blipFill>
          <p:spPr>
            <a:xfrm>
              <a:off x="2151443" y="4375665"/>
              <a:ext cx="280178" cy="280178"/>
            </a:xfrm>
            <a:prstGeom prst="rect">
              <a:avLst/>
            </a:prstGeom>
          </p:spPr>
        </p:pic>
        <p:pic>
          <p:nvPicPr>
            <p:cNvPr id="100" name="Picture 99">
              <a:extLst>
                <a:ext uri="{FF2B5EF4-FFF2-40B4-BE49-F238E27FC236}">
                  <a16:creationId xmlns:a16="http://schemas.microsoft.com/office/drawing/2014/main" id="{9BF2D5EF-8729-16C6-6D6B-C3C3F835B3BA}"/>
                </a:ext>
              </a:extLst>
            </p:cNvPr>
            <p:cNvPicPr>
              <a:picLocks noChangeAspect="1"/>
            </p:cNvPicPr>
            <p:nvPr/>
          </p:nvPicPr>
          <p:blipFill>
            <a:blip r:embed="rId28">
              <a:extLst>
                <a:ext uri="{BEBA8EAE-BF5A-486C-A8C5-ECC9F3942E4B}">
                  <a14:imgProps xmlns:a14="http://schemas.microsoft.com/office/drawing/2010/main">
                    <a14:imgLayer r:embed="rId29">
                      <a14:imgEffect>
                        <a14:brightnessContrast bright="35000"/>
                      </a14:imgEffect>
                    </a14:imgLayer>
                  </a14:imgProps>
                </a:ext>
              </a:extLst>
            </a:blip>
            <a:stretch>
              <a:fillRect/>
            </a:stretch>
          </p:blipFill>
          <p:spPr>
            <a:xfrm>
              <a:off x="1460771" y="1531735"/>
              <a:ext cx="339137" cy="339137"/>
            </a:xfrm>
            <a:prstGeom prst="rect">
              <a:avLst/>
            </a:prstGeom>
          </p:spPr>
        </p:pic>
        <p:pic>
          <p:nvPicPr>
            <p:cNvPr id="101" name="Picture 79">
              <a:extLst>
                <a:ext uri="{FF2B5EF4-FFF2-40B4-BE49-F238E27FC236}">
                  <a16:creationId xmlns:a16="http://schemas.microsoft.com/office/drawing/2014/main" id="{6DEFC332-CF36-40DC-0E92-31021251183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21499" y="1551880"/>
              <a:ext cx="340066" cy="298845"/>
            </a:xfrm>
            <a:prstGeom prst="rect">
              <a:avLst/>
            </a:prstGeom>
          </p:spPr>
        </p:pic>
        <p:pic>
          <p:nvPicPr>
            <p:cNvPr id="102" name="Picture 101">
              <a:extLst>
                <a:ext uri="{FF2B5EF4-FFF2-40B4-BE49-F238E27FC236}">
                  <a16:creationId xmlns:a16="http://schemas.microsoft.com/office/drawing/2014/main" id="{4B2F8D02-1685-0CCA-E840-8B50C191C60B}"/>
                </a:ext>
              </a:extLst>
            </p:cNvPr>
            <p:cNvPicPr>
              <a:picLocks noChangeAspect="1"/>
            </p:cNvPicPr>
            <p:nvPr/>
          </p:nvPicPr>
          <p:blipFill>
            <a:blip r:embed="rId32"/>
            <a:stretch>
              <a:fillRect/>
            </a:stretch>
          </p:blipFill>
          <p:spPr>
            <a:xfrm>
              <a:off x="1532165" y="4955215"/>
              <a:ext cx="333881" cy="333881"/>
            </a:xfrm>
            <a:prstGeom prst="rect">
              <a:avLst/>
            </a:prstGeom>
          </p:spPr>
        </p:pic>
        <p:pic>
          <p:nvPicPr>
            <p:cNvPr id="103" name="Picture 102">
              <a:extLst>
                <a:ext uri="{FF2B5EF4-FFF2-40B4-BE49-F238E27FC236}">
                  <a16:creationId xmlns:a16="http://schemas.microsoft.com/office/drawing/2014/main" id="{1AC15807-CDA8-DB81-B102-9C67C329D3BC}"/>
                </a:ext>
              </a:extLst>
            </p:cNvPr>
            <p:cNvPicPr>
              <a:picLocks noChangeAspect="1"/>
            </p:cNvPicPr>
            <p:nvPr/>
          </p:nvPicPr>
          <p:blipFill>
            <a:blip r:embed="rId33"/>
            <a:stretch>
              <a:fillRect/>
            </a:stretch>
          </p:blipFill>
          <p:spPr>
            <a:xfrm>
              <a:off x="2015458" y="4961979"/>
              <a:ext cx="336846" cy="336846"/>
            </a:xfrm>
            <a:prstGeom prst="rect">
              <a:avLst/>
            </a:prstGeom>
          </p:spPr>
        </p:pic>
        <p:pic>
          <p:nvPicPr>
            <p:cNvPr id="104" name="Picture 103">
              <a:extLst>
                <a:ext uri="{FF2B5EF4-FFF2-40B4-BE49-F238E27FC236}">
                  <a16:creationId xmlns:a16="http://schemas.microsoft.com/office/drawing/2014/main" id="{B253C3F6-EFE3-C5DB-8F9C-604DCC98AFC6}"/>
                </a:ext>
              </a:extLst>
            </p:cNvPr>
            <p:cNvPicPr>
              <a:picLocks noChangeAspect="1"/>
            </p:cNvPicPr>
            <p:nvPr/>
          </p:nvPicPr>
          <p:blipFill>
            <a:blip r:embed="rId34"/>
            <a:stretch>
              <a:fillRect/>
            </a:stretch>
          </p:blipFill>
          <p:spPr>
            <a:xfrm>
              <a:off x="1546242" y="5350592"/>
              <a:ext cx="305725" cy="305725"/>
            </a:xfrm>
            <a:prstGeom prst="rect">
              <a:avLst/>
            </a:prstGeom>
          </p:spPr>
        </p:pic>
        <p:pic>
          <p:nvPicPr>
            <p:cNvPr id="105" name="Picture 104">
              <a:extLst>
                <a:ext uri="{FF2B5EF4-FFF2-40B4-BE49-F238E27FC236}">
                  <a16:creationId xmlns:a16="http://schemas.microsoft.com/office/drawing/2014/main" id="{AA4CA85E-FC3F-F86D-B2BE-A3C9560364E6}"/>
                </a:ext>
              </a:extLst>
            </p:cNvPr>
            <p:cNvPicPr>
              <a:picLocks noChangeAspect="1"/>
            </p:cNvPicPr>
            <p:nvPr/>
          </p:nvPicPr>
          <p:blipFill>
            <a:blip r:embed="rId35"/>
            <a:stretch>
              <a:fillRect/>
            </a:stretch>
          </p:blipFill>
          <p:spPr>
            <a:xfrm>
              <a:off x="2017216" y="5339974"/>
              <a:ext cx="336846" cy="336846"/>
            </a:xfrm>
            <a:prstGeom prst="rect">
              <a:avLst/>
            </a:prstGeom>
          </p:spPr>
        </p:pic>
        <p:pic>
          <p:nvPicPr>
            <p:cNvPr id="106" name="Picture 105">
              <a:extLst>
                <a:ext uri="{FF2B5EF4-FFF2-40B4-BE49-F238E27FC236}">
                  <a16:creationId xmlns:a16="http://schemas.microsoft.com/office/drawing/2014/main" id="{F75B7DBB-58C4-F3A9-DD36-D20A119F3450}"/>
                </a:ext>
                <a:ext uri="{C183D7F6-B498-43B3-948B-1728B52AA6E4}">
                  <adec:decorative xmlns:adec="http://schemas.microsoft.com/office/drawing/2017/decorative" val="1"/>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52229" y="5177814"/>
              <a:ext cx="272215" cy="272214"/>
            </a:xfrm>
            <a:prstGeom prst="rect">
              <a:avLst/>
            </a:prstGeom>
            <a:effectLst/>
          </p:spPr>
        </p:pic>
        <p:sp>
          <p:nvSpPr>
            <p:cNvPr id="107" name="Freeform: Shape 106">
              <a:extLst>
                <a:ext uri="{FF2B5EF4-FFF2-40B4-BE49-F238E27FC236}">
                  <a16:creationId xmlns:a16="http://schemas.microsoft.com/office/drawing/2014/main" id="{6E7766A7-652D-7DEB-D692-6C78548B218D}"/>
                </a:ext>
              </a:extLst>
            </p:cNvPr>
            <p:cNvSpPr/>
            <p:nvPr/>
          </p:nvSpPr>
          <p:spPr>
            <a:xfrm>
              <a:off x="981928" y="5031081"/>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67E7C72E-60F1-52C3-2692-8FB50612572F}"/>
                </a:ext>
              </a:extLst>
            </p:cNvPr>
            <p:cNvSpPr/>
            <p:nvPr/>
          </p:nvSpPr>
          <p:spPr>
            <a:xfrm flipV="1">
              <a:off x="978625" y="5500670"/>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cxnSp>
          <p:nvCxnSpPr>
            <p:cNvPr id="109" name="Straight Arrow Connector 108">
              <a:extLst>
                <a:ext uri="{FF2B5EF4-FFF2-40B4-BE49-F238E27FC236}">
                  <a16:creationId xmlns:a16="http://schemas.microsoft.com/office/drawing/2014/main" id="{AFAB265A-FDD1-9965-BA6D-12ECE845576D}"/>
                </a:ext>
                <a:ext uri="{C183D7F6-B498-43B3-948B-1728B52AA6E4}">
                  <adec:decorative xmlns:adec="http://schemas.microsoft.com/office/drawing/2017/decorative" val="1"/>
                </a:ext>
              </a:extLst>
            </p:cNvPr>
            <p:cNvCxnSpPr>
              <a:cxnSpLocks/>
            </p:cNvCxnSpPr>
            <p:nvPr/>
          </p:nvCxnSpPr>
          <p:spPr>
            <a:xfrm>
              <a:off x="2632864" y="3430488"/>
              <a:ext cx="463531"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110" name="Picture 109" descr="Apache Kafka logo">
              <a:extLst>
                <a:ext uri="{FF2B5EF4-FFF2-40B4-BE49-F238E27FC236}">
                  <a16:creationId xmlns:a16="http://schemas.microsoft.com/office/drawing/2014/main" id="{620AC333-E2F0-D23E-19A8-50CA3868531A}"/>
                </a:ext>
              </a:extLst>
            </p:cNvPr>
            <p:cNvPicPr>
              <a:picLocks noChangeAspect="1"/>
            </p:cNvPicPr>
            <p:nvPr/>
          </p:nvPicPr>
          <p:blipFill>
            <a:blip r:embed="rId37">
              <a:lum bright="70000" contrast="-70000"/>
            </a:blip>
            <a:srcRect r="65465"/>
            <a:stretch/>
          </p:blipFill>
          <p:spPr>
            <a:xfrm>
              <a:off x="847640" y="1531735"/>
              <a:ext cx="258374" cy="374073"/>
            </a:xfrm>
            <a:prstGeom prst="rect">
              <a:avLst/>
            </a:prstGeom>
          </p:spPr>
        </p:pic>
        <p:pic>
          <p:nvPicPr>
            <p:cNvPr id="111" name="Picture 2" descr="Cosmos DB logo">
              <a:hlinkClick r:id="rId38"/>
              <a:extLst>
                <a:ext uri="{FF2B5EF4-FFF2-40B4-BE49-F238E27FC236}">
                  <a16:creationId xmlns:a16="http://schemas.microsoft.com/office/drawing/2014/main" id="{F8EF6A57-F549-1ED9-490D-0C0DBB4AC849}"/>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9BB7B0FC-E1C4-AA22-87B2-CE016902DD0E}"/>
                </a:ext>
              </a:extLst>
            </p:cNvPr>
            <p:cNvPicPr>
              <a:picLocks noChangeAspect="1"/>
            </p:cNvPicPr>
            <p:nvPr/>
          </p:nvPicPr>
          <p:blipFill>
            <a:blip r:embed="rId41">
              <a:extLst>
                <a:ext uri="{BEBA8EAE-BF5A-486C-A8C5-ECC9F3942E4B}">
                  <a14:imgProps xmlns:a14="http://schemas.microsoft.com/office/drawing/2010/main">
                    <a14:imgLayer r:embed="rId42">
                      <a14:imgEffect>
                        <a14:brightnessContrast bright="100000"/>
                      </a14:imgEffect>
                    </a14:imgLayer>
                  </a14:imgProps>
                </a:ext>
              </a:extLst>
            </a:blip>
            <a:stretch>
              <a:fillRect/>
            </a:stretch>
          </p:blipFill>
          <p:spPr>
            <a:xfrm>
              <a:off x="801965" y="2095065"/>
              <a:ext cx="367268" cy="367268"/>
            </a:xfrm>
            <a:prstGeom prst="rect">
              <a:avLst/>
            </a:prstGeom>
          </p:spPr>
        </p:pic>
      </p:grpSp>
      <p:pic>
        <p:nvPicPr>
          <p:cNvPr id="114" name="Picture 113" descr="A white square with blue arrow and a blue arrow pointing to the top&#10;&#10;AI-generated content may be incorrect.">
            <a:extLst>
              <a:ext uri="{FF2B5EF4-FFF2-40B4-BE49-F238E27FC236}">
                <a16:creationId xmlns:a16="http://schemas.microsoft.com/office/drawing/2014/main" id="{B7ACE202-2449-608B-0A36-EA60C17C362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784891" y="3815203"/>
            <a:ext cx="411529" cy="411529"/>
          </a:xfrm>
          <a:prstGeom prst="rect">
            <a:avLst/>
          </a:prstGeom>
        </p:spPr>
      </p:pic>
      <p:sp>
        <p:nvSpPr>
          <p:cNvPr id="115" name="TextBox 114">
            <a:extLst>
              <a:ext uri="{FF2B5EF4-FFF2-40B4-BE49-F238E27FC236}">
                <a16:creationId xmlns:a16="http://schemas.microsoft.com/office/drawing/2014/main" id="{DEB228F6-F8FB-5DE8-45DD-9D5D22BDF25E}"/>
              </a:ext>
            </a:extLst>
          </p:cNvPr>
          <p:cNvSpPr txBox="1"/>
          <p:nvPr/>
        </p:nvSpPr>
        <p:spPr>
          <a:xfrm>
            <a:off x="9930154" y="1950928"/>
            <a:ext cx="146183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Consume from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endPar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16" name="Right Brace 115">
            <a:extLst>
              <a:ext uri="{FF2B5EF4-FFF2-40B4-BE49-F238E27FC236}">
                <a16:creationId xmlns:a16="http://schemas.microsoft.com/office/drawing/2014/main" id="{DDB74578-5010-F1C0-B7FE-EC5BB86AF557}"/>
              </a:ext>
            </a:extLst>
          </p:cNvPr>
          <p:cNvSpPr/>
          <p:nvPr/>
        </p:nvSpPr>
        <p:spPr>
          <a:xfrm>
            <a:off x="9725617" y="1683013"/>
            <a:ext cx="146670" cy="1028274"/>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4" name="Slide Number Placeholder 3">
            <a:extLst>
              <a:ext uri="{FF2B5EF4-FFF2-40B4-BE49-F238E27FC236}">
                <a16:creationId xmlns:a16="http://schemas.microsoft.com/office/drawing/2014/main" id="{667594FD-7F21-6A6A-6A9A-7CB3A757599C}"/>
              </a:ext>
            </a:extLst>
          </p:cNvPr>
          <p:cNvSpPr>
            <a:spLocks noGrp="1"/>
          </p:cNvSpPr>
          <p:nvPr>
            <p:ph type="sldNum" sz="quarter" idx="11"/>
          </p:nvPr>
        </p:nvSpPr>
        <p:spPr/>
        <p:txBody>
          <a:bodyPr/>
          <a:lstStyle/>
          <a:p>
            <a:fld id="{B1356FBF-028C-F74E-A7B4-9B8ED246DD1B}" type="slidenum">
              <a:rPr lang="en-US" smtClean="0"/>
              <a:pPr/>
              <a:t>37</a:t>
            </a:fld>
            <a:endParaRPr lang="en-US"/>
          </a:p>
        </p:txBody>
      </p:sp>
      <p:pic>
        <p:nvPicPr>
          <p:cNvPr id="2" name="Picture 1" descr="A blue sign with white text&#10;&#10;AI-generated content may be incorrect.">
            <a:extLst>
              <a:ext uri="{FF2B5EF4-FFF2-40B4-BE49-F238E27FC236}">
                <a16:creationId xmlns:a16="http://schemas.microsoft.com/office/drawing/2014/main" id="{83C6B6E3-B69D-2D3B-19B4-A0437BE7DADD}"/>
              </a:ext>
            </a:extLst>
          </p:cNvPr>
          <p:cNvPicPr>
            <a:picLocks noChangeAspect="1"/>
          </p:cNvPicPr>
          <p:nvPr/>
        </p:nvPicPr>
        <p:blipFill>
          <a:blip r:embed="rId44"/>
          <a:stretch>
            <a:fillRect/>
          </a:stretch>
        </p:blipFill>
        <p:spPr>
          <a:xfrm>
            <a:off x="5469732" y="5653087"/>
            <a:ext cx="1681163" cy="373857"/>
          </a:xfrm>
          <a:prstGeom prst="rect">
            <a:avLst/>
          </a:prstGeom>
        </p:spPr>
      </p:pic>
    </p:spTree>
    <p:extLst>
      <p:ext uri="{BB962C8B-B14F-4D97-AF65-F5344CB8AC3E}">
        <p14:creationId xmlns:p14="http://schemas.microsoft.com/office/powerpoint/2010/main" val="1282161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45">
            <a:extLst>
              <a:ext uri="{FF2B5EF4-FFF2-40B4-BE49-F238E27FC236}">
                <a16:creationId xmlns:a16="http://schemas.microsoft.com/office/drawing/2014/main" id="{91D691C6-3AFE-3FB3-4C14-D5B4EA891494}"/>
              </a:ext>
            </a:extLst>
          </p:cNvPr>
          <p:cNvSpPr/>
          <p:nvPr/>
        </p:nvSpPr>
        <p:spPr>
          <a:xfrm>
            <a:off x="555623" y="2044390"/>
            <a:ext cx="2560640"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Custom Endpoint</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Connected Sources</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Sample Data</a:t>
            </a: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2" name="Rectangle: Rounded Corners 45">
            <a:extLst>
              <a:ext uri="{FF2B5EF4-FFF2-40B4-BE49-F238E27FC236}">
                <a16:creationId xmlns:a16="http://schemas.microsoft.com/office/drawing/2014/main" id="{6068965A-DDF3-165B-6CD8-59855D5BE79D}"/>
              </a:ext>
            </a:extLst>
          </p:cNvPr>
          <p:cNvSpPr/>
          <p:nvPr/>
        </p:nvSpPr>
        <p:spPr>
          <a:xfrm>
            <a:off x="3416721" y="2044390"/>
            <a:ext cx="2526985"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Under the hood</a:t>
            </a:r>
            <a:b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Eventhub</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3" name="Rectangle: Rounded Corners 45">
            <a:extLst>
              <a:ext uri="{FF2B5EF4-FFF2-40B4-BE49-F238E27FC236}">
                <a16:creationId xmlns:a16="http://schemas.microsoft.com/office/drawing/2014/main" id="{E94F2D6B-726E-DE0B-C8C9-5BA924CEEBAB}"/>
              </a:ext>
            </a:extLst>
          </p:cNvPr>
          <p:cNvSpPr/>
          <p:nvPr/>
        </p:nvSpPr>
        <p:spPr>
          <a:xfrm>
            <a:off x="6244164" y="2044390"/>
            <a:ext cx="2560640"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Aggregate</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Expand</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Filter</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Manage Fields</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Union</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Group By</a:t>
            </a:r>
          </a:p>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Join</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Under the hood stream analytics jobs</a:t>
            </a:r>
          </a:p>
        </p:txBody>
      </p:sp>
      <p:sp>
        <p:nvSpPr>
          <p:cNvPr id="34" name="Rectangle: Rounded Corners 45">
            <a:extLst>
              <a:ext uri="{FF2B5EF4-FFF2-40B4-BE49-F238E27FC236}">
                <a16:creationId xmlns:a16="http://schemas.microsoft.com/office/drawing/2014/main" id="{B010F9E1-1A18-35C5-706B-699C9ED49C2B}"/>
              </a:ext>
            </a:extLst>
          </p:cNvPr>
          <p:cNvSpPr/>
          <p:nvPr/>
        </p:nvSpPr>
        <p:spPr>
          <a:xfrm>
            <a:off x="9105263" y="2044390"/>
            <a:ext cx="2526985" cy="3332894"/>
          </a:xfrm>
          <a:prstGeom prst="roundRect">
            <a:avLst>
              <a:gd name="adj" fmla="val 5020"/>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468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Custom Endpoint</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Derived Stream</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Eventhouse</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a:p>
            <a:pPr marL="315913" marR="0" lvl="1" indent="-134938"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Direct (w/o transformation)</a:t>
            </a:r>
          </a:p>
          <a:p>
            <a:pPr marL="315913" marR="0" lvl="1" indent="-134938"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Event processing </a:t>
            </a:r>
            <a:b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br>
            <a:r>
              <a:rPr kumimoji="0" lang="en-GB" sz="1200" b="0" i="0" u="none" strike="noStrike" kern="1200" cap="none" spc="0" normalizeH="0" baseline="0" noProof="0">
                <a:ln>
                  <a:noFill/>
                </a:ln>
                <a:solidFill>
                  <a:srgbClr val="091F2C"/>
                </a:solidFill>
                <a:effectLst/>
                <a:uLnTx/>
                <a:uFillTx/>
                <a:latin typeface="Segoe Sans Text" panose="020F0502020204030204"/>
                <a:ea typeface="+mn-ea"/>
                <a:cs typeface="+mn-cs"/>
              </a:rPr>
              <a:t>before ingestion</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Lakehouse</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Activator</a:t>
            </a:r>
          </a:p>
        </p:txBody>
      </p:sp>
      <p:sp>
        <p:nvSpPr>
          <p:cNvPr id="2" name="Title 1">
            <a:extLst>
              <a:ext uri="{FF2B5EF4-FFF2-40B4-BE49-F238E27FC236}">
                <a16:creationId xmlns:a16="http://schemas.microsoft.com/office/drawing/2014/main" id="{30EA84E8-BB52-FCB0-9A08-879FE67366EC}"/>
              </a:ext>
            </a:extLst>
          </p:cNvPr>
          <p:cNvSpPr>
            <a:spLocks noGrp="1"/>
          </p:cNvSpPr>
          <p:nvPr>
            <p:ph type="title"/>
          </p:nvPr>
        </p:nvSpPr>
        <p:spPr/>
        <p:txBody>
          <a:bodyPr/>
          <a:lstStyle/>
          <a:p>
            <a:r>
              <a:rPr lang="en-GB"/>
              <a:t>What’s behind an </a:t>
            </a:r>
            <a:r>
              <a:rPr lang="en-GB" err="1"/>
              <a:t>Eventstream</a:t>
            </a:r>
            <a:r>
              <a:rPr lang="en-GB"/>
              <a:t>?</a:t>
            </a:r>
            <a:endParaRPr lang="en-US"/>
          </a:p>
        </p:txBody>
      </p:sp>
      <p:sp>
        <p:nvSpPr>
          <p:cNvPr id="23" name="Arrow: Right 10">
            <a:extLst>
              <a:ext uri="{FF2B5EF4-FFF2-40B4-BE49-F238E27FC236}">
                <a16:creationId xmlns:a16="http://schemas.microsoft.com/office/drawing/2014/main" id="{6B596926-1BBE-C767-5F82-6BFE30B35C4D}"/>
              </a:ext>
            </a:extLst>
          </p:cNvPr>
          <p:cNvSpPr/>
          <p:nvPr/>
        </p:nvSpPr>
        <p:spPr>
          <a:xfrm>
            <a:off x="3168853" y="3342553"/>
            <a:ext cx="195278" cy="172893"/>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29" name="Rounded Rectangle 17">
            <a:extLst>
              <a:ext uri="{FF2B5EF4-FFF2-40B4-BE49-F238E27FC236}">
                <a16:creationId xmlns:a16="http://schemas.microsoft.com/office/drawing/2014/main" id="{44819F9E-F7A2-7B3E-950E-512E91EB2441}"/>
              </a:ext>
            </a:extLst>
          </p:cNvPr>
          <p:cNvSpPr/>
          <p:nvPr/>
        </p:nvSpPr>
        <p:spPr>
          <a:xfrm>
            <a:off x="1297622" y="1827574"/>
            <a:ext cx="1076642"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Sources</a:t>
            </a:r>
          </a:p>
        </p:txBody>
      </p:sp>
      <p:sp>
        <p:nvSpPr>
          <p:cNvPr id="35" name="Rounded Rectangle 17">
            <a:extLst>
              <a:ext uri="{FF2B5EF4-FFF2-40B4-BE49-F238E27FC236}">
                <a16:creationId xmlns:a16="http://schemas.microsoft.com/office/drawing/2014/main" id="{85560A21-7983-2333-59CA-DA29C34E4978}"/>
              </a:ext>
            </a:extLst>
          </p:cNvPr>
          <p:cNvSpPr/>
          <p:nvPr/>
        </p:nvSpPr>
        <p:spPr>
          <a:xfrm>
            <a:off x="4177904" y="1827574"/>
            <a:ext cx="1004618"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Stream</a:t>
            </a:r>
          </a:p>
        </p:txBody>
      </p:sp>
      <p:sp>
        <p:nvSpPr>
          <p:cNvPr id="36" name="Rounded Rectangle 17">
            <a:extLst>
              <a:ext uri="{FF2B5EF4-FFF2-40B4-BE49-F238E27FC236}">
                <a16:creationId xmlns:a16="http://schemas.microsoft.com/office/drawing/2014/main" id="{D5639B87-9B4C-E17F-24BE-F6D10FB16135}"/>
              </a:ext>
            </a:extLst>
          </p:cNvPr>
          <p:cNvSpPr/>
          <p:nvPr/>
        </p:nvSpPr>
        <p:spPr>
          <a:xfrm>
            <a:off x="6537986" y="1827574"/>
            <a:ext cx="1972996"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Transformational</a:t>
            </a:r>
          </a:p>
        </p:txBody>
      </p:sp>
      <p:sp>
        <p:nvSpPr>
          <p:cNvPr id="37" name="Rounded Rectangle 17">
            <a:extLst>
              <a:ext uri="{FF2B5EF4-FFF2-40B4-BE49-F238E27FC236}">
                <a16:creationId xmlns:a16="http://schemas.microsoft.com/office/drawing/2014/main" id="{FA5B08A0-6630-37D5-37E8-BA6C6AFE993E}"/>
              </a:ext>
            </a:extLst>
          </p:cNvPr>
          <p:cNvSpPr/>
          <p:nvPr/>
        </p:nvSpPr>
        <p:spPr>
          <a:xfrm>
            <a:off x="6444298" y="2224624"/>
            <a:ext cx="1972996" cy="239799"/>
          </a:xfrm>
          <a:prstGeom prst="roundRect">
            <a:avLst>
              <a:gd name="adj" fmla="val 21791"/>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91F2C"/>
                </a:solidFill>
                <a:effectLst/>
                <a:uLnTx/>
                <a:uFillTx/>
                <a:latin typeface="Segoe Sans Display" panose="020F0302020204030204"/>
                <a:ea typeface="+mn-ea"/>
                <a:cs typeface="+mn-cs"/>
              </a:rPr>
              <a:t>(Optional)</a:t>
            </a:r>
          </a:p>
        </p:txBody>
      </p:sp>
      <p:sp>
        <p:nvSpPr>
          <p:cNvPr id="38" name="Rounded Rectangle 17">
            <a:extLst>
              <a:ext uri="{FF2B5EF4-FFF2-40B4-BE49-F238E27FC236}">
                <a16:creationId xmlns:a16="http://schemas.microsoft.com/office/drawing/2014/main" id="{953CF8FE-04FE-93A6-97CE-2A7896340D9D}"/>
              </a:ext>
            </a:extLst>
          </p:cNvPr>
          <p:cNvSpPr/>
          <p:nvPr/>
        </p:nvSpPr>
        <p:spPr>
          <a:xfrm>
            <a:off x="9619273" y="1827574"/>
            <a:ext cx="1498965" cy="397050"/>
          </a:xfrm>
          <a:prstGeom prst="roundRect">
            <a:avLst>
              <a:gd name="adj" fmla="val 2179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08000" tIns="36000" rIns="72000" bIns="36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7F3"/>
                </a:solidFill>
                <a:effectLst/>
                <a:uLnTx/>
                <a:uFillTx/>
                <a:latin typeface="Segoe Sans Display" panose="020F0302020204030204"/>
                <a:ea typeface="+mn-ea"/>
                <a:cs typeface="+mn-cs"/>
              </a:rPr>
              <a:t>Destinations</a:t>
            </a:r>
          </a:p>
        </p:txBody>
      </p:sp>
      <p:sp>
        <p:nvSpPr>
          <p:cNvPr id="39" name="Arrow: Right 10">
            <a:extLst>
              <a:ext uri="{FF2B5EF4-FFF2-40B4-BE49-F238E27FC236}">
                <a16:creationId xmlns:a16="http://schemas.microsoft.com/office/drawing/2014/main" id="{C9DE03E3-C359-1437-9DDC-EFE87649EF18}"/>
              </a:ext>
            </a:extLst>
          </p:cNvPr>
          <p:cNvSpPr/>
          <p:nvPr/>
        </p:nvSpPr>
        <p:spPr>
          <a:xfrm>
            <a:off x="5996296" y="3342553"/>
            <a:ext cx="195278" cy="172893"/>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0" name="Arrow: Right 10">
            <a:extLst>
              <a:ext uri="{FF2B5EF4-FFF2-40B4-BE49-F238E27FC236}">
                <a16:creationId xmlns:a16="http://schemas.microsoft.com/office/drawing/2014/main" id="{A448FB59-E6AA-BF98-7558-FCE6BAEEA953}"/>
              </a:ext>
            </a:extLst>
          </p:cNvPr>
          <p:cNvSpPr/>
          <p:nvPr/>
        </p:nvSpPr>
        <p:spPr>
          <a:xfrm>
            <a:off x="8857394" y="3342553"/>
            <a:ext cx="195278" cy="172893"/>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 name="Slide Number Placeholder 4">
            <a:extLst>
              <a:ext uri="{FF2B5EF4-FFF2-40B4-BE49-F238E27FC236}">
                <a16:creationId xmlns:a16="http://schemas.microsoft.com/office/drawing/2014/main" id="{0C2D9AE4-2580-6CBA-48E7-FFF20B9D7076}"/>
              </a:ext>
            </a:extLst>
          </p:cNvPr>
          <p:cNvSpPr>
            <a:spLocks noGrp="1"/>
          </p:cNvSpPr>
          <p:nvPr>
            <p:ph type="sldNum" sz="quarter" idx="11"/>
          </p:nvPr>
        </p:nvSpPr>
        <p:spPr/>
        <p:txBody>
          <a:bodyPr/>
          <a:lstStyle/>
          <a:p>
            <a:fld id="{B1356FBF-028C-F74E-A7B4-9B8ED246DD1B}" type="slidenum">
              <a:rPr lang="en-US" smtClean="0"/>
              <a:pPr/>
              <a:t>38</a:t>
            </a:fld>
            <a:endParaRPr lang="en-US"/>
          </a:p>
        </p:txBody>
      </p:sp>
    </p:spTree>
    <p:extLst>
      <p:ext uri="{BB962C8B-B14F-4D97-AF65-F5344CB8AC3E}">
        <p14:creationId xmlns:p14="http://schemas.microsoft.com/office/powerpoint/2010/main" val="2274565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204545-5132-930F-3FB1-97DF1AB3A94A}"/>
              </a:ext>
            </a:extLst>
          </p:cNvPr>
          <p:cNvPicPr>
            <a:picLocks noChangeAspect="1"/>
          </p:cNvPicPr>
          <p:nvPr/>
        </p:nvPicPr>
        <p:blipFill>
          <a:blip r:embed="rId2"/>
          <a:stretch>
            <a:fillRect/>
          </a:stretch>
        </p:blipFill>
        <p:spPr>
          <a:xfrm>
            <a:off x="1149026" y="0"/>
            <a:ext cx="11042974" cy="6858000"/>
          </a:xfrm>
          <a:prstGeom prst="rect">
            <a:avLst/>
          </a:prstGeom>
        </p:spPr>
      </p:pic>
    </p:spTree>
    <p:extLst>
      <p:ext uri="{BB962C8B-B14F-4D97-AF65-F5344CB8AC3E}">
        <p14:creationId xmlns:p14="http://schemas.microsoft.com/office/powerpoint/2010/main" val="454446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761A4-5556-0AC3-8567-04BE121D87B9}"/>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CC0DEAB-AEAA-6573-5549-164744D6AAB4}"/>
              </a:ext>
            </a:extLst>
          </p:cNvPr>
          <p:cNvSpPr/>
          <p:nvPr/>
        </p:nvSpPr>
        <p:spPr>
          <a:xfrm>
            <a:off x="8892864" y="2105749"/>
            <a:ext cx="3487750" cy="47220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74797ECA-465F-DDF1-6FEB-F9C5D0BE2924}"/>
              </a:ext>
            </a:extLst>
          </p:cNvPr>
          <p:cNvSpPr>
            <a:spLocks noGrp="1"/>
          </p:cNvSpPr>
          <p:nvPr>
            <p:ph type="body" sz="quarter" idx="29"/>
          </p:nvPr>
        </p:nvSpPr>
        <p:spPr>
          <a:xfrm>
            <a:off x="3269338" y="1859012"/>
            <a:ext cx="6510456" cy="535531"/>
          </a:xfrm>
        </p:spPr>
        <p:txBody>
          <a:bodyPr wrap="square">
            <a:spAutoFit/>
          </a:bodyPr>
          <a:lstStyle/>
          <a:p>
            <a:pPr marL="0" lvl="1" indent="0">
              <a:spcBef>
                <a:spcPts val="1000"/>
              </a:spcBef>
              <a:buNone/>
            </a:pPr>
            <a:r>
              <a:rPr lang="en-US" sz="1600">
                <a:cs typeface="Segoe Sans Text Light" pitchFamily="2" charset="0"/>
              </a:rPr>
              <a:t>Introduction, objectives of this training and expectations from you, Architecture Patterns, </a:t>
            </a:r>
            <a:r>
              <a:rPr lang="en-GB" sz="1600">
                <a:cs typeface="Segoe Sans Text Light" pitchFamily="2" charset="0"/>
              </a:rPr>
              <a:t>Real-Time Hub, Connectors &amp; Ingestion</a:t>
            </a:r>
            <a:endParaRPr lang="en-US" sz="1600">
              <a:cs typeface="Segoe Sans Text Light" pitchFamily="2" charset="0"/>
            </a:endParaRPr>
          </a:p>
        </p:txBody>
      </p:sp>
      <p:sp>
        <p:nvSpPr>
          <p:cNvPr id="15" name="Text Placeholder 14">
            <a:extLst>
              <a:ext uri="{FF2B5EF4-FFF2-40B4-BE49-F238E27FC236}">
                <a16:creationId xmlns:a16="http://schemas.microsoft.com/office/drawing/2014/main" id="{7D2C0B86-10F5-4C6D-039C-8DF1262E12D8}"/>
              </a:ext>
            </a:extLst>
          </p:cNvPr>
          <p:cNvSpPr>
            <a:spLocks noGrp="1"/>
          </p:cNvSpPr>
          <p:nvPr>
            <p:ph type="body" sz="quarter" idx="46"/>
          </p:nvPr>
        </p:nvSpPr>
        <p:spPr>
          <a:xfrm>
            <a:off x="3269338" y="1511168"/>
            <a:ext cx="853775" cy="400050"/>
          </a:xfrm>
        </p:spPr>
        <p:txBody>
          <a:bodyPr vert="horz" lIns="91440" tIns="45720" rIns="91440" bIns="45720" rtlCol="0">
            <a:noAutofit/>
          </a:bodyPr>
          <a:lstStyle/>
          <a:p>
            <a:r>
              <a:rPr lang="en-US" sz="1600" b="1">
                <a:solidFill>
                  <a:schemeClr val="tx1"/>
                </a:solidFill>
                <a:latin typeface="Segoe Sans Display Semibold" pitchFamily="2" charset="0"/>
                <a:cs typeface="Segoe Sans Display Semibold" pitchFamily="2" charset="0"/>
              </a:rPr>
              <a:t>Day 1</a:t>
            </a:r>
          </a:p>
        </p:txBody>
      </p:sp>
      <p:sp>
        <p:nvSpPr>
          <p:cNvPr id="2" name="Title 1">
            <a:extLst>
              <a:ext uri="{FF2B5EF4-FFF2-40B4-BE49-F238E27FC236}">
                <a16:creationId xmlns:a16="http://schemas.microsoft.com/office/drawing/2014/main" id="{E3BF77BE-E2AF-3777-3A9C-4D1C45610819}"/>
              </a:ext>
            </a:extLst>
          </p:cNvPr>
          <p:cNvSpPr>
            <a:spLocks noGrp="1"/>
          </p:cNvSpPr>
          <p:nvPr>
            <p:ph type="title"/>
          </p:nvPr>
        </p:nvSpPr>
        <p:spPr/>
        <p:txBody>
          <a:bodyPr/>
          <a:lstStyle/>
          <a:p>
            <a:r>
              <a:rPr lang="en-US">
                <a:cs typeface="Segoe Sans Display Semibold" pitchFamily="2" charset="0"/>
              </a:rPr>
              <a:t>Agenda</a:t>
            </a:r>
          </a:p>
        </p:txBody>
      </p:sp>
      <p:sp>
        <p:nvSpPr>
          <p:cNvPr id="3" name="Text Placeholder 2">
            <a:extLst>
              <a:ext uri="{FF2B5EF4-FFF2-40B4-BE49-F238E27FC236}">
                <a16:creationId xmlns:a16="http://schemas.microsoft.com/office/drawing/2014/main" id="{2B983AA2-A796-2C04-D54D-E346CB93BEC0}"/>
              </a:ext>
            </a:extLst>
          </p:cNvPr>
          <p:cNvSpPr>
            <a:spLocks noGrp="1"/>
          </p:cNvSpPr>
          <p:nvPr>
            <p:ph type="body" sz="quarter" idx="26"/>
          </p:nvPr>
        </p:nvSpPr>
        <p:spPr>
          <a:xfrm>
            <a:off x="9907229" y="1859012"/>
            <a:ext cx="2258469" cy="491539"/>
          </a:xfrm>
        </p:spPr>
        <p:txBody>
          <a:bodyPr/>
          <a:lstStyle/>
          <a:p>
            <a:r>
              <a:rPr lang="en-US"/>
              <a:t>09:00 - 15:00</a:t>
            </a:r>
          </a:p>
        </p:txBody>
      </p:sp>
      <p:sp>
        <p:nvSpPr>
          <p:cNvPr id="31" name="Text Placeholder 14">
            <a:extLst>
              <a:ext uri="{FF2B5EF4-FFF2-40B4-BE49-F238E27FC236}">
                <a16:creationId xmlns:a16="http://schemas.microsoft.com/office/drawing/2014/main" id="{16B01920-E3A6-6530-630C-7D9CBA538635}"/>
              </a:ext>
            </a:extLst>
          </p:cNvPr>
          <p:cNvSpPr txBox="1">
            <a:spLocks/>
          </p:cNvSpPr>
          <p:nvPr/>
        </p:nvSpPr>
        <p:spPr>
          <a:xfrm>
            <a:off x="3269338" y="962553"/>
            <a:ext cx="853775" cy="400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atin typeface="+mj-lt"/>
                <a:cs typeface="Segoe Sans Display Semibold" pitchFamily="2" charset="0"/>
              </a:rPr>
              <a:t>Topic</a:t>
            </a:r>
          </a:p>
        </p:txBody>
      </p:sp>
      <p:sp>
        <p:nvSpPr>
          <p:cNvPr id="32" name="Text Placeholder 15">
            <a:extLst>
              <a:ext uri="{FF2B5EF4-FFF2-40B4-BE49-F238E27FC236}">
                <a16:creationId xmlns:a16="http://schemas.microsoft.com/office/drawing/2014/main" id="{60FC7A0C-1AFB-8B21-1D9E-56F6C8809B3C}"/>
              </a:ext>
            </a:extLst>
          </p:cNvPr>
          <p:cNvSpPr txBox="1">
            <a:spLocks/>
          </p:cNvSpPr>
          <p:nvPr/>
        </p:nvSpPr>
        <p:spPr>
          <a:xfrm>
            <a:off x="6258303" y="863473"/>
            <a:ext cx="560387" cy="4000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a:p>
        </p:txBody>
      </p:sp>
      <p:sp>
        <p:nvSpPr>
          <p:cNvPr id="34" name="Text Placeholder 2">
            <a:extLst>
              <a:ext uri="{FF2B5EF4-FFF2-40B4-BE49-F238E27FC236}">
                <a16:creationId xmlns:a16="http://schemas.microsoft.com/office/drawing/2014/main" id="{0AB917B6-D86E-8F71-3AE9-C575777395FB}"/>
              </a:ext>
            </a:extLst>
          </p:cNvPr>
          <p:cNvSpPr txBox="1">
            <a:spLocks/>
          </p:cNvSpPr>
          <p:nvPr/>
        </p:nvSpPr>
        <p:spPr>
          <a:xfrm>
            <a:off x="9907229" y="2415965"/>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15:00 – 17:30</a:t>
            </a:r>
            <a:endParaRPr lang="en-US"/>
          </a:p>
        </p:txBody>
      </p:sp>
      <p:sp>
        <p:nvSpPr>
          <p:cNvPr id="35" name="Text Placeholder 8">
            <a:extLst>
              <a:ext uri="{FF2B5EF4-FFF2-40B4-BE49-F238E27FC236}">
                <a16:creationId xmlns:a16="http://schemas.microsoft.com/office/drawing/2014/main" id="{04C025A0-37BB-A5F3-CDE9-8D12A306BCE1}"/>
              </a:ext>
            </a:extLst>
          </p:cNvPr>
          <p:cNvSpPr txBox="1">
            <a:spLocks/>
          </p:cNvSpPr>
          <p:nvPr/>
        </p:nvSpPr>
        <p:spPr>
          <a:xfrm>
            <a:off x="3269338" y="2462229"/>
            <a:ext cx="6510456" cy="3264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sz="1600">
                <a:cs typeface="Segoe Sans Text Light" pitchFamily="2" charset="0"/>
              </a:rPr>
              <a:t>Real-Time Intelligence Hack</a:t>
            </a:r>
            <a:endParaRPr lang="en-US" sz="1600">
              <a:cs typeface="Segoe Sans Text Light" pitchFamily="2" charset="0"/>
            </a:endParaRPr>
          </a:p>
        </p:txBody>
      </p:sp>
      <p:sp>
        <p:nvSpPr>
          <p:cNvPr id="36" name="Text Placeholder 2">
            <a:extLst>
              <a:ext uri="{FF2B5EF4-FFF2-40B4-BE49-F238E27FC236}">
                <a16:creationId xmlns:a16="http://schemas.microsoft.com/office/drawing/2014/main" id="{A0514B45-2130-A79A-AB73-3A4D285B5208}"/>
              </a:ext>
            </a:extLst>
          </p:cNvPr>
          <p:cNvSpPr txBox="1">
            <a:spLocks/>
          </p:cNvSpPr>
          <p:nvPr/>
        </p:nvSpPr>
        <p:spPr>
          <a:xfrm>
            <a:off x="9907229" y="3604684"/>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09:00 - 15:00</a:t>
            </a:r>
          </a:p>
        </p:txBody>
      </p:sp>
      <p:sp>
        <p:nvSpPr>
          <p:cNvPr id="37" name="Text Placeholder 8">
            <a:extLst>
              <a:ext uri="{FF2B5EF4-FFF2-40B4-BE49-F238E27FC236}">
                <a16:creationId xmlns:a16="http://schemas.microsoft.com/office/drawing/2014/main" id="{E25F7728-1AF1-693B-52A8-E76E242ADDFE}"/>
              </a:ext>
            </a:extLst>
          </p:cNvPr>
          <p:cNvSpPr txBox="1">
            <a:spLocks/>
          </p:cNvSpPr>
          <p:nvPr/>
        </p:nvSpPr>
        <p:spPr>
          <a:xfrm>
            <a:off x="3269337" y="3604684"/>
            <a:ext cx="6637891" cy="3458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sz="1600">
                <a:cs typeface="Segoe Sans Text Light" pitchFamily="2" charset="0"/>
              </a:rPr>
              <a:t>Data Modelling, Analytics and AI, Visualization, Security, Networking</a:t>
            </a:r>
            <a:endParaRPr lang="en-US" sz="1600">
              <a:cs typeface="Segoe Sans Text Light" pitchFamily="2" charset="0"/>
            </a:endParaRPr>
          </a:p>
        </p:txBody>
      </p:sp>
      <p:sp>
        <p:nvSpPr>
          <p:cNvPr id="38" name="Text Placeholder 14">
            <a:extLst>
              <a:ext uri="{FF2B5EF4-FFF2-40B4-BE49-F238E27FC236}">
                <a16:creationId xmlns:a16="http://schemas.microsoft.com/office/drawing/2014/main" id="{960BBC50-DCF7-637C-3020-27CE41DE609B}"/>
              </a:ext>
            </a:extLst>
          </p:cNvPr>
          <p:cNvSpPr txBox="1">
            <a:spLocks/>
          </p:cNvSpPr>
          <p:nvPr/>
        </p:nvSpPr>
        <p:spPr>
          <a:xfrm>
            <a:off x="3269338" y="3256840"/>
            <a:ext cx="853775" cy="400050"/>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i="0">
                <a:latin typeface="Segoe Sans Display Semibold" pitchFamily="2" charset="0"/>
                <a:cs typeface="Segoe Sans Display Semibold" pitchFamily="2" charset="0"/>
              </a:defRPr>
            </a:lvl1pPr>
            <a:lvl2pPr marL="450850" indent="-179388">
              <a:lnSpc>
                <a:spcPct val="90000"/>
              </a:lnSpc>
              <a:spcBef>
                <a:spcPts val="500"/>
              </a:spcBef>
              <a:buFont typeface="Arial" panose="020B0604020202020204" pitchFamily="34" charset="0"/>
              <a:buChar char="•"/>
              <a:tabLst/>
              <a:defRPr b="0" i="0">
                <a:cs typeface="Segoe UI" panose="020B0502040204020203" pitchFamily="34" charset="0"/>
              </a:defRPr>
            </a:lvl2pPr>
            <a:lvl3pPr marL="673100" indent="-179388">
              <a:lnSpc>
                <a:spcPct val="90000"/>
              </a:lnSpc>
              <a:spcBef>
                <a:spcPts val="500"/>
              </a:spcBef>
              <a:buFont typeface="Arial" panose="020B0604020202020204" pitchFamily="34" charset="0"/>
              <a:buChar char="•"/>
              <a:tabLst/>
              <a:defRPr sz="1600" b="0" i="0">
                <a:cs typeface="Segoe UI" panose="020B0502040204020203" pitchFamily="34" charset="0"/>
              </a:defRPr>
            </a:lvl3pPr>
            <a:lvl4pPr marL="893763" indent="-177800">
              <a:lnSpc>
                <a:spcPct val="90000"/>
              </a:lnSpc>
              <a:spcBef>
                <a:spcPts val="500"/>
              </a:spcBef>
              <a:buFont typeface="Arial" panose="020B0604020202020204" pitchFamily="34" charset="0"/>
              <a:buChar char="•"/>
              <a:tabLst/>
              <a:defRPr sz="1400" b="0" i="0">
                <a:cs typeface="Segoe UI" panose="020B0502040204020203" pitchFamily="34" charset="0"/>
              </a:defRPr>
            </a:lvl4pPr>
            <a:lvl5pPr marL="1116013" indent="-179388">
              <a:lnSpc>
                <a:spcPct val="90000"/>
              </a:lnSpc>
              <a:spcBef>
                <a:spcPts val="500"/>
              </a:spcBef>
              <a:buFont typeface="Arial" panose="020B0604020202020204" pitchFamily="34" charset="0"/>
              <a:buChar char="•"/>
              <a:tabLst/>
              <a:defRPr sz="1200" b="0" i="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a:t>Day 2</a:t>
            </a:r>
          </a:p>
        </p:txBody>
      </p:sp>
      <p:sp>
        <p:nvSpPr>
          <p:cNvPr id="39" name="Text Placeholder 2">
            <a:extLst>
              <a:ext uri="{FF2B5EF4-FFF2-40B4-BE49-F238E27FC236}">
                <a16:creationId xmlns:a16="http://schemas.microsoft.com/office/drawing/2014/main" id="{7BF58597-7FAB-1B07-FD14-C686D38B1C5C}"/>
              </a:ext>
            </a:extLst>
          </p:cNvPr>
          <p:cNvSpPr txBox="1">
            <a:spLocks/>
          </p:cNvSpPr>
          <p:nvPr/>
        </p:nvSpPr>
        <p:spPr>
          <a:xfrm>
            <a:off x="9907229" y="4018183"/>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15:00 – 17:30</a:t>
            </a:r>
            <a:endParaRPr lang="en-US"/>
          </a:p>
        </p:txBody>
      </p:sp>
      <p:sp>
        <p:nvSpPr>
          <p:cNvPr id="40" name="Text Placeholder 8">
            <a:extLst>
              <a:ext uri="{FF2B5EF4-FFF2-40B4-BE49-F238E27FC236}">
                <a16:creationId xmlns:a16="http://schemas.microsoft.com/office/drawing/2014/main" id="{F74C6BEF-25EE-AE4F-1543-679BED072409}"/>
              </a:ext>
            </a:extLst>
          </p:cNvPr>
          <p:cNvSpPr txBox="1">
            <a:spLocks/>
          </p:cNvSpPr>
          <p:nvPr/>
        </p:nvSpPr>
        <p:spPr>
          <a:xfrm>
            <a:off x="3269337" y="4018183"/>
            <a:ext cx="6088975"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1000"/>
              </a:spcBef>
              <a:buNone/>
            </a:pPr>
            <a:r>
              <a:rPr lang="en-GB" sz="1600">
                <a:cs typeface="Segoe Sans Text Light" pitchFamily="2" charset="0"/>
              </a:rPr>
              <a:t>Real-Time Intelligence Hack (continued…)</a:t>
            </a:r>
            <a:endParaRPr lang="en-US" sz="1600">
              <a:cs typeface="Segoe Sans Text Light" pitchFamily="2" charset="0"/>
            </a:endParaRPr>
          </a:p>
        </p:txBody>
      </p:sp>
      <p:sp>
        <p:nvSpPr>
          <p:cNvPr id="43" name="Text Placeholder 14">
            <a:extLst>
              <a:ext uri="{FF2B5EF4-FFF2-40B4-BE49-F238E27FC236}">
                <a16:creationId xmlns:a16="http://schemas.microsoft.com/office/drawing/2014/main" id="{65A04129-FD96-D294-9C5F-B868AFEA8CB8}"/>
              </a:ext>
            </a:extLst>
          </p:cNvPr>
          <p:cNvSpPr txBox="1">
            <a:spLocks/>
          </p:cNvSpPr>
          <p:nvPr/>
        </p:nvSpPr>
        <p:spPr>
          <a:xfrm>
            <a:off x="9907229" y="962553"/>
            <a:ext cx="1086531" cy="400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atin typeface="+mj-lt"/>
                <a:cs typeface="Segoe Sans Display Semibold" pitchFamily="2" charset="0"/>
              </a:rPr>
              <a:t>Timing</a:t>
            </a:r>
          </a:p>
        </p:txBody>
      </p:sp>
      <p:sp>
        <p:nvSpPr>
          <p:cNvPr id="4" name="Text Placeholder 2">
            <a:extLst>
              <a:ext uri="{FF2B5EF4-FFF2-40B4-BE49-F238E27FC236}">
                <a16:creationId xmlns:a16="http://schemas.microsoft.com/office/drawing/2014/main" id="{5FAFA378-D155-323D-329B-23A1D69CDEF3}"/>
              </a:ext>
            </a:extLst>
          </p:cNvPr>
          <p:cNvSpPr txBox="1">
            <a:spLocks/>
          </p:cNvSpPr>
          <p:nvPr/>
        </p:nvSpPr>
        <p:spPr>
          <a:xfrm>
            <a:off x="9907229" y="5134481"/>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09:00 - 12:00</a:t>
            </a:r>
          </a:p>
        </p:txBody>
      </p:sp>
      <p:sp>
        <p:nvSpPr>
          <p:cNvPr id="5" name="Text Placeholder 8">
            <a:extLst>
              <a:ext uri="{FF2B5EF4-FFF2-40B4-BE49-F238E27FC236}">
                <a16:creationId xmlns:a16="http://schemas.microsoft.com/office/drawing/2014/main" id="{8B8B9136-1D7E-DBF0-65C4-16EEF6918A13}"/>
              </a:ext>
            </a:extLst>
          </p:cNvPr>
          <p:cNvSpPr txBox="1">
            <a:spLocks/>
          </p:cNvSpPr>
          <p:nvPr/>
        </p:nvSpPr>
        <p:spPr>
          <a:xfrm>
            <a:off x="3269338" y="5134481"/>
            <a:ext cx="5005338" cy="3458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sz="1600">
                <a:cs typeface="Segoe Sans Text Light" pitchFamily="2" charset="0"/>
              </a:rPr>
              <a:t>Rules, Actions, CI/CD, Cost</a:t>
            </a:r>
            <a:endParaRPr lang="en-US" sz="1600">
              <a:cs typeface="Segoe Sans Text Light" pitchFamily="2" charset="0"/>
            </a:endParaRPr>
          </a:p>
        </p:txBody>
      </p:sp>
      <p:sp>
        <p:nvSpPr>
          <p:cNvPr id="7" name="Text Placeholder 14">
            <a:extLst>
              <a:ext uri="{FF2B5EF4-FFF2-40B4-BE49-F238E27FC236}">
                <a16:creationId xmlns:a16="http://schemas.microsoft.com/office/drawing/2014/main" id="{1EB235AF-3E53-4FC9-7A5D-A37E8D7D2D90}"/>
              </a:ext>
            </a:extLst>
          </p:cNvPr>
          <p:cNvSpPr txBox="1">
            <a:spLocks/>
          </p:cNvSpPr>
          <p:nvPr/>
        </p:nvSpPr>
        <p:spPr>
          <a:xfrm>
            <a:off x="3269338" y="4786637"/>
            <a:ext cx="853775" cy="400050"/>
          </a:xfrm>
          <a:prstGeom prst="rect">
            <a:avLst/>
          </a:prstGeom>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i="0">
                <a:latin typeface="Segoe Sans Display Semibold" pitchFamily="2" charset="0"/>
                <a:cs typeface="Segoe Sans Display Semibold" pitchFamily="2" charset="0"/>
              </a:defRPr>
            </a:lvl1pPr>
            <a:lvl2pPr marL="450850" indent="-179388">
              <a:lnSpc>
                <a:spcPct val="90000"/>
              </a:lnSpc>
              <a:spcBef>
                <a:spcPts val="500"/>
              </a:spcBef>
              <a:buFont typeface="Arial" panose="020B0604020202020204" pitchFamily="34" charset="0"/>
              <a:buChar char="•"/>
              <a:tabLst/>
              <a:defRPr b="0" i="0">
                <a:cs typeface="Segoe UI" panose="020B0502040204020203" pitchFamily="34" charset="0"/>
              </a:defRPr>
            </a:lvl2pPr>
            <a:lvl3pPr marL="673100" indent="-179388">
              <a:lnSpc>
                <a:spcPct val="90000"/>
              </a:lnSpc>
              <a:spcBef>
                <a:spcPts val="500"/>
              </a:spcBef>
              <a:buFont typeface="Arial" panose="020B0604020202020204" pitchFamily="34" charset="0"/>
              <a:buChar char="•"/>
              <a:tabLst/>
              <a:defRPr sz="1600" b="0" i="0">
                <a:cs typeface="Segoe UI" panose="020B0502040204020203" pitchFamily="34" charset="0"/>
              </a:defRPr>
            </a:lvl3pPr>
            <a:lvl4pPr marL="893763" indent="-177800">
              <a:lnSpc>
                <a:spcPct val="90000"/>
              </a:lnSpc>
              <a:spcBef>
                <a:spcPts val="500"/>
              </a:spcBef>
              <a:buFont typeface="Arial" panose="020B0604020202020204" pitchFamily="34" charset="0"/>
              <a:buChar char="•"/>
              <a:tabLst/>
              <a:defRPr sz="1400" b="0" i="0">
                <a:cs typeface="Segoe UI" panose="020B0502040204020203" pitchFamily="34" charset="0"/>
              </a:defRPr>
            </a:lvl4pPr>
            <a:lvl5pPr marL="1116013" indent="-179388">
              <a:lnSpc>
                <a:spcPct val="90000"/>
              </a:lnSpc>
              <a:spcBef>
                <a:spcPts val="500"/>
              </a:spcBef>
              <a:buFont typeface="Arial" panose="020B0604020202020204" pitchFamily="34" charset="0"/>
              <a:buChar char="•"/>
              <a:tabLst/>
              <a:defRPr sz="1200" b="0" i="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a:t>Day 3</a:t>
            </a:r>
          </a:p>
        </p:txBody>
      </p:sp>
      <p:sp>
        <p:nvSpPr>
          <p:cNvPr id="8" name="Text Placeholder 2">
            <a:extLst>
              <a:ext uri="{FF2B5EF4-FFF2-40B4-BE49-F238E27FC236}">
                <a16:creationId xmlns:a16="http://schemas.microsoft.com/office/drawing/2014/main" id="{38097CF2-02CD-6262-612E-76087B03271D}"/>
              </a:ext>
            </a:extLst>
          </p:cNvPr>
          <p:cNvSpPr txBox="1">
            <a:spLocks/>
          </p:cNvSpPr>
          <p:nvPr/>
        </p:nvSpPr>
        <p:spPr>
          <a:xfrm>
            <a:off x="9907229" y="5547980"/>
            <a:ext cx="2258469"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13:00 – 17:30</a:t>
            </a:r>
            <a:endParaRPr lang="en-US"/>
          </a:p>
        </p:txBody>
      </p:sp>
      <p:sp>
        <p:nvSpPr>
          <p:cNvPr id="10" name="Text Placeholder 8">
            <a:extLst>
              <a:ext uri="{FF2B5EF4-FFF2-40B4-BE49-F238E27FC236}">
                <a16:creationId xmlns:a16="http://schemas.microsoft.com/office/drawing/2014/main" id="{D8331F8C-6279-81F0-00B9-C7A2B8D71645}"/>
              </a:ext>
            </a:extLst>
          </p:cNvPr>
          <p:cNvSpPr txBox="1">
            <a:spLocks/>
          </p:cNvSpPr>
          <p:nvPr/>
        </p:nvSpPr>
        <p:spPr>
          <a:xfrm>
            <a:off x="3269337" y="5547980"/>
            <a:ext cx="6088975" cy="4915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mn-lt"/>
                <a:ea typeface="+mn-ea"/>
                <a:cs typeface="Segoe Sans Text 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Bef>
                <a:spcPts val="1000"/>
              </a:spcBef>
              <a:buNone/>
            </a:pPr>
            <a:r>
              <a:rPr lang="en-GB" sz="1600">
                <a:cs typeface="Segoe Sans Text Light" pitchFamily="2" charset="0"/>
              </a:rPr>
              <a:t>Real-Time Intelligence Hack (continued…)</a:t>
            </a:r>
            <a:endParaRPr lang="en-US" sz="1600">
              <a:cs typeface="Segoe Sans Text Light" pitchFamily="2" charset="0"/>
            </a:endParaRPr>
          </a:p>
        </p:txBody>
      </p:sp>
    </p:spTree>
    <p:extLst>
      <p:ext uri="{BB962C8B-B14F-4D97-AF65-F5344CB8AC3E}">
        <p14:creationId xmlns:p14="http://schemas.microsoft.com/office/powerpoint/2010/main" val="23012146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11DE6CA-AF88-B2C4-D8EE-EEEA8D1A5338}"/>
              </a:ext>
            </a:extLst>
          </p:cNvPr>
          <p:cNvSpPr/>
          <p:nvPr/>
        </p:nvSpPr>
        <p:spPr>
          <a:xfrm>
            <a:off x="563563" y="3520511"/>
            <a:ext cx="1616075"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Source</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2" name="Title 51">
            <a:extLst>
              <a:ext uri="{FF2B5EF4-FFF2-40B4-BE49-F238E27FC236}">
                <a16:creationId xmlns:a16="http://schemas.microsoft.com/office/drawing/2014/main" id="{9B55AB76-1278-38B3-0FF9-B003B7A0BBAC}"/>
              </a:ext>
            </a:extLst>
          </p:cNvPr>
          <p:cNvSpPr>
            <a:spLocks noGrp="1"/>
          </p:cNvSpPr>
          <p:nvPr>
            <p:ph type="title"/>
          </p:nvPr>
        </p:nvSpPr>
        <p:spPr/>
        <p:txBody>
          <a:bodyPr>
            <a:normAutofit/>
          </a:bodyPr>
          <a:lstStyle/>
          <a:p>
            <a:r>
              <a:rPr lang="en-GB"/>
              <a:t>How does </a:t>
            </a:r>
            <a:r>
              <a:rPr lang="en-GB" err="1"/>
              <a:t>Evenstream</a:t>
            </a:r>
            <a:r>
              <a:rPr lang="en-GB"/>
              <a:t> treat multiple routing </a:t>
            </a:r>
            <a:br>
              <a:rPr lang="en-GB"/>
            </a:br>
            <a:r>
              <a:rPr lang="en-GB"/>
              <a:t>and transformation paths?</a:t>
            </a:r>
            <a:endParaRPr lang="en-US"/>
          </a:p>
        </p:txBody>
      </p:sp>
      <p:sp>
        <p:nvSpPr>
          <p:cNvPr id="27" name="Rounded Rectangle 26">
            <a:extLst>
              <a:ext uri="{FF2B5EF4-FFF2-40B4-BE49-F238E27FC236}">
                <a16:creationId xmlns:a16="http://schemas.microsoft.com/office/drawing/2014/main" id="{EB6AE792-357D-AB7D-DB76-DC2A4CB97D97}"/>
              </a:ext>
            </a:extLst>
          </p:cNvPr>
          <p:cNvSpPr/>
          <p:nvPr/>
        </p:nvSpPr>
        <p:spPr>
          <a:xfrm>
            <a:off x="3273830" y="4826590"/>
            <a:ext cx="8354290" cy="1189119"/>
          </a:xfrm>
          <a:prstGeom prst="roundRect">
            <a:avLst>
              <a:gd name="adj" fmla="val 10259"/>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29" name="Rounded Rectangle 28">
            <a:extLst>
              <a:ext uri="{FF2B5EF4-FFF2-40B4-BE49-F238E27FC236}">
                <a16:creationId xmlns:a16="http://schemas.microsoft.com/office/drawing/2014/main" id="{A3F25D22-CCE1-0BD0-32B7-3DC93853140C}"/>
              </a:ext>
            </a:extLst>
          </p:cNvPr>
          <p:cNvSpPr/>
          <p:nvPr/>
        </p:nvSpPr>
        <p:spPr>
          <a:xfrm>
            <a:off x="3273830" y="3258461"/>
            <a:ext cx="8354290" cy="1189119"/>
          </a:xfrm>
          <a:prstGeom prst="roundRect">
            <a:avLst>
              <a:gd name="adj" fmla="val 10259"/>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1" name="Rounded Rectangle 30">
            <a:extLst>
              <a:ext uri="{FF2B5EF4-FFF2-40B4-BE49-F238E27FC236}">
                <a16:creationId xmlns:a16="http://schemas.microsoft.com/office/drawing/2014/main" id="{FDC5FFBC-6CED-694C-3009-0348553B9F1B}"/>
              </a:ext>
            </a:extLst>
          </p:cNvPr>
          <p:cNvSpPr/>
          <p:nvPr/>
        </p:nvSpPr>
        <p:spPr>
          <a:xfrm>
            <a:off x="3273830" y="1690332"/>
            <a:ext cx="8354290" cy="1189119"/>
          </a:xfrm>
          <a:prstGeom prst="roundRect">
            <a:avLst>
              <a:gd name="adj" fmla="val 10259"/>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3" name="TextBox 32">
            <a:extLst>
              <a:ext uri="{FF2B5EF4-FFF2-40B4-BE49-F238E27FC236}">
                <a16:creationId xmlns:a16="http://schemas.microsoft.com/office/drawing/2014/main" id="{990B2B2F-C29E-4CA3-C1C6-A3177D101F5E}"/>
              </a:ext>
            </a:extLst>
          </p:cNvPr>
          <p:cNvSpPr txBox="1"/>
          <p:nvPr/>
        </p:nvSpPr>
        <p:spPr>
          <a:xfrm>
            <a:off x="6636660" y="1516964"/>
            <a:ext cx="1628630"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Text" panose="020F0502020204030204"/>
                <a:ea typeface="+mn-ea"/>
                <a:cs typeface="+mn-cs"/>
              </a:rPr>
              <a:t>Processing Job 1</a:t>
            </a:r>
            <a:endParaRPr kumimoji="0" lang="en-US" sz="1400" b="0" i="0" u="none" strike="noStrike" kern="1200" cap="none" spc="0" normalizeH="0" baseline="0" noProof="0">
              <a:ln>
                <a:noFill/>
              </a:ln>
              <a:solidFill>
                <a:srgbClr val="0078D3"/>
              </a:solidFill>
              <a:effectLst/>
              <a:uLnTx/>
              <a:uFillTx/>
              <a:latin typeface="Segoe Sans Text" panose="020F0502020204030204"/>
              <a:ea typeface="+mn-ea"/>
              <a:cs typeface="+mn-cs"/>
            </a:endParaRPr>
          </a:p>
        </p:txBody>
      </p:sp>
      <p:sp>
        <p:nvSpPr>
          <p:cNvPr id="35" name="TextBox 34">
            <a:extLst>
              <a:ext uri="{FF2B5EF4-FFF2-40B4-BE49-F238E27FC236}">
                <a16:creationId xmlns:a16="http://schemas.microsoft.com/office/drawing/2014/main" id="{FBEA41D6-60AF-9C53-B150-8D9CEC664433}"/>
              </a:ext>
            </a:extLst>
          </p:cNvPr>
          <p:cNvSpPr txBox="1"/>
          <p:nvPr/>
        </p:nvSpPr>
        <p:spPr>
          <a:xfrm>
            <a:off x="6636660" y="3104572"/>
            <a:ext cx="1628630"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Text" panose="020F0502020204030204"/>
                <a:ea typeface="+mn-ea"/>
                <a:cs typeface="+mn-cs"/>
              </a:rPr>
              <a:t>Processing Job 2</a:t>
            </a:r>
            <a:endParaRPr kumimoji="0" lang="en-US" sz="1400" b="0" i="0" u="none" strike="noStrike" kern="1200" cap="none" spc="0" normalizeH="0" baseline="0" noProof="0">
              <a:ln>
                <a:noFill/>
              </a:ln>
              <a:solidFill>
                <a:srgbClr val="0078D3"/>
              </a:solidFill>
              <a:effectLst/>
              <a:uLnTx/>
              <a:uFillTx/>
              <a:latin typeface="Segoe Sans Text" panose="020F0502020204030204"/>
              <a:ea typeface="+mn-ea"/>
              <a:cs typeface="+mn-cs"/>
            </a:endParaRPr>
          </a:p>
        </p:txBody>
      </p:sp>
      <p:sp>
        <p:nvSpPr>
          <p:cNvPr id="39" name="TextBox 38">
            <a:extLst>
              <a:ext uri="{FF2B5EF4-FFF2-40B4-BE49-F238E27FC236}">
                <a16:creationId xmlns:a16="http://schemas.microsoft.com/office/drawing/2014/main" id="{5767E5B6-6873-EA11-E971-EAC3F475DE23}"/>
              </a:ext>
            </a:extLst>
          </p:cNvPr>
          <p:cNvSpPr txBox="1"/>
          <p:nvPr/>
        </p:nvSpPr>
        <p:spPr>
          <a:xfrm>
            <a:off x="6636660" y="4672701"/>
            <a:ext cx="1628630"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78D3"/>
                </a:solidFill>
                <a:effectLst/>
                <a:uLnTx/>
                <a:uFillTx/>
                <a:latin typeface="Segoe Sans Text" panose="020F0502020204030204"/>
                <a:ea typeface="+mn-ea"/>
                <a:cs typeface="+mn-cs"/>
              </a:rPr>
              <a:t>Processing Job 3</a:t>
            </a:r>
            <a:endParaRPr kumimoji="0" lang="en-US" sz="1400" b="0" i="0" u="none" strike="noStrike" kern="1200" cap="none" spc="0" normalizeH="0" baseline="0" noProof="0">
              <a:ln>
                <a:noFill/>
              </a:ln>
              <a:solidFill>
                <a:srgbClr val="0078D3"/>
              </a:solidFill>
              <a:effectLst/>
              <a:uLnTx/>
              <a:uFillTx/>
              <a:latin typeface="Segoe Sans Text" panose="020F0502020204030204"/>
              <a:ea typeface="+mn-ea"/>
              <a:cs typeface="+mn-cs"/>
            </a:endParaRPr>
          </a:p>
        </p:txBody>
      </p:sp>
      <p:sp>
        <p:nvSpPr>
          <p:cNvPr id="42" name="Rectangle: Rounded Corners 11">
            <a:extLst>
              <a:ext uri="{FF2B5EF4-FFF2-40B4-BE49-F238E27FC236}">
                <a16:creationId xmlns:a16="http://schemas.microsoft.com/office/drawing/2014/main" id="{A51C41A9-3216-EA22-3358-CDCE8767601C}"/>
              </a:ext>
            </a:extLst>
          </p:cNvPr>
          <p:cNvSpPr/>
          <p:nvPr/>
        </p:nvSpPr>
        <p:spPr>
          <a:xfrm>
            <a:off x="3519055" y="1978630"/>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1</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3" name="Rectangle: Rounded Corners 12">
            <a:extLst>
              <a:ext uri="{FF2B5EF4-FFF2-40B4-BE49-F238E27FC236}">
                <a16:creationId xmlns:a16="http://schemas.microsoft.com/office/drawing/2014/main" id="{3FED76EA-1901-9B4E-720F-265104CBA2F3}"/>
              </a:ext>
            </a:extLst>
          </p:cNvPr>
          <p:cNvSpPr/>
          <p:nvPr/>
        </p:nvSpPr>
        <p:spPr>
          <a:xfrm>
            <a:off x="5980113" y="1978630"/>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2</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5" name="Rectangle: Rounded Corners 13">
            <a:extLst>
              <a:ext uri="{FF2B5EF4-FFF2-40B4-BE49-F238E27FC236}">
                <a16:creationId xmlns:a16="http://schemas.microsoft.com/office/drawing/2014/main" id="{E481CFEC-98A9-A634-D4E9-29308AB57B7A}"/>
              </a:ext>
            </a:extLst>
          </p:cNvPr>
          <p:cNvSpPr/>
          <p:nvPr/>
        </p:nvSpPr>
        <p:spPr>
          <a:xfrm>
            <a:off x="9562108" y="1978630"/>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Destination 1</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8" name="Rectangle: Rounded Corners 14">
            <a:extLst>
              <a:ext uri="{FF2B5EF4-FFF2-40B4-BE49-F238E27FC236}">
                <a16:creationId xmlns:a16="http://schemas.microsoft.com/office/drawing/2014/main" id="{98EFB222-A16D-15E3-88C0-F60BD99A0985}"/>
              </a:ext>
            </a:extLst>
          </p:cNvPr>
          <p:cNvSpPr/>
          <p:nvPr/>
        </p:nvSpPr>
        <p:spPr>
          <a:xfrm>
            <a:off x="3495943" y="352269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A</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49" name="Rectangle: Rounded Corners 15">
            <a:extLst>
              <a:ext uri="{FF2B5EF4-FFF2-40B4-BE49-F238E27FC236}">
                <a16:creationId xmlns:a16="http://schemas.microsoft.com/office/drawing/2014/main" id="{0550C2AF-8192-75C8-F563-59BB22E106D5}"/>
              </a:ext>
            </a:extLst>
          </p:cNvPr>
          <p:cNvSpPr/>
          <p:nvPr/>
        </p:nvSpPr>
        <p:spPr>
          <a:xfrm>
            <a:off x="5980113" y="352269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B</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1" name="Rectangle: Rounded Corners 18">
            <a:extLst>
              <a:ext uri="{FF2B5EF4-FFF2-40B4-BE49-F238E27FC236}">
                <a16:creationId xmlns:a16="http://schemas.microsoft.com/office/drawing/2014/main" id="{41E675A2-B3F2-89FE-DB7B-B0DABE83A77D}"/>
              </a:ext>
            </a:extLst>
          </p:cNvPr>
          <p:cNvSpPr/>
          <p:nvPr/>
        </p:nvSpPr>
        <p:spPr>
          <a:xfrm>
            <a:off x="9562108" y="352269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Destination 2</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6" name="Rectangle: Rounded Corners 16">
            <a:extLst>
              <a:ext uri="{FF2B5EF4-FFF2-40B4-BE49-F238E27FC236}">
                <a16:creationId xmlns:a16="http://schemas.microsoft.com/office/drawing/2014/main" id="{FBC83F4B-87AF-157D-CD6C-7F0AE4E6A43A}"/>
              </a:ext>
            </a:extLst>
          </p:cNvPr>
          <p:cNvSpPr/>
          <p:nvPr/>
        </p:nvSpPr>
        <p:spPr>
          <a:xfrm>
            <a:off x="3491635" y="509651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Transformation Node I</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7" name="Rectangle: Rounded Corners 19">
            <a:extLst>
              <a:ext uri="{FF2B5EF4-FFF2-40B4-BE49-F238E27FC236}">
                <a16:creationId xmlns:a16="http://schemas.microsoft.com/office/drawing/2014/main" id="{51583126-2F75-D875-2FA0-27F3991990B5}"/>
              </a:ext>
            </a:extLst>
          </p:cNvPr>
          <p:cNvSpPr/>
          <p:nvPr/>
        </p:nvSpPr>
        <p:spPr>
          <a:xfrm>
            <a:off x="9562108" y="5096516"/>
            <a:ext cx="1828800" cy="66501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rPr>
              <a:t>Destination 3</a:t>
            </a: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cxnSp>
        <p:nvCxnSpPr>
          <p:cNvPr id="59" name="Straight Arrow Connector 58">
            <a:extLst>
              <a:ext uri="{FF2B5EF4-FFF2-40B4-BE49-F238E27FC236}">
                <a16:creationId xmlns:a16="http://schemas.microsoft.com/office/drawing/2014/main" id="{6A671C30-F3FC-0AF1-86FA-0B51898F7A91}"/>
              </a:ext>
            </a:extLst>
          </p:cNvPr>
          <p:cNvCxnSpPr>
            <a:cxnSpLocks/>
            <a:stCxn id="42" idx="3"/>
            <a:endCxn id="43" idx="1"/>
          </p:cNvCxnSpPr>
          <p:nvPr/>
        </p:nvCxnSpPr>
        <p:spPr>
          <a:xfrm>
            <a:off x="5347855" y="2311139"/>
            <a:ext cx="63225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7099543-F868-43B6-07A8-98C01809534F}"/>
              </a:ext>
            </a:extLst>
          </p:cNvPr>
          <p:cNvCxnSpPr>
            <a:cxnSpLocks/>
            <a:stCxn id="48" idx="3"/>
            <a:endCxn id="49" idx="1"/>
          </p:cNvCxnSpPr>
          <p:nvPr/>
        </p:nvCxnSpPr>
        <p:spPr>
          <a:xfrm>
            <a:off x="5324743" y="3855205"/>
            <a:ext cx="65537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7B9832C-D1C2-EDDB-EECF-E769F5F19DB3}"/>
              </a:ext>
            </a:extLst>
          </p:cNvPr>
          <p:cNvCxnSpPr>
            <a:cxnSpLocks/>
            <a:stCxn id="56" idx="3"/>
            <a:endCxn id="57" idx="1"/>
          </p:cNvCxnSpPr>
          <p:nvPr/>
        </p:nvCxnSpPr>
        <p:spPr>
          <a:xfrm>
            <a:off x="5320435" y="5429025"/>
            <a:ext cx="4241673"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7400876-C6AC-36F6-86C8-AF89AD26DD41}"/>
              </a:ext>
            </a:extLst>
          </p:cNvPr>
          <p:cNvCxnSpPr>
            <a:cxnSpLocks/>
            <a:stCxn id="49" idx="3"/>
            <a:endCxn id="51" idx="1"/>
          </p:cNvCxnSpPr>
          <p:nvPr/>
        </p:nvCxnSpPr>
        <p:spPr>
          <a:xfrm>
            <a:off x="7808913" y="3855205"/>
            <a:ext cx="175319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091D0C2-6C25-231B-AAE5-0C5AD82CB697}"/>
              </a:ext>
            </a:extLst>
          </p:cNvPr>
          <p:cNvCxnSpPr>
            <a:cxnSpLocks/>
            <a:stCxn id="43" idx="3"/>
            <a:endCxn id="45" idx="1"/>
          </p:cNvCxnSpPr>
          <p:nvPr/>
        </p:nvCxnSpPr>
        <p:spPr>
          <a:xfrm>
            <a:off x="7808913" y="2311139"/>
            <a:ext cx="175319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21">
            <a:extLst>
              <a:ext uri="{FF2B5EF4-FFF2-40B4-BE49-F238E27FC236}">
                <a16:creationId xmlns:a16="http://schemas.microsoft.com/office/drawing/2014/main" id="{54E1B753-E221-1B51-F67F-6B46CD9F9D91}"/>
              </a:ext>
            </a:extLst>
          </p:cNvPr>
          <p:cNvCxnSpPr>
            <a:cxnSpLocks/>
            <a:stCxn id="11" idx="3"/>
            <a:endCxn id="31" idx="1"/>
          </p:cNvCxnSpPr>
          <p:nvPr/>
        </p:nvCxnSpPr>
        <p:spPr>
          <a:xfrm flipV="1">
            <a:off x="2179638" y="2284892"/>
            <a:ext cx="1094192" cy="1568128"/>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21">
            <a:extLst>
              <a:ext uri="{FF2B5EF4-FFF2-40B4-BE49-F238E27FC236}">
                <a16:creationId xmlns:a16="http://schemas.microsoft.com/office/drawing/2014/main" id="{6D8D2D90-6E42-BFAD-5BB7-C775AA54E982}"/>
              </a:ext>
            </a:extLst>
          </p:cNvPr>
          <p:cNvCxnSpPr>
            <a:cxnSpLocks/>
            <a:stCxn id="11" idx="3"/>
            <a:endCxn id="27" idx="1"/>
          </p:cNvCxnSpPr>
          <p:nvPr/>
        </p:nvCxnSpPr>
        <p:spPr>
          <a:xfrm>
            <a:off x="2179638" y="3853020"/>
            <a:ext cx="1094192" cy="1568130"/>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21">
            <a:extLst>
              <a:ext uri="{FF2B5EF4-FFF2-40B4-BE49-F238E27FC236}">
                <a16:creationId xmlns:a16="http://schemas.microsoft.com/office/drawing/2014/main" id="{1AEE3FA2-8BB6-650A-A741-CD9E30A12609}"/>
              </a:ext>
            </a:extLst>
          </p:cNvPr>
          <p:cNvCxnSpPr>
            <a:cxnSpLocks/>
            <a:stCxn id="11" idx="3"/>
            <a:endCxn id="29" idx="1"/>
          </p:cNvCxnSpPr>
          <p:nvPr/>
        </p:nvCxnSpPr>
        <p:spPr>
          <a:xfrm>
            <a:off x="2179638" y="3853020"/>
            <a:ext cx="1094192" cy="1"/>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D86FAF0-5CE6-09CC-398D-54906A086FEF}"/>
              </a:ext>
            </a:extLst>
          </p:cNvPr>
          <p:cNvSpPr>
            <a:spLocks noGrp="1"/>
          </p:cNvSpPr>
          <p:nvPr>
            <p:ph type="sldNum" sz="quarter" idx="11"/>
          </p:nvPr>
        </p:nvSpPr>
        <p:spPr/>
        <p:txBody>
          <a:bodyPr/>
          <a:lstStyle/>
          <a:p>
            <a:fld id="{B1356FBF-028C-F74E-A7B4-9B8ED246DD1B}" type="slidenum">
              <a:rPr lang="en-US" smtClean="0"/>
              <a:pPr/>
              <a:t>40</a:t>
            </a:fld>
            <a:endParaRPr lang="en-US"/>
          </a:p>
        </p:txBody>
      </p:sp>
    </p:spTree>
    <p:extLst>
      <p:ext uri="{BB962C8B-B14F-4D97-AF65-F5344CB8AC3E}">
        <p14:creationId xmlns:p14="http://schemas.microsoft.com/office/powerpoint/2010/main" val="3508406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F8637D9-DCE1-2FE9-C1CA-34D3130CF42A}"/>
              </a:ext>
            </a:extLst>
          </p:cNvPr>
          <p:cNvSpPr/>
          <p:nvPr/>
        </p:nvSpPr>
        <p:spPr>
          <a:xfrm>
            <a:off x="576710" y="1974042"/>
            <a:ext cx="11051410" cy="3296093"/>
          </a:xfrm>
          <a:prstGeom prst="roundRect">
            <a:avLst>
              <a:gd name="adj" fmla="val 3196"/>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8" name="Rounded Rectangle 17">
            <a:extLst>
              <a:ext uri="{FF2B5EF4-FFF2-40B4-BE49-F238E27FC236}">
                <a16:creationId xmlns:a16="http://schemas.microsoft.com/office/drawing/2014/main" id="{C5199C78-F14E-5066-2268-DB939EC5EEFD}"/>
              </a:ext>
            </a:extLst>
          </p:cNvPr>
          <p:cNvSpPr/>
          <p:nvPr/>
        </p:nvSpPr>
        <p:spPr>
          <a:xfrm>
            <a:off x="6749072" y="3737428"/>
            <a:ext cx="4114871" cy="1086684"/>
          </a:xfrm>
          <a:prstGeom prst="roundRect">
            <a:avLst>
              <a:gd name="adj" fmla="val 8653"/>
            </a:avLst>
          </a:prstGeom>
          <a:solidFill>
            <a:schemeClr val="bg2">
              <a:lumMod val="5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defRPr/>
            </a:pPr>
            <a:endParaRPr lang="en-US" sz="1200">
              <a:solidFill>
                <a:srgbClr val="091F2C"/>
              </a:solidFill>
              <a:latin typeface="Segoe Sans Text" panose="020F0502020204030204"/>
              <a:cs typeface="Segoe UI" panose="020B0502040204020203" pitchFamily="34" charset="0"/>
            </a:endParaRPr>
          </a:p>
        </p:txBody>
      </p:sp>
      <p:sp>
        <p:nvSpPr>
          <p:cNvPr id="17" name="Rounded Rectangle 16">
            <a:extLst>
              <a:ext uri="{FF2B5EF4-FFF2-40B4-BE49-F238E27FC236}">
                <a16:creationId xmlns:a16="http://schemas.microsoft.com/office/drawing/2014/main" id="{B2DCBCC0-8EB7-6572-957A-1B50258D1B73}"/>
              </a:ext>
            </a:extLst>
          </p:cNvPr>
          <p:cNvSpPr/>
          <p:nvPr/>
        </p:nvSpPr>
        <p:spPr>
          <a:xfrm>
            <a:off x="6749072" y="2438400"/>
            <a:ext cx="4114871" cy="1086684"/>
          </a:xfrm>
          <a:prstGeom prst="roundRect">
            <a:avLst>
              <a:gd name="adj" fmla="val 8653"/>
            </a:avLst>
          </a:prstGeom>
          <a:solidFill>
            <a:schemeClr val="bg2">
              <a:lumMod val="5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B2A5180-429D-6424-CA14-0EDE1CAC6A52}"/>
              </a:ext>
            </a:extLst>
          </p:cNvPr>
          <p:cNvSpPr>
            <a:spLocks noGrp="1"/>
          </p:cNvSpPr>
          <p:nvPr>
            <p:ph type="title"/>
          </p:nvPr>
        </p:nvSpPr>
        <p:spPr/>
        <p:txBody>
          <a:bodyPr/>
          <a:lstStyle/>
          <a:p>
            <a:r>
              <a:rPr lang="en-US" err="1"/>
              <a:t>Eventstream</a:t>
            </a:r>
            <a:r>
              <a:rPr lang="en-US"/>
              <a:t> Ingestion Modes</a:t>
            </a:r>
          </a:p>
        </p:txBody>
      </p:sp>
      <p:sp>
        <p:nvSpPr>
          <p:cNvPr id="3" name="Slide Number Placeholder 2">
            <a:extLst>
              <a:ext uri="{FF2B5EF4-FFF2-40B4-BE49-F238E27FC236}">
                <a16:creationId xmlns:a16="http://schemas.microsoft.com/office/drawing/2014/main" id="{FC4FB0E6-3819-0A5C-CC09-85DCD110886C}"/>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grpSp>
        <p:nvGrpSpPr>
          <p:cNvPr id="55" name="Group 54">
            <a:extLst>
              <a:ext uri="{FF2B5EF4-FFF2-40B4-BE49-F238E27FC236}">
                <a16:creationId xmlns:a16="http://schemas.microsoft.com/office/drawing/2014/main" id="{6AB9EE69-61F4-75F9-44F0-6AC2ACDBC351}"/>
              </a:ext>
            </a:extLst>
          </p:cNvPr>
          <p:cNvGrpSpPr/>
          <p:nvPr/>
        </p:nvGrpSpPr>
        <p:grpSpPr>
          <a:xfrm>
            <a:off x="1963450" y="3115425"/>
            <a:ext cx="1159163" cy="917377"/>
            <a:chOff x="1113382" y="3045289"/>
            <a:chExt cx="1159163" cy="917377"/>
          </a:xfrm>
        </p:grpSpPr>
        <p:pic>
          <p:nvPicPr>
            <p:cNvPr id="10" name="Graphic 9">
              <a:extLst>
                <a:ext uri="{FF2B5EF4-FFF2-40B4-BE49-F238E27FC236}">
                  <a16:creationId xmlns:a16="http://schemas.microsoft.com/office/drawing/2014/main" id="{A998F396-61D1-519F-9A3B-0331876FA1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164" y="3045289"/>
              <a:ext cx="609600" cy="609600"/>
            </a:xfrm>
            <a:prstGeom prst="rect">
              <a:avLst/>
            </a:prstGeom>
          </p:spPr>
        </p:pic>
        <p:sp>
          <p:nvSpPr>
            <p:cNvPr id="12" name="TextBox 11">
              <a:extLst>
                <a:ext uri="{FF2B5EF4-FFF2-40B4-BE49-F238E27FC236}">
                  <a16:creationId xmlns:a16="http://schemas.microsoft.com/office/drawing/2014/main" id="{7867D676-A8A5-4BC6-046A-A75F0431ACC3}"/>
                </a:ext>
              </a:extLst>
            </p:cNvPr>
            <p:cNvSpPr txBox="1"/>
            <p:nvPr/>
          </p:nvSpPr>
          <p:spPr>
            <a:xfrm>
              <a:off x="1113382" y="3654889"/>
              <a:ext cx="115916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Eventstream</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sp>
        <p:nvSpPr>
          <p:cNvPr id="19" name="Rectangle: Rounded Corners 18">
            <a:extLst>
              <a:ext uri="{FF2B5EF4-FFF2-40B4-BE49-F238E27FC236}">
                <a16:creationId xmlns:a16="http://schemas.microsoft.com/office/drawing/2014/main" id="{81B6A05A-34A1-0913-EBBD-8FB346876841}"/>
              </a:ext>
            </a:extLst>
          </p:cNvPr>
          <p:cNvSpPr/>
          <p:nvPr/>
        </p:nvSpPr>
        <p:spPr>
          <a:xfrm>
            <a:off x="3949277" y="2741470"/>
            <a:ext cx="925655" cy="487362"/>
          </a:xfrm>
          <a:prstGeom prst="roundRect">
            <a:avLst/>
          </a:prstGeom>
          <a:solidFill>
            <a:schemeClr val="accent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FFF7F3"/>
                </a:solidFill>
                <a:effectLst/>
                <a:uLnTx/>
                <a:uFillTx/>
                <a:latin typeface="Segoe Sans Text" panose="020F0502020204030204"/>
                <a:ea typeface="+mn-ea"/>
                <a:cs typeface="+mn-cs"/>
              </a:rPr>
              <a:t>Push</a:t>
            </a:r>
          </a:p>
        </p:txBody>
      </p:sp>
      <p:sp>
        <p:nvSpPr>
          <p:cNvPr id="20" name="Rectangle: Rounded Corners 19">
            <a:extLst>
              <a:ext uri="{FF2B5EF4-FFF2-40B4-BE49-F238E27FC236}">
                <a16:creationId xmlns:a16="http://schemas.microsoft.com/office/drawing/2014/main" id="{CA81C4AE-607A-8C1F-98B4-ECD12B54A941}"/>
              </a:ext>
            </a:extLst>
          </p:cNvPr>
          <p:cNvSpPr/>
          <p:nvPr/>
        </p:nvSpPr>
        <p:spPr>
          <a:xfrm>
            <a:off x="3949277" y="3674061"/>
            <a:ext cx="925655" cy="487362"/>
          </a:xfrm>
          <a:prstGeom prst="roundRect">
            <a:avLst/>
          </a:prstGeom>
          <a:solidFill>
            <a:schemeClr val="accent2"/>
          </a:solidFill>
          <a:ln w="19050">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FFF7F3"/>
                </a:solidFill>
                <a:effectLst/>
                <a:uLnTx/>
                <a:uFillTx/>
                <a:latin typeface="Segoe Sans Text" panose="020F0502020204030204"/>
                <a:ea typeface="+mn-ea"/>
                <a:cs typeface="+mn-cs"/>
              </a:rPr>
              <a:t>Pull</a:t>
            </a:r>
          </a:p>
        </p:txBody>
      </p:sp>
      <p:grpSp>
        <p:nvGrpSpPr>
          <p:cNvPr id="29" name="Group 28">
            <a:extLst>
              <a:ext uri="{FF2B5EF4-FFF2-40B4-BE49-F238E27FC236}">
                <a16:creationId xmlns:a16="http://schemas.microsoft.com/office/drawing/2014/main" id="{A0CCC617-762B-4955-3171-E12D0422C005}"/>
              </a:ext>
            </a:extLst>
          </p:cNvPr>
          <p:cNvGrpSpPr/>
          <p:nvPr/>
        </p:nvGrpSpPr>
        <p:grpSpPr>
          <a:xfrm>
            <a:off x="6835737" y="3830556"/>
            <a:ext cx="1098314" cy="856616"/>
            <a:chOff x="7185495" y="2219941"/>
            <a:chExt cx="1098314" cy="856616"/>
          </a:xfrm>
        </p:grpSpPr>
        <p:pic>
          <p:nvPicPr>
            <p:cNvPr id="30" name="Graphic 29">
              <a:extLst>
                <a:ext uri="{FF2B5EF4-FFF2-40B4-BE49-F238E27FC236}">
                  <a16:creationId xmlns:a16="http://schemas.microsoft.com/office/drawing/2014/main" id="{EFFB60BD-CC49-AC6F-644C-98917C1CF5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7323" y="2219941"/>
              <a:ext cx="609600" cy="609600"/>
            </a:xfrm>
            <a:prstGeom prst="rect">
              <a:avLst/>
            </a:prstGeom>
          </p:spPr>
        </p:pic>
        <p:sp>
          <p:nvSpPr>
            <p:cNvPr id="31" name="TextBox 30">
              <a:extLst>
                <a:ext uri="{FF2B5EF4-FFF2-40B4-BE49-F238E27FC236}">
                  <a16:creationId xmlns:a16="http://schemas.microsoft.com/office/drawing/2014/main" id="{715D9201-7EC1-D1D3-E17C-A8D820DE10D3}"/>
                </a:ext>
              </a:extLst>
            </p:cNvPr>
            <p:cNvSpPr txBox="1"/>
            <p:nvPr/>
          </p:nvSpPr>
          <p:spPr>
            <a:xfrm>
              <a:off x="7185495" y="2768780"/>
              <a:ext cx="109831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091F2C"/>
                  </a:solidFill>
                  <a:effectLst/>
                  <a:uLnTx/>
                  <a:uFillTx/>
                  <a:latin typeface="Segoe Sans Text" panose="020F0502020204030204"/>
                  <a:ea typeface="+mn-ea"/>
                  <a:cs typeface="+mn-cs"/>
                </a:rPr>
                <a:t>Eventhouse</a:t>
              </a:r>
              <a:endPar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nvGrpSpPr>
          <p:cNvPr id="32" name="Group 31">
            <a:extLst>
              <a:ext uri="{FF2B5EF4-FFF2-40B4-BE49-F238E27FC236}">
                <a16:creationId xmlns:a16="http://schemas.microsoft.com/office/drawing/2014/main" id="{5416EA31-8901-934F-29A7-16CB470257C1}"/>
              </a:ext>
            </a:extLst>
          </p:cNvPr>
          <p:cNvGrpSpPr/>
          <p:nvPr/>
        </p:nvGrpSpPr>
        <p:grpSpPr>
          <a:xfrm>
            <a:off x="6872607" y="2539925"/>
            <a:ext cx="1024575" cy="862323"/>
            <a:chOff x="7527164" y="1165824"/>
            <a:chExt cx="1024575" cy="862323"/>
          </a:xfrm>
        </p:grpSpPr>
        <p:pic>
          <p:nvPicPr>
            <p:cNvPr id="33" name="Graphic 32">
              <a:extLst>
                <a:ext uri="{FF2B5EF4-FFF2-40B4-BE49-F238E27FC236}">
                  <a16:creationId xmlns:a16="http://schemas.microsoft.com/office/drawing/2014/main" id="{02D87AC1-8AFA-4DFE-52BE-44EB3591265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732123" y="1165824"/>
              <a:ext cx="609600" cy="609600"/>
            </a:xfrm>
            <a:prstGeom prst="rect">
              <a:avLst/>
            </a:prstGeom>
          </p:spPr>
        </p:pic>
        <p:sp>
          <p:nvSpPr>
            <p:cNvPr id="34" name="TextBox 33">
              <a:extLst>
                <a:ext uri="{FF2B5EF4-FFF2-40B4-BE49-F238E27FC236}">
                  <a16:creationId xmlns:a16="http://schemas.microsoft.com/office/drawing/2014/main" id="{1EC59AF4-AE66-B9A5-9688-BFA9B03676EE}"/>
                </a:ext>
              </a:extLst>
            </p:cNvPr>
            <p:cNvSpPr txBox="1"/>
            <p:nvPr/>
          </p:nvSpPr>
          <p:spPr>
            <a:xfrm>
              <a:off x="7527164" y="1720370"/>
              <a:ext cx="10245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Sans Text" panose="020F0502020204030204"/>
                  <a:ea typeface="+mn-ea"/>
                  <a:cs typeface="+mn-cs"/>
                </a:rPr>
                <a:t>Lakehouse</a:t>
              </a:r>
            </a:p>
          </p:txBody>
        </p:sp>
      </p:grpSp>
      <p:sp>
        <p:nvSpPr>
          <p:cNvPr id="53" name="Text Placeholder 11">
            <a:extLst>
              <a:ext uri="{FF2B5EF4-FFF2-40B4-BE49-F238E27FC236}">
                <a16:creationId xmlns:a16="http://schemas.microsoft.com/office/drawing/2014/main" id="{1C704CB5-EA45-D4BE-15B5-DBD22E8CED0E}"/>
              </a:ext>
            </a:extLst>
          </p:cNvPr>
          <p:cNvSpPr txBox="1">
            <a:spLocks/>
          </p:cNvSpPr>
          <p:nvPr/>
        </p:nvSpPr>
        <p:spPr>
          <a:xfrm>
            <a:off x="8232969" y="4015735"/>
            <a:ext cx="2396245" cy="574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200" err="1">
                <a:solidFill>
                  <a:schemeClr val="bg2">
                    <a:lumMod val="50000"/>
                  </a:schemeClr>
                </a:solidFill>
                <a:latin typeface="Segoe Sans Text" panose="020F0502020204030204"/>
              </a:rPr>
              <a:t>Eventhouse</a:t>
            </a:r>
            <a:r>
              <a:rPr lang="en-US" sz="1200">
                <a:solidFill>
                  <a:schemeClr val="bg2">
                    <a:lumMod val="50000"/>
                  </a:schemeClr>
                </a:solidFill>
                <a:latin typeface="Segoe Sans Text" panose="020F0502020204030204"/>
              </a:rPr>
              <a:t> can pull the data from the </a:t>
            </a:r>
            <a:r>
              <a:rPr lang="en-US" sz="1200" err="1">
                <a:solidFill>
                  <a:schemeClr val="bg2">
                    <a:lumMod val="50000"/>
                  </a:schemeClr>
                </a:solidFill>
                <a:latin typeface="Segoe Sans Text" panose="020F0502020204030204"/>
              </a:rPr>
              <a:t>Eventstream</a:t>
            </a:r>
            <a:r>
              <a:rPr lang="en-US" sz="1200">
                <a:solidFill>
                  <a:schemeClr val="bg2">
                    <a:lumMod val="50000"/>
                  </a:schemeClr>
                </a:solidFill>
                <a:latin typeface="Segoe Sans Text" panose="020F0502020204030204"/>
              </a:rPr>
              <a:t> using Direct Ingestion</a:t>
            </a:r>
          </a:p>
        </p:txBody>
      </p:sp>
      <p:sp>
        <p:nvSpPr>
          <p:cNvPr id="28" name="Text Placeholder 11">
            <a:extLst>
              <a:ext uri="{FF2B5EF4-FFF2-40B4-BE49-F238E27FC236}">
                <a16:creationId xmlns:a16="http://schemas.microsoft.com/office/drawing/2014/main" id="{85473679-4082-0657-D520-814A49333ABC}"/>
              </a:ext>
            </a:extLst>
          </p:cNvPr>
          <p:cNvSpPr txBox="1">
            <a:spLocks/>
          </p:cNvSpPr>
          <p:nvPr/>
        </p:nvSpPr>
        <p:spPr>
          <a:xfrm>
            <a:off x="8233121" y="2713603"/>
            <a:ext cx="2222094" cy="515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chemeClr val="bg2">
                    <a:lumMod val="50000"/>
                  </a:schemeClr>
                </a:solidFill>
                <a:effectLst/>
                <a:uLnTx/>
                <a:uFillTx/>
                <a:latin typeface="Segoe Sans Text" panose="020F0502020204030204"/>
                <a:ea typeface="+mn-ea"/>
                <a:cs typeface="Segoe UI" panose="020B0502040204020203" pitchFamily="34" charset="0"/>
              </a:rPr>
              <a:t>Eventstream</a:t>
            </a:r>
            <a:r>
              <a:rPr kumimoji="0" lang="en-US" sz="1200" b="0" i="0" u="none" strike="noStrike" kern="1200" cap="none" spc="0" normalizeH="0" baseline="0" noProof="0">
                <a:ln>
                  <a:noFill/>
                </a:ln>
                <a:solidFill>
                  <a:schemeClr val="bg2">
                    <a:lumMod val="50000"/>
                  </a:schemeClr>
                </a:solidFill>
                <a:effectLst/>
                <a:uLnTx/>
                <a:uFillTx/>
                <a:latin typeface="Segoe Sans Text" panose="020F0502020204030204"/>
                <a:ea typeface="+mn-ea"/>
                <a:cs typeface="Segoe UI" panose="020B0502040204020203" pitchFamily="34" charset="0"/>
              </a:rPr>
              <a:t> sends data to the </a:t>
            </a:r>
            <a:r>
              <a:rPr kumimoji="0" lang="en-US" sz="1200" b="0" i="0" u="none" strike="noStrike" kern="1200" cap="none" spc="0" normalizeH="0" baseline="0" noProof="0" err="1">
                <a:ln>
                  <a:noFill/>
                </a:ln>
                <a:solidFill>
                  <a:schemeClr val="bg2">
                    <a:lumMod val="50000"/>
                  </a:schemeClr>
                </a:solidFill>
                <a:effectLst/>
                <a:uLnTx/>
                <a:uFillTx/>
                <a:latin typeface="Segoe Sans Text" panose="020F0502020204030204"/>
                <a:ea typeface="+mn-ea"/>
                <a:cs typeface="Segoe UI" panose="020B0502040204020203" pitchFamily="34" charset="0"/>
              </a:rPr>
              <a:t>Eventhouse</a:t>
            </a:r>
            <a:r>
              <a:rPr kumimoji="0" lang="en-US" sz="1200" b="0" i="0" u="none" strike="noStrike" kern="1200" cap="none" spc="0" normalizeH="0" baseline="0" noProof="0">
                <a:ln>
                  <a:noFill/>
                </a:ln>
                <a:solidFill>
                  <a:schemeClr val="bg2">
                    <a:lumMod val="50000"/>
                  </a:schemeClr>
                </a:solidFill>
                <a:effectLst/>
                <a:uLnTx/>
                <a:uFillTx/>
                <a:latin typeface="Segoe Sans Text" panose="020F0502020204030204"/>
                <a:ea typeface="+mn-ea"/>
                <a:cs typeface="Segoe UI" panose="020B0502040204020203" pitchFamily="34" charset="0"/>
              </a:rPr>
              <a:t> (push) and/or to the Lakehouse in Fabric</a:t>
            </a:r>
          </a:p>
        </p:txBody>
      </p:sp>
      <p:cxnSp>
        <p:nvCxnSpPr>
          <p:cNvPr id="61" name="Connector: Elbow 21">
            <a:extLst>
              <a:ext uri="{FF2B5EF4-FFF2-40B4-BE49-F238E27FC236}">
                <a16:creationId xmlns:a16="http://schemas.microsoft.com/office/drawing/2014/main" id="{57EDDE0A-433A-06BF-B01D-3B06F3806C67}"/>
              </a:ext>
            </a:extLst>
          </p:cNvPr>
          <p:cNvCxnSpPr>
            <a:cxnSpLocks/>
            <a:endCxn id="19" idx="1"/>
          </p:cNvCxnSpPr>
          <p:nvPr/>
        </p:nvCxnSpPr>
        <p:spPr>
          <a:xfrm flipV="1">
            <a:off x="2878209" y="2985151"/>
            <a:ext cx="1071068" cy="443849"/>
          </a:xfrm>
          <a:prstGeom prst="bentConnector3">
            <a:avLst>
              <a:gd name="adj1" fmla="val 48676"/>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21">
            <a:extLst>
              <a:ext uri="{FF2B5EF4-FFF2-40B4-BE49-F238E27FC236}">
                <a16:creationId xmlns:a16="http://schemas.microsoft.com/office/drawing/2014/main" id="{536B15C8-C280-ACED-8B1F-45C33780CF7B}"/>
              </a:ext>
            </a:extLst>
          </p:cNvPr>
          <p:cNvCxnSpPr>
            <a:cxnSpLocks/>
            <a:endCxn id="20" idx="1"/>
          </p:cNvCxnSpPr>
          <p:nvPr/>
        </p:nvCxnSpPr>
        <p:spPr>
          <a:xfrm>
            <a:off x="2847832" y="3426507"/>
            <a:ext cx="1101445" cy="491235"/>
          </a:xfrm>
          <a:prstGeom prst="bentConnector3">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21">
            <a:extLst>
              <a:ext uri="{FF2B5EF4-FFF2-40B4-BE49-F238E27FC236}">
                <a16:creationId xmlns:a16="http://schemas.microsoft.com/office/drawing/2014/main" id="{B603D1D5-D57A-3588-3E2A-73B68842027F}"/>
              </a:ext>
            </a:extLst>
          </p:cNvPr>
          <p:cNvCxnSpPr>
            <a:cxnSpLocks/>
            <a:stCxn id="19" idx="3"/>
          </p:cNvCxnSpPr>
          <p:nvPr/>
        </p:nvCxnSpPr>
        <p:spPr>
          <a:xfrm flipV="1">
            <a:off x="4874932" y="2813056"/>
            <a:ext cx="1874140" cy="172095"/>
          </a:xfrm>
          <a:prstGeom prst="bentConnector3">
            <a:avLst>
              <a:gd name="adj1" fmla="val 54259"/>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21">
            <a:extLst>
              <a:ext uri="{FF2B5EF4-FFF2-40B4-BE49-F238E27FC236}">
                <a16:creationId xmlns:a16="http://schemas.microsoft.com/office/drawing/2014/main" id="{25CF8DD4-65C8-AC11-0772-A215B2C07BBE}"/>
              </a:ext>
            </a:extLst>
          </p:cNvPr>
          <p:cNvCxnSpPr>
            <a:cxnSpLocks/>
            <a:stCxn id="20" idx="3"/>
          </p:cNvCxnSpPr>
          <p:nvPr/>
        </p:nvCxnSpPr>
        <p:spPr>
          <a:xfrm>
            <a:off x="4874932" y="3917742"/>
            <a:ext cx="1874140" cy="184300"/>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21">
            <a:extLst>
              <a:ext uri="{FF2B5EF4-FFF2-40B4-BE49-F238E27FC236}">
                <a16:creationId xmlns:a16="http://schemas.microsoft.com/office/drawing/2014/main" id="{479D839C-6504-3ED0-0FF7-46EB6403F555}"/>
              </a:ext>
            </a:extLst>
          </p:cNvPr>
          <p:cNvCxnSpPr>
            <a:cxnSpLocks/>
          </p:cNvCxnSpPr>
          <p:nvPr/>
        </p:nvCxnSpPr>
        <p:spPr>
          <a:xfrm>
            <a:off x="4874932" y="3050619"/>
            <a:ext cx="1882832" cy="959273"/>
          </a:xfrm>
          <a:prstGeom prst="bentConnector3">
            <a:avLst>
              <a:gd name="adj1" fmla="val 5424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62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descr="Data Explorer">
            <a:extLst>
              <a:ext uri="{FF2B5EF4-FFF2-40B4-BE49-F238E27FC236}">
                <a16:creationId xmlns:a16="http://schemas.microsoft.com/office/drawing/2014/main" id="{3A1F3DFF-4D83-B78B-BB95-CC2DC3A1D182}"/>
              </a:ext>
            </a:extLst>
          </p:cNvPr>
          <p:cNvSpPr/>
          <p:nvPr/>
        </p:nvSpPr>
        <p:spPr bwMode="auto">
          <a:xfrm>
            <a:off x="4343073" y="1872432"/>
            <a:ext cx="6831793" cy="3876257"/>
          </a:xfrm>
          <a:prstGeom prst="roundRect">
            <a:avLst>
              <a:gd name="adj" fmla="val 2926"/>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19" name="Rounded Rectangle 18">
            <a:extLst>
              <a:ext uri="{FF2B5EF4-FFF2-40B4-BE49-F238E27FC236}">
                <a16:creationId xmlns:a16="http://schemas.microsoft.com/office/drawing/2014/main" id="{02009281-541B-601C-E7DC-9B2ADFBBF8F8}"/>
              </a:ext>
            </a:extLst>
          </p:cNvPr>
          <p:cNvSpPr/>
          <p:nvPr/>
        </p:nvSpPr>
        <p:spPr bwMode="auto">
          <a:xfrm>
            <a:off x="4608684" y="3444447"/>
            <a:ext cx="4514051" cy="1623352"/>
          </a:xfrm>
          <a:prstGeom prst="roundRect">
            <a:avLst>
              <a:gd name="adj" fmla="val 6215"/>
            </a:avLst>
          </a:prstGeom>
          <a:solidFill>
            <a:schemeClr val="accent4">
              <a:lumMod val="40000"/>
              <a:lumOff val="60000"/>
              <a:alpha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23EADF0A-CB31-8CE1-3E11-8B4D2D7391C8}"/>
              </a:ext>
            </a:extLst>
          </p:cNvPr>
          <p:cNvSpPr/>
          <p:nvPr/>
        </p:nvSpPr>
        <p:spPr>
          <a:xfrm>
            <a:off x="569090" y="1447256"/>
            <a:ext cx="11051410" cy="4732881"/>
          </a:xfrm>
          <a:prstGeom prst="roundRect">
            <a:avLst>
              <a:gd name="adj" fmla="val 2447"/>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Rounded Rectangle 4">
            <a:extLst>
              <a:ext uri="{FF2B5EF4-FFF2-40B4-BE49-F238E27FC236}">
                <a16:creationId xmlns:a16="http://schemas.microsoft.com/office/drawing/2014/main" id="{D306800E-1E8B-5969-8B06-F7FA3BC12346}"/>
              </a:ext>
            </a:extLst>
          </p:cNvPr>
          <p:cNvSpPr/>
          <p:nvPr/>
        </p:nvSpPr>
        <p:spPr>
          <a:xfrm>
            <a:off x="1003293" y="1878701"/>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1200" b="0" i="0" u="none" strike="noStrike" kern="1200" cap="none" spc="0" normalizeH="0" baseline="0" noProof="0">
                <a:ln>
                  <a:noFill/>
                </a:ln>
                <a:solidFill>
                  <a:srgbClr val="C03BC3"/>
                </a:solidFill>
                <a:effectLst/>
                <a:uLnTx/>
                <a:uFillTx/>
                <a:latin typeface="Segoe Sans Display" panose="020F0302020204030204"/>
                <a:ea typeface="맑은 고딕" panose="020B0503020000020004" pitchFamily="34" charset="-127"/>
                <a:cs typeface="+mn-cs"/>
              </a:rPr>
              <a:t>SDKs</a:t>
            </a: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6" name="Rounded Rectangle 5">
            <a:extLst>
              <a:ext uri="{FF2B5EF4-FFF2-40B4-BE49-F238E27FC236}">
                <a16:creationId xmlns:a16="http://schemas.microsoft.com/office/drawing/2014/main" id="{6FB9B739-C779-6E2A-2005-6EBE64F8C61B}"/>
              </a:ext>
            </a:extLst>
          </p:cNvPr>
          <p:cNvSpPr/>
          <p:nvPr/>
        </p:nvSpPr>
        <p:spPr>
          <a:xfrm>
            <a:off x="1003293" y="3246757"/>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Azure Sources</a:t>
            </a:r>
          </a:p>
        </p:txBody>
      </p:sp>
      <p:sp>
        <p:nvSpPr>
          <p:cNvPr id="7" name="Rounded Rectangle 6">
            <a:extLst>
              <a:ext uri="{FF2B5EF4-FFF2-40B4-BE49-F238E27FC236}">
                <a16:creationId xmlns:a16="http://schemas.microsoft.com/office/drawing/2014/main" id="{BF9CB716-A5D1-C374-A420-6DCE7B549638}"/>
              </a:ext>
            </a:extLst>
          </p:cNvPr>
          <p:cNvSpPr/>
          <p:nvPr/>
        </p:nvSpPr>
        <p:spPr>
          <a:xfrm>
            <a:off x="1003293" y="4614813"/>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Connection &amp; Plugins</a:t>
            </a:r>
          </a:p>
        </p:txBody>
      </p:sp>
      <p:sp>
        <p:nvSpPr>
          <p:cNvPr id="9" name="Title 8">
            <a:extLst>
              <a:ext uri="{FF2B5EF4-FFF2-40B4-BE49-F238E27FC236}">
                <a16:creationId xmlns:a16="http://schemas.microsoft.com/office/drawing/2014/main" id="{D5D516E1-F979-E66A-7EB3-831536D71E23}"/>
              </a:ext>
            </a:extLst>
          </p:cNvPr>
          <p:cNvSpPr>
            <a:spLocks noGrp="1"/>
          </p:cNvSpPr>
          <p:nvPr>
            <p:ph type="title"/>
          </p:nvPr>
        </p:nvSpPr>
        <p:spPr/>
        <p:txBody>
          <a:bodyPr/>
          <a:lstStyle/>
          <a:p>
            <a:r>
              <a:rPr lang="en-GB"/>
              <a:t>Ingestion into </a:t>
            </a:r>
            <a:r>
              <a:rPr lang="en-GB" err="1"/>
              <a:t>Eventhouse</a:t>
            </a:r>
            <a:r>
              <a:rPr lang="en-GB"/>
              <a:t>: Queued Ingestion</a:t>
            </a:r>
            <a:endParaRPr lang="en-US"/>
          </a:p>
        </p:txBody>
      </p:sp>
      <p:sp>
        <p:nvSpPr>
          <p:cNvPr id="67" name="Rounded Rectangle 66">
            <a:extLst>
              <a:ext uri="{FF2B5EF4-FFF2-40B4-BE49-F238E27FC236}">
                <a16:creationId xmlns:a16="http://schemas.microsoft.com/office/drawing/2014/main" id="{1C54C02A-952B-E54A-DE8E-DE05BCA4552B}"/>
              </a:ext>
            </a:extLst>
          </p:cNvPr>
          <p:cNvSpPr/>
          <p:nvPr/>
        </p:nvSpPr>
        <p:spPr bwMode="auto">
          <a:xfrm>
            <a:off x="7814163" y="3546404"/>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68" name="Rounded Rectangle 67">
            <a:extLst>
              <a:ext uri="{FF2B5EF4-FFF2-40B4-BE49-F238E27FC236}">
                <a16:creationId xmlns:a16="http://schemas.microsoft.com/office/drawing/2014/main" id="{EC87426B-975C-89DD-F7FA-2415704370A4}"/>
              </a:ext>
            </a:extLst>
          </p:cNvPr>
          <p:cNvSpPr/>
          <p:nvPr/>
        </p:nvSpPr>
        <p:spPr bwMode="auto">
          <a:xfrm>
            <a:off x="7810723" y="4050823"/>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Ingestion</a:t>
            </a:r>
          </a:p>
        </p:txBody>
      </p:sp>
      <p:sp>
        <p:nvSpPr>
          <p:cNvPr id="69" name="Rounded Rectangle 68">
            <a:extLst>
              <a:ext uri="{FF2B5EF4-FFF2-40B4-BE49-F238E27FC236}">
                <a16:creationId xmlns:a16="http://schemas.microsoft.com/office/drawing/2014/main" id="{8CD13AAF-CCE9-FBFC-FCD3-58164BC63C80}"/>
              </a:ext>
            </a:extLst>
          </p:cNvPr>
          <p:cNvSpPr/>
          <p:nvPr/>
        </p:nvSpPr>
        <p:spPr bwMode="auto">
          <a:xfrm>
            <a:off x="7807283" y="4555242"/>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71" name="Rounded Rectangle 70">
            <a:extLst>
              <a:ext uri="{FF2B5EF4-FFF2-40B4-BE49-F238E27FC236}">
                <a16:creationId xmlns:a16="http://schemas.microsoft.com/office/drawing/2014/main" id="{94BB1EFC-A8E8-D3D9-B4BE-FF408F931AA4}"/>
              </a:ext>
            </a:extLst>
          </p:cNvPr>
          <p:cNvSpPr/>
          <p:nvPr/>
        </p:nvSpPr>
        <p:spPr bwMode="auto">
          <a:xfrm>
            <a:off x="4690918" y="3536518"/>
            <a:ext cx="1229664" cy="41937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Stream</a:t>
            </a:r>
          </a:p>
        </p:txBody>
      </p:sp>
      <p:cxnSp>
        <p:nvCxnSpPr>
          <p:cNvPr id="73" name="Straight Arrow Connector 72" descr="Connections to Batching">
            <a:extLst>
              <a:ext uri="{FF2B5EF4-FFF2-40B4-BE49-F238E27FC236}">
                <a16:creationId xmlns:a16="http://schemas.microsoft.com/office/drawing/2014/main" id="{903BC7BA-91AC-25BF-A492-EEBE700AABF9}"/>
              </a:ext>
            </a:extLst>
          </p:cNvPr>
          <p:cNvCxnSpPr>
            <a:cxnSpLocks/>
          </p:cNvCxnSpPr>
          <p:nvPr/>
        </p:nvCxnSpPr>
        <p:spPr>
          <a:xfrm>
            <a:off x="5937122" y="3739424"/>
            <a:ext cx="1698820" cy="6781"/>
          </a:xfrm>
          <a:prstGeom prst="straightConnector1">
            <a:avLst/>
          </a:prstGeom>
          <a:noFill/>
          <a:ln w="19050" cap="flat" cmpd="sng" algn="ctr">
            <a:solidFill>
              <a:schemeClr val="accent4"/>
            </a:solidFill>
            <a:prstDash val="solid"/>
            <a:headEnd type="none" w="lg" len="med"/>
            <a:tailEnd type="triangle"/>
          </a:ln>
          <a:effectLst/>
        </p:spPr>
      </p:cxnSp>
      <p:cxnSp>
        <p:nvCxnSpPr>
          <p:cNvPr id="74" name="Straight Arrow Connector 73" descr="Ingestion connector to Data Explorer Engine">
            <a:extLst>
              <a:ext uri="{FF2B5EF4-FFF2-40B4-BE49-F238E27FC236}">
                <a16:creationId xmlns:a16="http://schemas.microsoft.com/office/drawing/2014/main" id="{CA58B569-3F4A-3334-3168-1B8CD14BCA3E}"/>
              </a:ext>
            </a:extLst>
          </p:cNvPr>
          <p:cNvCxnSpPr>
            <a:cxnSpLocks/>
          </p:cNvCxnSpPr>
          <p:nvPr/>
        </p:nvCxnSpPr>
        <p:spPr>
          <a:xfrm>
            <a:off x="8865606" y="4261563"/>
            <a:ext cx="811458" cy="0"/>
          </a:xfrm>
          <a:prstGeom prst="straightConnector1">
            <a:avLst/>
          </a:prstGeom>
          <a:noFill/>
          <a:ln w="19050" cap="flat" cmpd="sng" algn="ctr">
            <a:solidFill>
              <a:schemeClr val="accent4"/>
            </a:solidFill>
            <a:prstDash val="solid"/>
            <a:headEnd type="none" w="lg" len="med"/>
            <a:tailEnd type="triangle"/>
          </a:ln>
          <a:effectLst/>
        </p:spPr>
      </p:cxnSp>
      <p:cxnSp>
        <p:nvCxnSpPr>
          <p:cNvPr id="75" name="Connector: Elbow 74" descr="Management connection to Data Explorer engine">
            <a:extLst>
              <a:ext uri="{FF2B5EF4-FFF2-40B4-BE49-F238E27FC236}">
                <a16:creationId xmlns:a16="http://schemas.microsoft.com/office/drawing/2014/main" id="{3229F420-597D-2AD0-BD32-36DBD5B030E5}"/>
              </a:ext>
            </a:extLst>
          </p:cNvPr>
          <p:cNvCxnSpPr>
            <a:cxnSpLocks/>
          </p:cNvCxnSpPr>
          <p:nvPr/>
        </p:nvCxnSpPr>
        <p:spPr>
          <a:xfrm flipV="1">
            <a:off x="8858726" y="4378700"/>
            <a:ext cx="818338" cy="376343"/>
          </a:xfrm>
          <a:prstGeom prst="bentConnector3">
            <a:avLst>
              <a:gd name="adj1" fmla="val 50000"/>
            </a:avLst>
          </a:prstGeom>
          <a:noFill/>
          <a:ln w="19050" cap="flat" cmpd="sng" algn="ctr">
            <a:solidFill>
              <a:schemeClr val="accent4"/>
            </a:solidFill>
            <a:prstDash val="solid"/>
            <a:headEnd type="none" w="lg" len="med"/>
            <a:tailEnd type="triangle"/>
          </a:ln>
          <a:effectLst/>
        </p:spPr>
      </p:cxnSp>
      <p:cxnSp>
        <p:nvCxnSpPr>
          <p:cNvPr id="81" name="Straight Arrow Connector 80" descr="path to ADX Data Management Connections">
            <a:extLst>
              <a:ext uri="{FF2B5EF4-FFF2-40B4-BE49-F238E27FC236}">
                <a16:creationId xmlns:a16="http://schemas.microsoft.com/office/drawing/2014/main" id="{32D3D605-A680-2C87-DC1D-D9C2E5F1BD2C}"/>
              </a:ext>
            </a:extLst>
          </p:cNvPr>
          <p:cNvCxnSpPr>
            <a:cxnSpLocks/>
          </p:cNvCxnSpPr>
          <p:nvPr/>
        </p:nvCxnSpPr>
        <p:spPr>
          <a:xfrm>
            <a:off x="3628755" y="3726700"/>
            <a:ext cx="1045623" cy="0"/>
          </a:xfrm>
          <a:prstGeom prst="straightConnector1">
            <a:avLst/>
          </a:prstGeom>
          <a:noFill/>
          <a:ln w="19050" cap="flat" cmpd="sng" algn="ctr">
            <a:solidFill>
              <a:schemeClr val="accent4"/>
            </a:solidFill>
            <a:prstDash val="solid"/>
            <a:headEnd type="none" w="lg" len="med"/>
            <a:tailEnd type="triangle"/>
          </a:ln>
          <a:effectLst/>
        </p:spPr>
      </p:cxnSp>
      <p:grpSp>
        <p:nvGrpSpPr>
          <p:cNvPr id="14" name="Group 13">
            <a:extLst>
              <a:ext uri="{FF2B5EF4-FFF2-40B4-BE49-F238E27FC236}">
                <a16:creationId xmlns:a16="http://schemas.microsoft.com/office/drawing/2014/main" id="{E545B94B-FD96-5CAE-1F65-3496FFBFF57B}"/>
              </a:ext>
            </a:extLst>
          </p:cNvPr>
          <p:cNvGrpSpPr/>
          <p:nvPr/>
        </p:nvGrpSpPr>
        <p:grpSpPr>
          <a:xfrm>
            <a:off x="1777005" y="3618814"/>
            <a:ext cx="649255" cy="617831"/>
            <a:chOff x="-1384417" y="3193396"/>
            <a:chExt cx="902461" cy="858781"/>
          </a:xfrm>
        </p:grpSpPr>
        <p:pic>
          <p:nvPicPr>
            <p:cNvPr id="83" name="Graphic 82" descr="Event hub">
              <a:extLst>
                <a:ext uri="{FF2B5EF4-FFF2-40B4-BE49-F238E27FC236}">
                  <a16:creationId xmlns:a16="http://schemas.microsoft.com/office/drawing/2014/main" id="{B1571E7C-C31B-DC91-7C17-20EF2A671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0398" y="3211739"/>
              <a:ext cx="306544" cy="306544"/>
            </a:xfrm>
            <a:prstGeom prst="rect">
              <a:avLst/>
            </a:prstGeom>
          </p:spPr>
        </p:pic>
        <p:pic>
          <p:nvPicPr>
            <p:cNvPr id="84" name="Graphic 83" descr="IoT hub">
              <a:extLst>
                <a:ext uri="{FF2B5EF4-FFF2-40B4-BE49-F238E27FC236}">
                  <a16:creationId xmlns:a16="http://schemas.microsoft.com/office/drawing/2014/main" id="{051E3903-38F7-B96F-DB0A-A26FD11BA3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416" y="3193396"/>
              <a:ext cx="332096" cy="332096"/>
            </a:xfrm>
            <a:prstGeom prst="rect">
              <a:avLst/>
            </a:prstGeom>
          </p:spPr>
        </p:pic>
        <p:pic>
          <p:nvPicPr>
            <p:cNvPr id="85" name="Graphic 84" descr="ADLS gen2">
              <a:extLst>
                <a:ext uri="{FF2B5EF4-FFF2-40B4-BE49-F238E27FC236}">
                  <a16:creationId xmlns:a16="http://schemas.microsoft.com/office/drawing/2014/main" id="{06A4470F-F918-91F5-7021-AEA2609310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4417" y="3717595"/>
              <a:ext cx="334582" cy="334582"/>
            </a:xfrm>
            <a:prstGeom prst="rect">
              <a:avLst/>
            </a:prstGeom>
          </p:spPr>
        </p:pic>
        <p:pic>
          <p:nvPicPr>
            <p:cNvPr id="86" name="Graphic 85" descr="Event Grid">
              <a:extLst>
                <a:ext uri="{FF2B5EF4-FFF2-40B4-BE49-F238E27FC236}">
                  <a16:creationId xmlns:a16="http://schemas.microsoft.com/office/drawing/2014/main" id="{EE7B0D1C-362F-3B55-C30B-83B6388F9D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4052" y="3716613"/>
              <a:ext cx="332096" cy="332096"/>
            </a:xfrm>
            <a:prstGeom prst="rect">
              <a:avLst/>
            </a:prstGeom>
          </p:spPr>
        </p:pic>
      </p:grpSp>
      <p:pic>
        <p:nvPicPr>
          <p:cNvPr id="87" name="Picture 2" descr="dotnet core">
            <a:extLst>
              <a:ext uri="{FF2B5EF4-FFF2-40B4-BE49-F238E27FC236}">
                <a16:creationId xmlns:a16="http://schemas.microsoft.com/office/drawing/2014/main" id="{BAAB0204-3C39-CAE6-5002-99616E29D35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7747" y="2229767"/>
            <a:ext cx="241487" cy="241487"/>
          </a:xfrm>
          <a:prstGeom prst="ellipse">
            <a:avLst/>
          </a:prstGeom>
          <a:noFill/>
        </p:spPr>
      </p:pic>
      <p:pic>
        <p:nvPicPr>
          <p:cNvPr id="88" name="Picture 2" descr="python">
            <a:extLst>
              <a:ext uri="{FF2B5EF4-FFF2-40B4-BE49-F238E27FC236}">
                <a16:creationId xmlns:a16="http://schemas.microsoft.com/office/drawing/2014/main" id="{9FE32CB8-0EEE-1470-560A-936BE93F697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09789" y="2240117"/>
            <a:ext cx="221788" cy="221788"/>
          </a:xfrm>
          <a:prstGeom prst="rect">
            <a:avLst/>
          </a:prstGeom>
          <a:noFill/>
        </p:spPr>
      </p:pic>
      <p:pic>
        <p:nvPicPr>
          <p:cNvPr id="89" name="Picture 2" descr="Go lang">
            <a:extLst>
              <a:ext uri="{FF2B5EF4-FFF2-40B4-BE49-F238E27FC236}">
                <a16:creationId xmlns:a16="http://schemas.microsoft.com/office/drawing/2014/main" id="{FD9C4F2C-3EDA-240D-6FD7-46808EC3B20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70951" y="2294983"/>
            <a:ext cx="379631" cy="142678"/>
          </a:xfrm>
          <a:prstGeom prst="rect">
            <a:avLst/>
          </a:prstGeom>
          <a:noFill/>
        </p:spPr>
      </p:pic>
      <p:pic>
        <p:nvPicPr>
          <p:cNvPr id="92" name="Picture 2" descr="Power Automate">
            <a:extLst>
              <a:ext uri="{FF2B5EF4-FFF2-40B4-BE49-F238E27FC236}">
                <a16:creationId xmlns:a16="http://schemas.microsoft.com/office/drawing/2014/main" id="{0F40A652-67EE-9306-6324-12E7BFD43F7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56760" y="5390487"/>
            <a:ext cx="214143" cy="172479"/>
          </a:xfrm>
          <a:prstGeom prst="rect">
            <a:avLst/>
          </a:prstGeom>
          <a:noFill/>
        </p:spPr>
      </p:pic>
      <p:pic>
        <p:nvPicPr>
          <p:cNvPr id="11" name="Picture 10" descr="A logo of a cup with a flame&#10;&#10;AI-generated content may be incorrect.">
            <a:extLst>
              <a:ext uri="{FF2B5EF4-FFF2-40B4-BE49-F238E27FC236}">
                <a16:creationId xmlns:a16="http://schemas.microsoft.com/office/drawing/2014/main" id="{F5774E1A-2F38-3AB5-201C-03D8B17EFF8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90210" y="2473097"/>
            <a:ext cx="210102" cy="390873"/>
          </a:xfrm>
          <a:prstGeom prst="rect">
            <a:avLst/>
          </a:prstGeom>
        </p:spPr>
      </p:pic>
      <p:pic>
        <p:nvPicPr>
          <p:cNvPr id="13" name="Graphic 12">
            <a:extLst>
              <a:ext uri="{FF2B5EF4-FFF2-40B4-BE49-F238E27FC236}">
                <a16:creationId xmlns:a16="http://schemas.microsoft.com/office/drawing/2014/main" id="{D81FD8E3-58A5-06DC-7410-629EAEA1D1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0480" y="2599410"/>
            <a:ext cx="552390" cy="156437"/>
          </a:xfrm>
          <a:prstGeom prst="rect">
            <a:avLst/>
          </a:prstGeom>
        </p:spPr>
      </p:pic>
      <p:pic>
        <p:nvPicPr>
          <p:cNvPr id="15" name="Picture 14">
            <a:extLst>
              <a:ext uri="{FF2B5EF4-FFF2-40B4-BE49-F238E27FC236}">
                <a16:creationId xmlns:a16="http://schemas.microsoft.com/office/drawing/2014/main" id="{C70AD158-CAE7-36B2-24FF-AA722DD65E71}"/>
              </a:ext>
            </a:extLst>
          </p:cNvPr>
          <p:cNvPicPr>
            <a:picLocks noChangeAspect="1"/>
          </p:cNvPicPr>
          <p:nvPr/>
        </p:nvPicPr>
        <p:blipFill>
          <a:blip r:embed="rId18"/>
          <a:stretch>
            <a:fillRect/>
          </a:stretch>
        </p:blipFill>
        <p:spPr>
          <a:xfrm>
            <a:off x="1550480" y="5018711"/>
            <a:ext cx="552784" cy="252370"/>
          </a:xfrm>
          <a:prstGeom prst="rect">
            <a:avLst/>
          </a:prstGeom>
        </p:spPr>
      </p:pic>
      <p:pic>
        <p:nvPicPr>
          <p:cNvPr id="16" name="Picture 15">
            <a:extLst>
              <a:ext uri="{FF2B5EF4-FFF2-40B4-BE49-F238E27FC236}">
                <a16:creationId xmlns:a16="http://schemas.microsoft.com/office/drawing/2014/main" id="{20C069AA-788A-E0F5-82BD-DF822ABD9650}"/>
              </a:ext>
            </a:extLst>
          </p:cNvPr>
          <p:cNvPicPr>
            <a:picLocks noChangeAspect="1"/>
          </p:cNvPicPr>
          <p:nvPr/>
        </p:nvPicPr>
        <p:blipFill>
          <a:blip r:embed="rId19"/>
          <a:stretch>
            <a:fillRect/>
          </a:stretch>
        </p:blipFill>
        <p:spPr>
          <a:xfrm>
            <a:off x="2331445" y="5022516"/>
            <a:ext cx="405729" cy="210789"/>
          </a:xfrm>
          <a:prstGeom prst="rect">
            <a:avLst/>
          </a:prstGeom>
        </p:spPr>
      </p:pic>
      <p:pic>
        <p:nvPicPr>
          <p:cNvPr id="17" name="Picture 16">
            <a:extLst>
              <a:ext uri="{FF2B5EF4-FFF2-40B4-BE49-F238E27FC236}">
                <a16:creationId xmlns:a16="http://schemas.microsoft.com/office/drawing/2014/main" id="{BD4992C6-B60A-998E-5AEB-B3E7070D787D}"/>
              </a:ext>
            </a:extLst>
          </p:cNvPr>
          <p:cNvPicPr>
            <a:picLocks noChangeAspect="1"/>
          </p:cNvPicPr>
          <p:nvPr/>
        </p:nvPicPr>
        <p:blipFill>
          <a:blip r:embed="rId20"/>
          <a:srcRect l="8343" t="22910" r="7989" b="24224"/>
          <a:stretch>
            <a:fillRect/>
          </a:stretch>
        </p:blipFill>
        <p:spPr>
          <a:xfrm>
            <a:off x="1528268" y="5384384"/>
            <a:ext cx="617231" cy="195001"/>
          </a:xfrm>
          <a:prstGeom prst="rect">
            <a:avLst/>
          </a:prstGeom>
        </p:spPr>
      </p:pic>
      <p:sp>
        <p:nvSpPr>
          <p:cNvPr id="20" name="Rounded Rectangle 19">
            <a:extLst>
              <a:ext uri="{FF2B5EF4-FFF2-40B4-BE49-F238E27FC236}">
                <a16:creationId xmlns:a16="http://schemas.microsoft.com/office/drawing/2014/main" id="{A1326BE1-57FD-B7AF-798F-EB9603762F73}"/>
              </a:ext>
            </a:extLst>
          </p:cNvPr>
          <p:cNvSpPr/>
          <p:nvPr/>
        </p:nvSpPr>
        <p:spPr bwMode="auto">
          <a:xfrm>
            <a:off x="9720262" y="3444447"/>
            <a:ext cx="1233487" cy="1623352"/>
          </a:xfrm>
          <a:prstGeom prst="roundRect">
            <a:avLst>
              <a:gd name="adj" fmla="val 6215"/>
            </a:avLst>
          </a:prstGeom>
          <a:solidFill>
            <a:schemeClr val="accent4">
              <a:lumMod val="40000"/>
              <a:lumOff val="60000"/>
              <a:alpha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EB026209-5EBD-EDE0-2EAF-E2A6CD840B36}"/>
              </a:ext>
            </a:extLst>
          </p:cNvPr>
          <p:cNvSpPr/>
          <p:nvPr/>
        </p:nvSpPr>
        <p:spPr bwMode="auto">
          <a:xfrm>
            <a:off x="9704047" y="4037417"/>
            <a:ext cx="1260380" cy="5094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srgbClr val="C03BC3"/>
                </a:solidFill>
                <a:effectLst/>
                <a:uLnTx/>
                <a:uFillTx/>
                <a:latin typeface="Segoe UI"/>
                <a:ea typeface="Segoe UI" pitchFamily="34" charset="0"/>
                <a:cs typeface="Segoe UI"/>
              </a:rPr>
              <a:t>Eventhouse</a:t>
            </a:r>
            <a:r>
              <a:rPr kumimoji="0" lang="en-US" sz="1200" b="0" i="0" u="none" strike="noStrike" kern="0" cap="none" spc="0" normalizeH="0" baseline="0" noProof="0">
                <a:ln>
                  <a:noFill/>
                </a:ln>
                <a:solidFill>
                  <a:srgbClr val="C03BC3"/>
                </a:solidFill>
                <a:effectLst/>
                <a:uLnTx/>
                <a:uFillTx/>
                <a:latin typeface="Segoe UI"/>
                <a:ea typeface="Segoe UI" pitchFamily="34" charset="0"/>
                <a:cs typeface="Segoe UI"/>
              </a:rPr>
              <a:t> (Kusto Engine)</a:t>
            </a:r>
          </a:p>
        </p:txBody>
      </p:sp>
      <p:sp>
        <p:nvSpPr>
          <p:cNvPr id="70" name="Rectangle 69">
            <a:extLst>
              <a:ext uri="{FF2B5EF4-FFF2-40B4-BE49-F238E27FC236}">
                <a16:creationId xmlns:a16="http://schemas.microsoft.com/office/drawing/2014/main" id="{A252F9D3-57B3-DBC7-ECCC-561CBBB2B31A}"/>
              </a:ext>
            </a:extLst>
          </p:cNvPr>
          <p:cNvSpPr/>
          <p:nvPr/>
        </p:nvSpPr>
        <p:spPr bwMode="auto">
          <a:xfrm>
            <a:off x="5781994" y="3828932"/>
            <a:ext cx="2009074" cy="8543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alpha val="50000"/>
                  </a:srgbClr>
                </a:solidFill>
                <a:effectLst/>
                <a:uLnTx/>
                <a:uFillTx/>
                <a:latin typeface="Segoe UI"/>
                <a:ea typeface="Segoe UI" pitchFamily="34" charset="0"/>
                <a:cs typeface="Segoe UI" pitchFamily="34" charset="0"/>
              </a:rPr>
              <a:t>Data</a:t>
            </a:r>
            <a:br>
              <a:rPr kumimoji="0" lang="en-US" sz="2000" b="0" i="0" u="none" strike="noStrike" kern="0" cap="none" spc="0" normalizeH="0" baseline="0" noProof="0">
                <a:ln>
                  <a:noFill/>
                </a:ln>
                <a:solidFill>
                  <a:srgbClr val="FFFFFF">
                    <a:alpha val="50000"/>
                  </a:srgbClr>
                </a:solidFill>
                <a:effectLst/>
                <a:uLnTx/>
                <a:uFillTx/>
                <a:latin typeface="Segoe UI"/>
                <a:ea typeface="Segoe UI" pitchFamily="34" charset="0"/>
                <a:cs typeface="Segoe UI" pitchFamily="34" charset="0"/>
              </a:rPr>
            </a:br>
            <a:r>
              <a:rPr kumimoji="0" lang="en-US" sz="2000" b="0" i="0" u="none" strike="noStrike" kern="0" cap="none" spc="0" normalizeH="0" baseline="0" noProof="0">
                <a:ln>
                  <a:noFill/>
                </a:ln>
                <a:solidFill>
                  <a:srgbClr val="FFFFFF">
                    <a:alpha val="50000"/>
                  </a:srgbClr>
                </a:solidFill>
                <a:effectLst/>
                <a:uLnTx/>
                <a:uFillTx/>
                <a:latin typeface="Segoe UI"/>
                <a:ea typeface="Segoe UI" pitchFamily="34" charset="0"/>
                <a:cs typeface="Segoe UI" pitchFamily="34" charset="0"/>
              </a:rPr>
              <a:t>Management</a:t>
            </a:r>
          </a:p>
        </p:txBody>
      </p:sp>
      <p:sp>
        <p:nvSpPr>
          <p:cNvPr id="21" name="Right Bracket 20">
            <a:extLst>
              <a:ext uri="{FF2B5EF4-FFF2-40B4-BE49-F238E27FC236}">
                <a16:creationId xmlns:a16="http://schemas.microsoft.com/office/drawing/2014/main" id="{0335F50F-D05C-8934-DE49-29D662D6C339}"/>
              </a:ext>
            </a:extLst>
          </p:cNvPr>
          <p:cNvSpPr/>
          <p:nvPr/>
        </p:nvSpPr>
        <p:spPr>
          <a:xfrm>
            <a:off x="3270675" y="2346264"/>
            <a:ext cx="311819" cy="2778836"/>
          </a:xfrm>
          <a:prstGeom prst="rightBracket">
            <a:avLst>
              <a:gd name="adj" fmla="val 0"/>
            </a:avLst>
          </a:prstGeom>
          <a:noFill/>
          <a:ln w="19050" cap="flat" cmpd="sng" algn="ctr">
            <a:solidFill>
              <a:schemeClr val="accent4"/>
            </a:solidFill>
            <a:prstDash val="solid"/>
            <a:headEnd type="none" w="lg" len="med"/>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77" name="Group 76" descr="Diverging paths to same connections">
            <a:extLst>
              <a:ext uri="{FF2B5EF4-FFF2-40B4-BE49-F238E27FC236}">
                <a16:creationId xmlns:a16="http://schemas.microsoft.com/office/drawing/2014/main" id="{ECD16E49-84B2-212A-2955-A90C3D38A617}"/>
              </a:ext>
            </a:extLst>
          </p:cNvPr>
          <p:cNvGrpSpPr/>
          <p:nvPr/>
        </p:nvGrpSpPr>
        <p:grpSpPr>
          <a:xfrm>
            <a:off x="3379309" y="3536165"/>
            <a:ext cx="406369" cy="412203"/>
            <a:chOff x="2288705" y="2294711"/>
            <a:chExt cx="596170" cy="604730"/>
          </a:xfrm>
        </p:grpSpPr>
        <p:sp>
          <p:nvSpPr>
            <p:cNvPr id="78" name="Oval 77">
              <a:extLst>
                <a:ext uri="{FF2B5EF4-FFF2-40B4-BE49-F238E27FC236}">
                  <a16:creationId xmlns:a16="http://schemas.microsoft.com/office/drawing/2014/main" id="{15B2780F-D300-2CB1-28E4-ACE75E27DEA8}"/>
                </a:ext>
              </a:extLst>
            </p:cNvPr>
            <p:cNvSpPr/>
            <p:nvPr/>
          </p:nvSpPr>
          <p:spPr bwMode="auto">
            <a:xfrm>
              <a:off x="2288705" y="2299060"/>
              <a:ext cx="596170" cy="596170"/>
            </a:xfrm>
            <a:prstGeom prst="ellipse">
              <a:avLst/>
            </a:prstGeom>
            <a:solidFill>
              <a:schemeClr val="bg1"/>
            </a:solidFill>
            <a:ln w="25400"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79" name="arrow_25">
              <a:extLst>
                <a:ext uri="{FF2B5EF4-FFF2-40B4-BE49-F238E27FC236}">
                  <a16:creationId xmlns:a16="http://schemas.microsoft.com/office/drawing/2014/main" id="{D513EA05-42DD-5A4F-5695-999EA6148DE7}"/>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arrow_25">
              <a:extLst>
                <a:ext uri="{FF2B5EF4-FFF2-40B4-BE49-F238E27FC236}">
                  <a16:creationId xmlns:a16="http://schemas.microsoft.com/office/drawing/2014/main" id="{FB10EF26-BD8F-6746-B1D8-4F881E2C96AB}"/>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4EA43995-5251-EAC8-00A0-FF14E3551370}"/>
              </a:ext>
            </a:extLst>
          </p:cNvPr>
          <p:cNvSpPr/>
          <p:nvPr/>
        </p:nvSpPr>
        <p:spPr>
          <a:xfrm>
            <a:off x="5034346" y="2130733"/>
            <a:ext cx="122969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i="0" u="none" strike="noStrike" kern="1200" cap="none" spc="0" normalizeH="0" baseline="0" noProof="0" err="1">
                <a:ln>
                  <a:noFill/>
                </a:ln>
                <a:solidFill>
                  <a:srgbClr val="C03BC3"/>
                </a:solidFill>
                <a:effectLst/>
                <a:uLnTx/>
                <a:uFillTx/>
                <a:latin typeface="Segoe Sans Display" panose="020F0302020204030204"/>
                <a:ea typeface="+mn-ea"/>
                <a:cs typeface="+mn-cs"/>
              </a:rPr>
              <a:t>Eventhouse</a:t>
            </a:r>
            <a:endParaRPr kumimoji="0" lang="en-US" sz="160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pic>
        <p:nvPicPr>
          <p:cNvPr id="23" name="Picture 22" descr="A white square with blue arrow and a blue arrow pointing to the top&#10;&#10;AI-generated content may be incorrect.">
            <a:extLst>
              <a:ext uri="{FF2B5EF4-FFF2-40B4-BE49-F238E27FC236}">
                <a16:creationId xmlns:a16="http://schemas.microsoft.com/office/drawing/2014/main" id="{81F496B9-F515-08FA-53DB-FB28A5A2152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25309" y="2066748"/>
            <a:ext cx="500506" cy="500506"/>
          </a:xfrm>
          <a:prstGeom prst="rect">
            <a:avLst/>
          </a:prstGeom>
        </p:spPr>
      </p:pic>
      <p:sp>
        <p:nvSpPr>
          <p:cNvPr id="8" name="Slide Number Placeholder 7">
            <a:extLst>
              <a:ext uri="{FF2B5EF4-FFF2-40B4-BE49-F238E27FC236}">
                <a16:creationId xmlns:a16="http://schemas.microsoft.com/office/drawing/2014/main" id="{7A67A808-DFD9-E868-56CA-11B934C07E2C}"/>
              </a:ext>
            </a:extLst>
          </p:cNvPr>
          <p:cNvSpPr>
            <a:spLocks noGrp="1"/>
          </p:cNvSpPr>
          <p:nvPr>
            <p:ph type="sldNum" sz="quarter" idx="11"/>
          </p:nvPr>
        </p:nvSpPr>
        <p:spPr/>
        <p:txBody>
          <a:bodyPr/>
          <a:lstStyle/>
          <a:p>
            <a:fld id="{B1356FBF-028C-F74E-A7B4-9B8ED246DD1B}" type="slidenum">
              <a:rPr lang="en-US" smtClean="0"/>
              <a:pPr/>
              <a:t>42</a:t>
            </a:fld>
            <a:endParaRPr lang="en-US"/>
          </a:p>
        </p:txBody>
      </p:sp>
    </p:spTree>
    <p:extLst>
      <p:ext uri="{BB962C8B-B14F-4D97-AF65-F5344CB8AC3E}">
        <p14:creationId xmlns:p14="http://schemas.microsoft.com/office/powerpoint/2010/main" val="2189048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42B02-6E51-BB4B-57CB-833E5ABE1984}"/>
              </a:ext>
            </a:extLst>
          </p:cNvPr>
          <p:cNvSpPr txBox="1"/>
          <p:nvPr/>
        </p:nvSpPr>
        <p:spPr>
          <a:xfrm>
            <a:off x="1700066" y="4081491"/>
            <a:ext cx="7991011" cy="951617"/>
          </a:xfrm>
          <a:prstGeom prst="roundRect">
            <a:avLst>
              <a:gd name="adj" fmla="val 12370"/>
            </a:avLst>
          </a:prstGeom>
          <a:solidFill>
            <a:schemeClr val="bg2"/>
          </a:solidFill>
        </p:spPr>
        <p:style>
          <a:lnRef idx="0">
            <a:scrgbClr r="0" g="0" b="0"/>
          </a:lnRef>
          <a:fillRef idx="0">
            <a:scrgbClr r="0" g="0" b="0"/>
          </a:fillRef>
          <a:effectRef idx="0">
            <a:scrgbClr r="0" g="0" b="0"/>
          </a:effectRef>
          <a:fontRef idx="major"/>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p:txBody>
      </p:sp>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0"/>
              </a:spcAft>
              <a:buClrTx/>
              <a:buSzTx/>
              <a:tabLst/>
              <a:defRPr/>
            </a:pPr>
            <a:r>
              <a:rPr lang="en-US" sz="3200">
                <a:solidFill>
                  <a:schemeClr val="tx2"/>
                </a:solidFill>
                <a:ea typeface="+mj-ea"/>
                <a:cs typeface="Segoe Sans Display" pitchFamily="2" charset="0"/>
              </a:rPr>
              <a:t>Queued Ingestion</a:t>
            </a:r>
          </a:p>
        </p:txBody>
      </p:sp>
      <p:sp>
        <p:nvSpPr>
          <p:cNvPr id="6" name="TextBox 5">
            <a:extLst>
              <a:ext uri="{FF2B5EF4-FFF2-40B4-BE49-F238E27FC236}">
                <a16:creationId xmlns:a16="http://schemas.microsoft.com/office/drawing/2014/main" id="{C6719B15-94DC-492A-B556-F4EF1AC1FC2F}"/>
              </a:ext>
            </a:extLst>
          </p:cNvPr>
          <p:cNvSpPr txBox="1"/>
          <p:nvPr/>
        </p:nvSpPr>
        <p:spPr>
          <a:xfrm>
            <a:off x="410528" y="1332118"/>
            <a:ext cx="11329188" cy="1631216"/>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Queued ingestion performs data batching and is optimized for high ingestion throughput.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This is the preferred and most performant ingestion method.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Data is batched according to ingestion properties.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Small batches results in small extents. These extents will be later merged to larger extents, optimized for fast query results.</a:t>
            </a:r>
          </a:p>
        </p:txBody>
      </p:sp>
      <p:sp>
        <p:nvSpPr>
          <p:cNvPr id="4" name="TextBox 3">
            <a:extLst>
              <a:ext uri="{FF2B5EF4-FFF2-40B4-BE49-F238E27FC236}">
                <a16:creationId xmlns:a16="http://schemas.microsoft.com/office/drawing/2014/main" id="{4AB5F6F6-F875-2748-F53E-A0007E0BB1E6}"/>
              </a:ext>
            </a:extLst>
          </p:cNvPr>
          <p:cNvSpPr txBox="1"/>
          <p:nvPr/>
        </p:nvSpPr>
        <p:spPr>
          <a:xfrm>
            <a:off x="895082" y="3348858"/>
            <a:ext cx="10062087" cy="24314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Batching</a:t>
            </a:r>
            <a:r>
              <a:rPr kumimoji="0" lang="en-US" sz="1800" b="0" i="0" u="none" strike="noStrike" kern="1200" cap="none" spc="0" normalizeH="0" baseline="0" noProof="0">
                <a:ln>
                  <a:noFill/>
                </a:ln>
                <a:solidFill>
                  <a:srgbClr val="000000"/>
                </a:solidFill>
                <a:effectLst/>
                <a:uLnTx/>
                <a:uFillTx/>
                <a:latin typeface="Segoe UI"/>
                <a:ea typeface="+mn-ea"/>
                <a:cs typeface="+mn-cs"/>
              </a:rPr>
              <a:t> policy</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Defined on cluster / database / table, inherited</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Consolas" panose="020B0609020204030204" pitchFamily="49" charset="0"/>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alter database </a:t>
            </a:r>
            <a:r>
              <a:rPr kumimoji="0" lang="en-US" sz="1600" b="0" i="0" u="none" strike="noStrike" kern="0" cap="none" spc="0" normalizeH="0" baseline="0" noProof="0">
                <a:ln>
                  <a:noFill/>
                </a:ln>
                <a:solidFill>
                  <a:srgbClr val="7030A0"/>
                </a:solidFill>
                <a:effectLst/>
                <a:uLnTx/>
                <a:uFillTx/>
                <a:latin typeface="Consolas" panose="020B0609020204030204" pitchFamily="49" charset="0"/>
                <a:ea typeface="+mn-ea"/>
                <a:cs typeface="+mn-cs"/>
              </a:rPr>
              <a:t>Metrics</a:t>
            </a:r>
            <a:r>
              <a:rPr kumimoji="0" lang="en-US" sz="16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policy</a:t>
            </a:r>
            <a:r>
              <a:rPr kumimoji="0" lang="en-US" sz="1600" b="0" i="0" u="none" strike="noStrike" kern="0" cap="none" spc="0" normalizeH="0" baseline="0" noProof="0">
                <a:ln>
                  <a:noFill/>
                </a:ln>
                <a:solidFill>
                  <a:srgbClr val="091F2C"/>
                </a:solidFill>
                <a:effectLst/>
                <a:uLnTx/>
                <a:uFillTx/>
                <a:latin typeface="Consolas" panose="020B0609020204030204" pitchFamily="49" charset="0"/>
                <a:ea typeface="+mn-ea"/>
                <a:cs typeface="+mn-cs"/>
              </a:rPr>
              <a:t> </a:t>
            </a:r>
            <a:r>
              <a:rPr kumimoji="0" lang="en-US" sz="16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n-ea"/>
                <a:cs typeface="+mn-cs"/>
              </a:rPr>
              <a:t>ingestionbatching</a:t>
            </a:r>
            <a:r>
              <a:rPr kumimoji="0" lang="en-US" sz="16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n-ea"/>
                <a:cs typeface="+mn-cs"/>
              </a:rPr>
              <a:t> </a:t>
            </a:r>
            <a:r>
              <a:rPr kumimoji="0" lang="en-US" sz="1600" b="0" i="0" u="none" strike="noStrike" kern="0" cap="none" spc="0" normalizeH="0" baseline="0" noProof="0">
                <a:ln>
                  <a:noFill/>
                </a:ln>
                <a:solidFill>
                  <a:srgbClr val="FF3300"/>
                </a:solidFill>
                <a:effectLst/>
                <a:uLnTx/>
                <a:uFillTx/>
                <a:latin typeface="Consolas" panose="020B0609020204030204" pitchFamily="49" charset="0"/>
                <a:ea typeface="+mn-ea"/>
                <a:cs typeface="+mn-cs"/>
              </a:rPr>
              <a:t>@'{"MaximumBatchingTimeSpan":"00:00:30", "</a:t>
            </a:r>
            <a:r>
              <a:rPr kumimoji="0" lang="en-US" sz="1600" b="0" i="0" u="none" strike="noStrike" kern="0" cap="none" spc="0" normalizeH="0" baseline="0" noProof="0" err="1">
                <a:ln>
                  <a:noFill/>
                </a:ln>
                <a:solidFill>
                  <a:srgbClr val="FF3300"/>
                </a:solidFill>
                <a:effectLst/>
                <a:uLnTx/>
                <a:uFillTx/>
                <a:latin typeface="Consolas" panose="020B0609020204030204" pitchFamily="49" charset="0"/>
                <a:ea typeface="+mn-ea"/>
                <a:cs typeface="+mn-cs"/>
              </a:rPr>
              <a:t>MaximumNumberOfItems</a:t>
            </a:r>
            <a:r>
              <a:rPr kumimoji="0" lang="en-US" sz="1600" b="0" i="0" u="none" strike="noStrike" kern="0" cap="none" spc="0" normalizeH="0" baseline="0" noProof="0">
                <a:ln>
                  <a:noFill/>
                </a:ln>
                <a:solidFill>
                  <a:srgbClr val="FF3300"/>
                </a:solidFill>
                <a:effectLst/>
                <a:uLnTx/>
                <a:uFillTx/>
                <a:latin typeface="Consolas" panose="020B0609020204030204" pitchFamily="49" charset="0"/>
                <a:ea typeface="+mn-ea"/>
                <a:cs typeface="+mn-cs"/>
              </a:rPr>
              <a:t>": 500, "</a:t>
            </a:r>
            <a:r>
              <a:rPr kumimoji="0" lang="en-US" sz="1600" b="0" i="0" u="none" strike="noStrike" kern="0" cap="none" spc="0" normalizeH="0" baseline="0" noProof="0" err="1">
                <a:ln>
                  <a:noFill/>
                </a:ln>
                <a:solidFill>
                  <a:srgbClr val="FF3300"/>
                </a:solidFill>
                <a:effectLst/>
                <a:uLnTx/>
                <a:uFillTx/>
                <a:latin typeface="Consolas" panose="020B0609020204030204" pitchFamily="49" charset="0"/>
                <a:ea typeface="+mn-ea"/>
                <a:cs typeface="+mn-cs"/>
              </a:rPr>
              <a:t>MaximumRawDataSizeMB</a:t>
            </a:r>
            <a:r>
              <a:rPr kumimoji="0" lang="en-US" sz="1600" b="0" i="0" u="none" strike="noStrike" kern="0" cap="none" spc="0" normalizeH="0" baseline="0" noProof="0">
                <a:ln>
                  <a:noFill/>
                </a:ln>
                <a:solidFill>
                  <a:srgbClr val="FF3300"/>
                </a:solidFill>
                <a:effectLst/>
                <a:uLnTx/>
                <a:uFillTx/>
                <a:latin typeface="Consolas" panose="020B0609020204030204" pitchFamily="49" charset="0"/>
                <a:ea typeface="+mn-ea"/>
                <a:cs typeface="+mn-cs"/>
              </a:rPr>
              <a:t>": 1024}'</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Sealing batch by time / size / number of sources limits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not defined, default values are applied</a:t>
            </a:r>
          </a:p>
        </p:txBody>
      </p:sp>
      <p:sp>
        <p:nvSpPr>
          <p:cNvPr id="7" name="Slide Number Placeholder 6">
            <a:extLst>
              <a:ext uri="{FF2B5EF4-FFF2-40B4-BE49-F238E27FC236}">
                <a16:creationId xmlns:a16="http://schemas.microsoft.com/office/drawing/2014/main" id="{783DEDE6-60A4-AAD0-7419-FAEC3E2F3E4B}"/>
              </a:ext>
            </a:extLst>
          </p:cNvPr>
          <p:cNvSpPr>
            <a:spLocks noGrp="1"/>
          </p:cNvSpPr>
          <p:nvPr>
            <p:ph type="sldNum" sz="quarter" idx="11"/>
          </p:nvPr>
        </p:nvSpPr>
        <p:spPr/>
        <p:txBody>
          <a:bodyPr/>
          <a:lstStyle/>
          <a:p>
            <a:fld id="{B1356FBF-028C-F74E-A7B4-9B8ED246DD1B}" type="slidenum">
              <a:rPr lang="en-US" smtClean="0"/>
              <a:pPr/>
              <a:t>43</a:t>
            </a:fld>
            <a:endParaRPr lang="en-US"/>
          </a:p>
        </p:txBody>
      </p:sp>
    </p:spTree>
    <p:extLst>
      <p:ext uri="{BB962C8B-B14F-4D97-AF65-F5344CB8AC3E}">
        <p14:creationId xmlns:p14="http://schemas.microsoft.com/office/powerpoint/2010/main" val="980089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8F2C-296D-746B-AD64-5C128DCABF2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C0CFFAE-8F17-5CF4-9F03-5FC2B83ADA0A}"/>
              </a:ext>
            </a:extLst>
          </p:cNvPr>
          <p:cNvSpPr>
            <a:spLocks noGrp="1"/>
          </p:cNvSpPr>
          <p:nvPr>
            <p:ph type="title"/>
          </p:nvPr>
        </p:nvSpPr>
        <p:spPr/>
        <p:txBody>
          <a:bodyPr/>
          <a:lstStyle/>
          <a:p>
            <a:r>
              <a:rPr lang="en-GB"/>
              <a:t>Ingestion into </a:t>
            </a:r>
            <a:r>
              <a:rPr lang="en-GB" err="1"/>
              <a:t>Eventhouse</a:t>
            </a:r>
            <a:r>
              <a:rPr lang="en-GB"/>
              <a:t>: Stream Ingestion</a:t>
            </a:r>
            <a:endParaRPr lang="en-US"/>
          </a:p>
        </p:txBody>
      </p:sp>
      <p:sp>
        <p:nvSpPr>
          <p:cNvPr id="3" name="Rounded Rectangle 2" descr="Data Explorer">
            <a:extLst>
              <a:ext uri="{FF2B5EF4-FFF2-40B4-BE49-F238E27FC236}">
                <a16:creationId xmlns:a16="http://schemas.microsoft.com/office/drawing/2014/main" id="{75EC9494-7788-987A-2978-57525121C567}"/>
              </a:ext>
            </a:extLst>
          </p:cNvPr>
          <p:cNvSpPr/>
          <p:nvPr/>
        </p:nvSpPr>
        <p:spPr bwMode="auto">
          <a:xfrm>
            <a:off x="4343073" y="1872432"/>
            <a:ext cx="6831793" cy="3876257"/>
          </a:xfrm>
          <a:prstGeom prst="roundRect">
            <a:avLst>
              <a:gd name="adj" fmla="val 2926"/>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4" name="Rounded Rectangle 3">
            <a:extLst>
              <a:ext uri="{FF2B5EF4-FFF2-40B4-BE49-F238E27FC236}">
                <a16:creationId xmlns:a16="http://schemas.microsoft.com/office/drawing/2014/main" id="{5353BFFA-5040-8D03-02C3-3FA886137D26}"/>
              </a:ext>
            </a:extLst>
          </p:cNvPr>
          <p:cNvSpPr/>
          <p:nvPr/>
        </p:nvSpPr>
        <p:spPr bwMode="auto">
          <a:xfrm>
            <a:off x="4614023" y="2937719"/>
            <a:ext cx="6345065" cy="1623352"/>
          </a:xfrm>
          <a:prstGeom prst="roundRect">
            <a:avLst>
              <a:gd name="adj" fmla="val 6215"/>
            </a:avLst>
          </a:prstGeom>
          <a:solidFill>
            <a:schemeClr val="accent4">
              <a:lumMod val="40000"/>
              <a:lumOff val="60000"/>
              <a:alpha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E20864A4-86C8-9E18-314B-605113F19E58}"/>
              </a:ext>
            </a:extLst>
          </p:cNvPr>
          <p:cNvSpPr/>
          <p:nvPr/>
        </p:nvSpPr>
        <p:spPr>
          <a:xfrm>
            <a:off x="569090" y="1447256"/>
            <a:ext cx="11051410" cy="4732881"/>
          </a:xfrm>
          <a:prstGeom prst="roundRect">
            <a:avLst>
              <a:gd name="adj" fmla="val 2447"/>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6" name="Rounded Rectangle 5">
            <a:extLst>
              <a:ext uri="{FF2B5EF4-FFF2-40B4-BE49-F238E27FC236}">
                <a16:creationId xmlns:a16="http://schemas.microsoft.com/office/drawing/2014/main" id="{61428002-0681-BA3B-1059-45B0AD4D36D1}"/>
              </a:ext>
            </a:extLst>
          </p:cNvPr>
          <p:cNvSpPr/>
          <p:nvPr/>
        </p:nvSpPr>
        <p:spPr>
          <a:xfrm>
            <a:off x="1003293" y="1878701"/>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altLang="ko-KR" sz="1200" b="0" i="0" u="none" strike="noStrike" kern="1200" cap="none" spc="0" normalizeH="0" baseline="0" noProof="0">
                <a:ln>
                  <a:noFill/>
                </a:ln>
                <a:solidFill>
                  <a:srgbClr val="C03BC3"/>
                </a:solidFill>
                <a:effectLst/>
                <a:uLnTx/>
                <a:uFillTx/>
                <a:latin typeface="Segoe Sans Display" panose="020F0302020204030204"/>
                <a:ea typeface="맑은 고딕" panose="020B0503020000020004" pitchFamily="34" charset="-127"/>
                <a:cs typeface="+mn-cs"/>
              </a:rPr>
              <a:t>SDKs</a:t>
            </a:r>
            <a:endPar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sp>
        <p:nvSpPr>
          <p:cNvPr id="7" name="Rounded Rectangle 6">
            <a:extLst>
              <a:ext uri="{FF2B5EF4-FFF2-40B4-BE49-F238E27FC236}">
                <a16:creationId xmlns:a16="http://schemas.microsoft.com/office/drawing/2014/main" id="{9487E219-818D-E3A9-8CB0-EF023E873EC7}"/>
              </a:ext>
            </a:extLst>
          </p:cNvPr>
          <p:cNvSpPr/>
          <p:nvPr/>
        </p:nvSpPr>
        <p:spPr>
          <a:xfrm>
            <a:off x="1003293" y="3246757"/>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Azure Sources</a:t>
            </a:r>
          </a:p>
        </p:txBody>
      </p:sp>
      <p:sp>
        <p:nvSpPr>
          <p:cNvPr id="8" name="Rounded Rectangle 7">
            <a:extLst>
              <a:ext uri="{FF2B5EF4-FFF2-40B4-BE49-F238E27FC236}">
                <a16:creationId xmlns:a16="http://schemas.microsoft.com/office/drawing/2014/main" id="{172326C0-859B-D599-C65E-9B37D6867849}"/>
              </a:ext>
            </a:extLst>
          </p:cNvPr>
          <p:cNvSpPr/>
          <p:nvPr/>
        </p:nvSpPr>
        <p:spPr>
          <a:xfrm>
            <a:off x="1003293" y="4614813"/>
            <a:ext cx="2235099" cy="1133877"/>
          </a:xfrm>
          <a:prstGeom prst="roundRect">
            <a:avLst>
              <a:gd name="adj" fmla="val 11613"/>
            </a:avLst>
          </a:prstGeom>
          <a:solidFill>
            <a:schemeClr val="bg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03BC3"/>
                </a:solidFill>
                <a:effectLst/>
                <a:uLnTx/>
                <a:uFillTx/>
                <a:latin typeface="Segoe Sans Display" panose="020F0302020204030204"/>
                <a:ea typeface="+mn-ea"/>
                <a:cs typeface="+mn-cs"/>
              </a:rPr>
              <a:t>Connection &amp; Plugins</a:t>
            </a:r>
          </a:p>
        </p:txBody>
      </p:sp>
      <p:sp>
        <p:nvSpPr>
          <p:cNvPr id="10" name="Rectangle 9">
            <a:extLst>
              <a:ext uri="{FF2B5EF4-FFF2-40B4-BE49-F238E27FC236}">
                <a16:creationId xmlns:a16="http://schemas.microsoft.com/office/drawing/2014/main" id="{1F78FEDC-0A9A-C374-453F-4AE3E21F919C}"/>
              </a:ext>
            </a:extLst>
          </p:cNvPr>
          <p:cNvSpPr/>
          <p:nvPr/>
        </p:nvSpPr>
        <p:spPr>
          <a:xfrm>
            <a:off x="5034346" y="2130733"/>
            <a:ext cx="122969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i="0" u="none" strike="noStrike" kern="1200" cap="none" spc="0" normalizeH="0" baseline="0" noProof="0" err="1">
                <a:ln>
                  <a:noFill/>
                </a:ln>
                <a:solidFill>
                  <a:srgbClr val="C03BC3"/>
                </a:solidFill>
                <a:effectLst/>
                <a:uLnTx/>
                <a:uFillTx/>
                <a:latin typeface="Segoe Sans Display" panose="020F0302020204030204"/>
                <a:ea typeface="+mn-ea"/>
                <a:cs typeface="+mn-cs"/>
              </a:rPr>
              <a:t>Eventhouse</a:t>
            </a:r>
            <a:endParaRPr kumimoji="0" lang="en-US" sz="1600" i="0" u="none" strike="noStrike" kern="1200" cap="none" spc="0" normalizeH="0" baseline="0" noProof="0">
              <a:ln>
                <a:noFill/>
              </a:ln>
              <a:solidFill>
                <a:srgbClr val="C03BC3"/>
              </a:solidFill>
              <a:effectLst/>
              <a:uLnTx/>
              <a:uFillTx/>
              <a:latin typeface="Segoe Sans Display" panose="020F0302020204030204"/>
              <a:ea typeface="+mn-ea"/>
              <a:cs typeface="+mn-cs"/>
            </a:endParaRPr>
          </a:p>
        </p:txBody>
      </p:sp>
      <p:cxnSp>
        <p:nvCxnSpPr>
          <p:cNvPr id="18" name="Straight Arrow Connector 17" descr="path to ADX Data Management Connections">
            <a:extLst>
              <a:ext uri="{FF2B5EF4-FFF2-40B4-BE49-F238E27FC236}">
                <a16:creationId xmlns:a16="http://schemas.microsoft.com/office/drawing/2014/main" id="{A36088AA-B452-7F9D-0F3E-F095F7D66F0F}"/>
              </a:ext>
            </a:extLst>
          </p:cNvPr>
          <p:cNvCxnSpPr>
            <a:cxnSpLocks/>
          </p:cNvCxnSpPr>
          <p:nvPr/>
        </p:nvCxnSpPr>
        <p:spPr>
          <a:xfrm>
            <a:off x="3628755" y="3726700"/>
            <a:ext cx="1045623" cy="0"/>
          </a:xfrm>
          <a:prstGeom prst="straightConnector1">
            <a:avLst/>
          </a:prstGeom>
          <a:noFill/>
          <a:ln w="19050" cap="flat" cmpd="sng" algn="ctr">
            <a:solidFill>
              <a:schemeClr val="accent4"/>
            </a:solidFill>
            <a:prstDash val="solid"/>
            <a:headEnd type="none" w="lg" len="med"/>
            <a:tailEnd type="triangle"/>
          </a:ln>
          <a:effectLst/>
        </p:spPr>
      </p:cxnSp>
      <p:grpSp>
        <p:nvGrpSpPr>
          <p:cNvPr id="19" name="Group 18">
            <a:extLst>
              <a:ext uri="{FF2B5EF4-FFF2-40B4-BE49-F238E27FC236}">
                <a16:creationId xmlns:a16="http://schemas.microsoft.com/office/drawing/2014/main" id="{249FEDE9-DFB6-A33B-0BBE-35DD032D21C6}"/>
              </a:ext>
            </a:extLst>
          </p:cNvPr>
          <p:cNvGrpSpPr/>
          <p:nvPr/>
        </p:nvGrpSpPr>
        <p:grpSpPr>
          <a:xfrm>
            <a:off x="1736406" y="3733287"/>
            <a:ext cx="769320" cy="291626"/>
            <a:chOff x="-1370398" y="3193396"/>
            <a:chExt cx="876078" cy="332096"/>
          </a:xfrm>
        </p:grpSpPr>
        <p:pic>
          <p:nvPicPr>
            <p:cNvPr id="20" name="Graphic 19" descr="Event hub">
              <a:extLst>
                <a:ext uri="{FF2B5EF4-FFF2-40B4-BE49-F238E27FC236}">
                  <a16:creationId xmlns:a16="http://schemas.microsoft.com/office/drawing/2014/main" id="{350F6DF7-15DC-2E43-E283-801A822A06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0398" y="3211739"/>
              <a:ext cx="306544" cy="306544"/>
            </a:xfrm>
            <a:prstGeom prst="rect">
              <a:avLst/>
            </a:prstGeom>
          </p:spPr>
        </p:pic>
        <p:pic>
          <p:nvPicPr>
            <p:cNvPr id="21" name="Graphic 20" descr="IoT hub">
              <a:extLst>
                <a:ext uri="{FF2B5EF4-FFF2-40B4-BE49-F238E27FC236}">
                  <a16:creationId xmlns:a16="http://schemas.microsoft.com/office/drawing/2014/main" id="{2BE54E6C-1371-EC7D-6D1F-D0FCBB9A08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416" y="3193396"/>
              <a:ext cx="332096" cy="332096"/>
            </a:xfrm>
            <a:prstGeom prst="rect">
              <a:avLst/>
            </a:prstGeom>
          </p:spPr>
        </p:pic>
      </p:grpSp>
      <p:pic>
        <p:nvPicPr>
          <p:cNvPr id="24" name="Picture 2" descr="dotnet core">
            <a:extLst>
              <a:ext uri="{FF2B5EF4-FFF2-40B4-BE49-F238E27FC236}">
                <a16:creationId xmlns:a16="http://schemas.microsoft.com/office/drawing/2014/main" id="{F448D9D6-D1FA-D8E7-54FD-422158756A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7747" y="2229767"/>
            <a:ext cx="241487" cy="241487"/>
          </a:xfrm>
          <a:prstGeom prst="ellipse">
            <a:avLst/>
          </a:prstGeom>
          <a:noFill/>
        </p:spPr>
      </p:pic>
      <p:pic>
        <p:nvPicPr>
          <p:cNvPr id="25" name="Picture 2" descr="python">
            <a:extLst>
              <a:ext uri="{FF2B5EF4-FFF2-40B4-BE49-F238E27FC236}">
                <a16:creationId xmlns:a16="http://schemas.microsoft.com/office/drawing/2014/main" id="{6CB68B25-BB33-D7A8-468F-3C7CB4D7D0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9789" y="2240117"/>
            <a:ext cx="221788" cy="221788"/>
          </a:xfrm>
          <a:prstGeom prst="rect">
            <a:avLst/>
          </a:prstGeom>
          <a:noFill/>
        </p:spPr>
      </p:pic>
      <p:pic>
        <p:nvPicPr>
          <p:cNvPr id="26" name="Picture 2" descr="Go lang">
            <a:extLst>
              <a:ext uri="{FF2B5EF4-FFF2-40B4-BE49-F238E27FC236}">
                <a16:creationId xmlns:a16="http://schemas.microsoft.com/office/drawing/2014/main" id="{CA6C04BB-8CF7-2155-CA83-E6478F356E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70951" y="2294983"/>
            <a:ext cx="379631" cy="142678"/>
          </a:xfrm>
          <a:prstGeom prst="rect">
            <a:avLst/>
          </a:prstGeom>
          <a:noFill/>
        </p:spPr>
      </p:pic>
      <p:pic>
        <p:nvPicPr>
          <p:cNvPr id="28" name="Picture 27" descr="A white square with blue arrow and a blue arrow pointing to the top&#10;&#10;AI-generated content may be incorrect.">
            <a:extLst>
              <a:ext uri="{FF2B5EF4-FFF2-40B4-BE49-F238E27FC236}">
                <a16:creationId xmlns:a16="http://schemas.microsoft.com/office/drawing/2014/main" id="{D04C8767-2FDF-AFA7-90C7-E3CA2070C41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5309" y="2066748"/>
            <a:ext cx="500506" cy="500506"/>
          </a:xfrm>
          <a:prstGeom prst="rect">
            <a:avLst/>
          </a:prstGeom>
        </p:spPr>
      </p:pic>
      <p:pic>
        <p:nvPicPr>
          <p:cNvPr id="29" name="Picture 28" descr="A logo of a cup with a flame&#10;&#10;AI-generated content may be incorrect.">
            <a:extLst>
              <a:ext uri="{FF2B5EF4-FFF2-40B4-BE49-F238E27FC236}">
                <a16:creationId xmlns:a16="http://schemas.microsoft.com/office/drawing/2014/main" id="{5C4432FD-17ED-EAB8-6A9D-D2899650DC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0210" y="2473097"/>
            <a:ext cx="210102" cy="390873"/>
          </a:xfrm>
          <a:prstGeom prst="rect">
            <a:avLst/>
          </a:prstGeom>
        </p:spPr>
      </p:pic>
      <p:pic>
        <p:nvPicPr>
          <p:cNvPr id="30" name="Graphic 29">
            <a:extLst>
              <a:ext uri="{FF2B5EF4-FFF2-40B4-BE49-F238E27FC236}">
                <a16:creationId xmlns:a16="http://schemas.microsoft.com/office/drawing/2014/main" id="{A7233586-5833-7FB2-F8FF-8D88E461D8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480" y="2599410"/>
            <a:ext cx="552390" cy="156437"/>
          </a:xfrm>
          <a:prstGeom prst="rect">
            <a:avLst/>
          </a:prstGeom>
        </p:spPr>
      </p:pic>
      <p:pic>
        <p:nvPicPr>
          <p:cNvPr id="32" name="Picture 31">
            <a:extLst>
              <a:ext uri="{FF2B5EF4-FFF2-40B4-BE49-F238E27FC236}">
                <a16:creationId xmlns:a16="http://schemas.microsoft.com/office/drawing/2014/main" id="{13E53DA8-4FDB-79BA-44E0-4112B7B0D12B}"/>
              </a:ext>
            </a:extLst>
          </p:cNvPr>
          <p:cNvPicPr>
            <a:picLocks noChangeAspect="1"/>
          </p:cNvPicPr>
          <p:nvPr/>
        </p:nvPicPr>
        <p:blipFill>
          <a:blip r:embed="rId14"/>
          <a:stretch>
            <a:fillRect/>
          </a:stretch>
        </p:blipFill>
        <p:spPr>
          <a:xfrm>
            <a:off x="1871001" y="5125100"/>
            <a:ext cx="523075" cy="271754"/>
          </a:xfrm>
          <a:prstGeom prst="rect">
            <a:avLst/>
          </a:prstGeom>
        </p:spPr>
      </p:pic>
      <p:sp>
        <p:nvSpPr>
          <p:cNvPr id="35" name="Rectangle 34">
            <a:extLst>
              <a:ext uri="{FF2B5EF4-FFF2-40B4-BE49-F238E27FC236}">
                <a16:creationId xmlns:a16="http://schemas.microsoft.com/office/drawing/2014/main" id="{E81F2453-4256-63A5-262A-C0E4890E73E8}"/>
              </a:ext>
            </a:extLst>
          </p:cNvPr>
          <p:cNvSpPr/>
          <p:nvPr/>
        </p:nvSpPr>
        <p:spPr bwMode="auto">
          <a:xfrm>
            <a:off x="7156365" y="3494665"/>
            <a:ext cx="1260380" cy="50946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srgbClr val="C03BC3"/>
                </a:solidFill>
                <a:effectLst/>
                <a:uLnTx/>
                <a:uFillTx/>
                <a:latin typeface="Segoe UI"/>
                <a:ea typeface="Segoe UI" pitchFamily="34" charset="0"/>
                <a:cs typeface="Segoe UI"/>
              </a:rPr>
              <a:t>Eventhouse</a:t>
            </a:r>
            <a:r>
              <a:rPr kumimoji="0" lang="en-US" sz="1200" b="0" i="0" u="none" strike="noStrike" kern="0" cap="none" spc="0" normalizeH="0" baseline="0" noProof="0">
                <a:ln>
                  <a:noFill/>
                </a:ln>
                <a:solidFill>
                  <a:srgbClr val="C03BC3"/>
                </a:solidFill>
                <a:effectLst/>
                <a:uLnTx/>
                <a:uFillTx/>
                <a:latin typeface="Segoe UI"/>
                <a:ea typeface="Segoe UI" pitchFamily="34" charset="0"/>
                <a:cs typeface="Segoe UI"/>
              </a:rPr>
              <a:t> (Kusto Engine)</a:t>
            </a:r>
          </a:p>
        </p:txBody>
      </p:sp>
      <p:sp>
        <p:nvSpPr>
          <p:cNvPr id="37" name="Right Bracket 36">
            <a:extLst>
              <a:ext uri="{FF2B5EF4-FFF2-40B4-BE49-F238E27FC236}">
                <a16:creationId xmlns:a16="http://schemas.microsoft.com/office/drawing/2014/main" id="{0D1A690E-CDB7-58A0-E260-6F2E56C376B2}"/>
              </a:ext>
            </a:extLst>
          </p:cNvPr>
          <p:cNvSpPr/>
          <p:nvPr/>
        </p:nvSpPr>
        <p:spPr>
          <a:xfrm>
            <a:off x="3270675" y="2346264"/>
            <a:ext cx="311819" cy="2778836"/>
          </a:xfrm>
          <a:prstGeom prst="rightBracket">
            <a:avLst>
              <a:gd name="adj" fmla="val 0"/>
            </a:avLst>
          </a:prstGeom>
          <a:noFill/>
          <a:ln w="19050" cap="flat" cmpd="sng" algn="ctr">
            <a:solidFill>
              <a:schemeClr val="accent4"/>
            </a:solidFill>
            <a:prstDash val="solid"/>
            <a:headEnd type="none" w="lg" len="med"/>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38" name="Group 37" descr="Diverging paths to same connections">
            <a:extLst>
              <a:ext uri="{FF2B5EF4-FFF2-40B4-BE49-F238E27FC236}">
                <a16:creationId xmlns:a16="http://schemas.microsoft.com/office/drawing/2014/main" id="{DC0AEC5E-F0CB-BFFD-0E35-86778027F0EC}"/>
              </a:ext>
            </a:extLst>
          </p:cNvPr>
          <p:cNvGrpSpPr/>
          <p:nvPr/>
        </p:nvGrpSpPr>
        <p:grpSpPr>
          <a:xfrm>
            <a:off x="3379309" y="3536165"/>
            <a:ext cx="406369" cy="412203"/>
            <a:chOff x="2288705" y="2294711"/>
            <a:chExt cx="596170" cy="604730"/>
          </a:xfrm>
        </p:grpSpPr>
        <p:sp>
          <p:nvSpPr>
            <p:cNvPr id="39" name="Oval 38">
              <a:extLst>
                <a:ext uri="{FF2B5EF4-FFF2-40B4-BE49-F238E27FC236}">
                  <a16:creationId xmlns:a16="http://schemas.microsoft.com/office/drawing/2014/main" id="{01779C54-36F0-23E2-50D3-2ED38F807CCA}"/>
                </a:ext>
              </a:extLst>
            </p:cNvPr>
            <p:cNvSpPr/>
            <p:nvPr/>
          </p:nvSpPr>
          <p:spPr bwMode="auto">
            <a:xfrm>
              <a:off x="2288705" y="2299060"/>
              <a:ext cx="596170" cy="596170"/>
            </a:xfrm>
            <a:prstGeom prst="ellipse">
              <a:avLst/>
            </a:prstGeom>
            <a:solidFill>
              <a:schemeClr val="bg1"/>
            </a:solidFill>
            <a:ln w="25400"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40" name="arrow_25">
              <a:extLst>
                <a:ext uri="{FF2B5EF4-FFF2-40B4-BE49-F238E27FC236}">
                  <a16:creationId xmlns:a16="http://schemas.microsoft.com/office/drawing/2014/main" id="{9B105710-896C-BCFB-9BE5-3D189B91474E}"/>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arrow_25">
              <a:extLst>
                <a:ext uri="{FF2B5EF4-FFF2-40B4-BE49-F238E27FC236}">
                  <a16:creationId xmlns:a16="http://schemas.microsoft.com/office/drawing/2014/main" id="{C6E455EA-E426-0430-B975-F1A70BED29F8}"/>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2" name="Slide Number Placeholder 11">
            <a:extLst>
              <a:ext uri="{FF2B5EF4-FFF2-40B4-BE49-F238E27FC236}">
                <a16:creationId xmlns:a16="http://schemas.microsoft.com/office/drawing/2014/main" id="{E595E982-F27F-1CBA-877E-D75B23A79ACA}"/>
              </a:ext>
            </a:extLst>
          </p:cNvPr>
          <p:cNvSpPr>
            <a:spLocks noGrp="1"/>
          </p:cNvSpPr>
          <p:nvPr>
            <p:ph type="sldNum" sz="quarter" idx="11"/>
          </p:nvPr>
        </p:nvSpPr>
        <p:spPr/>
        <p:txBody>
          <a:bodyPr/>
          <a:lstStyle/>
          <a:p>
            <a:fld id="{B1356FBF-028C-F74E-A7B4-9B8ED246DD1B}" type="slidenum">
              <a:rPr lang="en-US" smtClean="0"/>
              <a:pPr/>
              <a:t>44</a:t>
            </a:fld>
            <a:endParaRPr lang="en-US"/>
          </a:p>
        </p:txBody>
      </p:sp>
    </p:spTree>
    <p:extLst>
      <p:ext uri="{BB962C8B-B14F-4D97-AF65-F5344CB8AC3E}">
        <p14:creationId xmlns:p14="http://schemas.microsoft.com/office/powerpoint/2010/main" val="4120203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0"/>
              </a:spcAft>
              <a:buClrTx/>
              <a:buSzTx/>
              <a:tabLst/>
              <a:defRPr/>
            </a:pPr>
            <a:r>
              <a:rPr lang="en-US" sz="3200">
                <a:solidFill>
                  <a:schemeClr val="tx2"/>
                </a:solidFill>
                <a:ea typeface="+mj-ea"/>
                <a:cs typeface="Segoe Sans Display" pitchFamily="2" charset="0"/>
              </a:rPr>
              <a:t>Streaming Ingestion</a:t>
            </a:r>
          </a:p>
        </p:txBody>
      </p:sp>
      <p:sp>
        <p:nvSpPr>
          <p:cNvPr id="12" name="TextBox 11">
            <a:extLst>
              <a:ext uri="{FF2B5EF4-FFF2-40B4-BE49-F238E27FC236}">
                <a16:creationId xmlns:a16="http://schemas.microsoft.com/office/drawing/2014/main" id="{DE5930D5-7D1E-463A-83DE-73CD06924705}"/>
              </a:ext>
            </a:extLst>
          </p:cNvPr>
          <p:cNvSpPr txBox="1"/>
          <p:nvPr/>
        </p:nvSpPr>
        <p:spPr>
          <a:xfrm>
            <a:off x="563880" y="2036521"/>
            <a:ext cx="7149315" cy="2677656"/>
          </a:xfrm>
          <a:prstGeom prst="rect">
            <a:avLst/>
          </a:prstGeom>
          <a:solidFill>
            <a:srgbClr val="FFFFFF">
              <a:lumMod val="95000"/>
            </a:srgbClr>
          </a:solidFill>
        </p:spPr>
        <p:style>
          <a:lnRef idx="0">
            <a:scrgbClr r="0" g="0" b="0"/>
          </a:lnRef>
          <a:fillRef idx="0">
            <a:scrgbClr r="0" g="0" b="0"/>
          </a:fillRef>
          <a:effectRef idx="0">
            <a:scrgbClr r="0" g="0" b="0"/>
          </a:effectRef>
          <a:fontRef idx="major"/>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//create table</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create table </a:t>
            </a:r>
            <a:r>
              <a:rPr kumimoji="0" lang="en-US" sz="1400" b="0" i="0" u="none" strike="noStrike" kern="0" cap="none" spc="0" normalizeH="0" baseline="0" noProof="0" err="1">
                <a:ln>
                  <a:noFill/>
                </a:ln>
                <a:solidFill>
                  <a:srgbClr val="091F2C"/>
                </a:solidFill>
                <a:effectLst/>
                <a:uLnTx/>
                <a:uFillTx/>
                <a:latin typeface="Consolas" panose="020B0609020204030204" pitchFamily="49" charset="0"/>
                <a:ea typeface="+mj-ea"/>
                <a:cs typeface="+mj-cs"/>
              </a:rPr>
              <a:t>TestTable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err="1">
                <a:ln>
                  <a:noFill/>
                </a:ln>
                <a:solidFill>
                  <a:srgbClr val="091F2C"/>
                </a:solidFill>
                <a:effectLst/>
                <a:uLnTx/>
                <a:uFillTx/>
                <a:latin typeface="Consolas" panose="020B0609020204030204" pitchFamily="49" charset="0"/>
                <a:ea typeface="+mj-ea"/>
                <a:cs typeface="+mj-cs"/>
              </a:rPr>
              <a:t>TimeStamp</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datetime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Name:</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string</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Metric:</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int</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Source:</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string</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//define table policy</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alter table </a:t>
            </a:r>
            <a:r>
              <a:rPr kumimoji="0" lang="en-US" sz="1400" b="0" i="0" u="none" strike="noStrike" kern="0" cap="none" spc="0" normalizeH="0" baseline="0" noProof="0" err="1">
                <a:ln>
                  <a:noFill/>
                </a:ln>
                <a:solidFill>
                  <a:srgbClr val="7030A0"/>
                </a:solidFill>
                <a:effectLst/>
                <a:uLnTx/>
                <a:uFillTx/>
                <a:latin typeface="Consolas" panose="020B0609020204030204" pitchFamily="49" charset="0"/>
                <a:ea typeface="+mj-ea"/>
                <a:cs typeface="+mj-cs"/>
              </a:rPr>
              <a:t>TestTable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policy</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j-ea"/>
                <a:cs typeface="+mj-cs"/>
              </a:rPr>
              <a:t>streamingingestion</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enable</a:t>
            </a: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//define database policy</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alter database </a:t>
            </a:r>
            <a:r>
              <a:rPr kumimoji="0" lang="en-US" sz="1400" b="0" i="0" u="none" strike="noStrike" kern="0" cap="none" spc="0" normalizeH="0" baseline="0" noProof="0" err="1">
                <a:ln>
                  <a:noFill/>
                </a:ln>
                <a:solidFill>
                  <a:srgbClr val="7030A0"/>
                </a:solidFill>
                <a:effectLst/>
                <a:uLnTx/>
                <a:uFillTx/>
                <a:latin typeface="Consolas" panose="020B0609020204030204" pitchFamily="49" charset="0"/>
                <a:ea typeface="+mj-ea"/>
                <a:cs typeface="+mj-cs"/>
              </a:rPr>
              <a:t>StreamingTestDb</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policy</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j-ea"/>
                <a:cs typeface="+mj-cs"/>
              </a:rPr>
              <a:t>streamingingestion</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enable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B050"/>
                </a:solidFill>
                <a:effectLst/>
                <a:uLnTx/>
                <a:uFillTx/>
                <a:latin typeface="Consolas" panose="020B0609020204030204" pitchFamily="49" charset="0"/>
                <a:ea typeface="+mj-ea"/>
                <a:cs typeface="+mj-cs"/>
              </a:rPr>
              <a:t>//control command</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show table </a:t>
            </a:r>
            <a:r>
              <a:rPr kumimoji="0" lang="en-US" sz="1400" b="0" i="0" u="none" strike="noStrike" kern="0" cap="none" spc="0" normalizeH="0" baseline="0" noProof="0" err="1">
                <a:ln>
                  <a:noFill/>
                </a:ln>
                <a:solidFill>
                  <a:srgbClr val="7030A0"/>
                </a:solidFill>
                <a:effectLst/>
                <a:uLnTx/>
                <a:uFillTx/>
                <a:latin typeface="Consolas" panose="020B0609020204030204" pitchFamily="49" charset="0"/>
                <a:ea typeface="+mj-ea"/>
                <a:cs typeface="+mj-cs"/>
              </a:rPr>
              <a:t>MyTable</a:t>
            </a:r>
            <a:r>
              <a:rPr kumimoji="0" lang="en-US" sz="1400" b="0" i="0" u="none" strike="noStrike" kern="0" cap="none" spc="0" normalizeH="0" baseline="0" noProof="0">
                <a:ln>
                  <a:noFill/>
                </a:ln>
                <a:solidFill>
                  <a:srgbClr val="091F2C"/>
                </a:solidFill>
                <a:effectLst/>
                <a:uLnTx/>
                <a:uFillTx/>
                <a:latin typeface="Consolas" panose="020B0609020204030204" pitchFamily="49" charset="0"/>
                <a:ea typeface="+mj-ea"/>
                <a:cs typeface="+mj-cs"/>
              </a:rPr>
              <a:t> </a:t>
            </a:r>
            <a:r>
              <a:rPr kumimoji="0" lang="en-US"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rPr>
              <a:t>policy </a:t>
            </a:r>
            <a:r>
              <a:rPr kumimoji="0" lang="en-US" sz="1400" b="0" i="0" u="none" strike="noStrike" kern="0" cap="none" spc="0" normalizeH="0" baseline="0" noProof="0" err="1">
                <a:ln>
                  <a:noFill/>
                </a:ln>
                <a:solidFill>
                  <a:srgbClr val="000041">
                    <a:lumMod val="50000"/>
                    <a:lumOff val="50000"/>
                  </a:srgbClr>
                </a:solidFill>
                <a:effectLst/>
                <a:uLnTx/>
                <a:uFillTx/>
                <a:latin typeface="Consolas" panose="020B0609020204030204" pitchFamily="49" charset="0"/>
                <a:ea typeface="+mj-ea"/>
                <a:cs typeface="+mj-cs"/>
              </a:rPr>
              <a:t>streamingingestion</a:t>
            </a:r>
            <a:endParaRPr kumimoji="0" lang="en-GB" sz="1400" b="0" i="0" u="none" strike="noStrike" kern="0" cap="none" spc="0" normalizeH="0" baseline="0" noProof="0">
              <a:ln>
                <a:noFill/>
              </a:ln>
              <a:solidFill>
                <a:srgbClr val="000041">
                  <a:lumMod val="50000"/>
                  <a:lumOff val="50000"/>
                </a:srgbClr>
              </a:solidFill>
              <a:effectLst/>
              <a:uLnTx/>
              <a:uFillTx/>
              <a:latin typeface="Consolas" panose="020B0609020204030204" pitchFamily="49" charset="0"/>
              <a:ea typeface="+mj-ea"/>
              <a:cs typeface="+mj-cs"/>
            </a:endParaRPr>
          </a:p>
        </p:txBody>
      </p:sp>
      <p:sp>
        <p:nvSpPr>
          <p:cNvPr id="16" name="TextBox 15">
            <a:extLst>
              <a:ext uri="{FF2B5EF4-FFF2-40B4-BE49-F238E27FC236}">
                <a16:creationId xmlns:a16="http://schemas.microsoft.com/office/drawing/2014/main" id="{9AE3F440-770E-4286-A013-758EFD154F99}"/>
              </a:ext>
            </a:extLst>
          </p:cNvPr>
          <p:cNvSpPr txBox="1"/>
          <p:nvPr/>
        </p:nvSpPr>
        <p:spPr>
          <a:xfrm>
            <a:off x="563881" y="1728744"/>
            <a:ext cx="7149314" cy="30777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panose="020F0502020204030204"/>
                <a:ea typeface="+mn-ea"/>
                <a:cs typeface="+mn-cs"/>
              </a:rPr>
              <a:t>KQL</a:t>
            </a:r>
            <a:endParaRPr kumimoji="0" lang="en-US" sz="14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 name="Slide Number Placeholder 3">
            <a:extLst>
              <a:ext uri="{FF2B5EF4-FFF2-40B4-BE49-F238E27FC236}">
                <a16:creationId xmlns:a16="http://schemas.microsoft.com/office/drawing/2014/main" id="{45DCA457-29D1-E93C-E51E-B9A4B3FEFD16}"/>
              </a:ext>
            </a:extLst>
          </p:cNvPr>
          <p:cNvSpPr>
            <a:spLocks noGrp="1"/>
          </p:cNvSpPr>
          <p:nvPr>
            <p:ph type="sldNum" sz="quarter" idx="11"/>
          </p:nvPr>
        </p:nvSpPr>
        <p:spPr/>
        <p:txBody>
          <a:bodyPr/>
          <a:lstStyle/>
          <a:p>
            <a:fld id="{B1356FBF-028C-F74E-A7B4-9B8ED246DD1B}" type="slidenum">
              <a:rPr lang="en-US" smtClean="0"/>
              <a:pPr/>
              <a:t>45</a:t>
            </a:fld>
            <a:endParaRPr lang="en-US"/>
          </a:p>
        </p:txBody>
      </p:sp>
    </p:spTree>
    <p:extLst>
      <p:ext uri="{BB962C8B-B14F-4D97-AF65-F5344CB8AC3E}">
        <p14:creationId xmlns:p14="http://schemas.microsoft.com/office/powerpoint/2010/main" val="4021681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B82E1-CE38-4DD1-8D12-4083203167DF}"/>
              </a:ext>
            </a:extLst>
          </p:cNvPr>
          <p:cNvSpPr>
            <a:spLocks noGrp="1"/>
          </p:cNvSpPr>
          <p:nvPr>
            <p:ph type="title"/>
          </p:nvPr>
        </p:nvSpPr>
        <p:spPr/>
        <p:txBody>
          <a:bodyPr/>
          <a:lstStyle/>
          <a:p>
            <a:pPr algn="l"/>
            <a:r>
              <a:rPr lang="en-US"/>
              <a:t>Queued vs streaming ingestion</a:t>
            </a:r>
          </a:p>
        </p:txBody>
      </p:sp>
      <p:sp>
        <p:nvSpPr>
          <p:cNvPr id="6" name="Content Placeholder 2">
            <a:extLst>
              <a:ext uri="{FF2B5EF4-FFF2-40B4-BE49-F238E27FC236}">
                <a16:creationId xmlns:a16="http://schemas.microsoft.com/office/drawing/2014/main" id="{AC2C93BE-616D-45E8-B445-53B43F483DB6}"/>
              </a:ext>
            </a:extLst>
          </p:cNvPr>
          <p:cNvSpPr txBox="1">
            <a:spLocks/>
          </p:cNvSpPr>
          <p:nvPr/>
        </p:nvSpPr>
        <p:spPr>
          <a:xfrm>
            <a:off x="563563" y="1447800"/>
            <a:ext cx="4445000" cy="3477875"/>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Queued</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Optimized for high ingestion throughput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Preferred method and most performant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Data is batched according to properties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Set </a:t>
            </a: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hlinkClick r:id="rId3"/>
              </a:rPr>
              <a:t>ingestion batching</a:t>
            </a: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 policy on databases or tables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Default max batching value is 5 minutes, 1000 items or total of 1 GB</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4 GB data size limit for a batch ingestion command</a:t>
            </a:r>
          </a:p>
        </p:txBody>
      </p:sp>
      <p:sp>
        <p:nvSpPr>
          <p:cNvPr id="4" name="Content Placeholder 2">
            <a:extLst>
              <a:ext uri="{FF2B5EF4-FFF2-40B4-BE49-F238E27FC236}">
                <a16:creationId xmlns:a16="http://schemas.microsoft.com/office/drawing/2014/main" id="{F07157D5-68D0-4082-842D-192B6491177A}"/>
              </a:ext>
            </a:extLst>
          </p:cNvPr>
          <p:cNvSpPr txBox="1">
            <a:spLocks/>
          </p:cNvSpPr>
          <p:nvPr/>
        </p:nvSpPr>
        <p:spPr>
          <a:xfrm>
            <a:off x="6257925" y="1447800"/>
            <a:ext cx="5370195" cy="2646878"/>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Streaming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Ongoing data ingestion from a streaming source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Near real-time latency for small sets of data per table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Initially ingested to row store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Then moved to column store extents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Steaming can be done using </a:t>
            </a:r>
            <a:r>
              <a:rPr kumimoji="0" lang="en-US" sz="1800" b="0" i="0" u="none" strike="noStrike" kern="1200" cap="none" spc="-49" normalizeH="0" baseline="0" noProof="0" err="1">
                <a:ln>
                  <a:noFill/>
                </a:ln>
                <a:solidFill>
                  <a:srgbClr val="091F2C"/>
                </a:solidFill>
                <a:effectLst/>
                <a:uLnTx/>
                <a:uFillTx/>
                <a:latin typeface="Segoe Sans Display" pitchFamily="2" charset="0"/>
                <a:ea typeface="+mn-ea"/>
                <a:cs typeface="Segoe Sans Display" pitchFamily="2" charset="0"/>
              </a:rPr>
              <a:t>Eventhouse</a:t>
            </a: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 client library or supported pipelines</a:t>
            </a:r>
          </a:p>
        </p:txBody>
      </p:sp>
      <p:sp>
        <p:nvSpPr>
          <p:cNvPr id="7" name="Rounded Rectangle 6">
            <a:extLst>
              <a:ext uri="{FF2B5EF4-FFF2-40B4-BE49-F238E27FC236}">
                <a16:creationId xmlns:a16="http://schemas.microsoft.com/office/drawing/2014/main" id="{4C025DF0-4275-B06C-16BF-9AB189C5486E}"/>
              </a:ext>
            </a:extLst>
          </p:cNvPr>
          <p:cNvSpPr/>
          <p:nvPr/>
        </p:nvSpPr>
        <p:spPr>
          <a:xfrm>
            <a:off x="569090" y="5899457"/>
            <a:ext cx="11051410" cy="280681"/>
          </a:xfrm>
          <a:prstGeom prst="roundRect">
            <a:avLst>
              <a:gd name="adj" fmla="val 15086"/>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lumMod val="50000"/>
                  </a:srgbClr>
                </a:solidFill>
                <a:effectLst/>
                <a:uLnTx/>
                <a:uFillTx/>
                <a:latin typeface="Segoe Sans Display" pitchFamily="2" charset="0"/>
                <a:ea typeface="+mn-ea"/>
                <a:cs typeface="Segoe Sans Display" pitchFamily="2" charset="0"/>
              </a:rPr>
              <a:t>NOTE: </a:t>
            </a:r>
            <a:r>
              <a:rPr kumimoji="0" lang="en-US" sz="1100" b="0" i="0" u="none" strike="noStrike" kern="1200" cap="none" spc="0" normalizeH="0" baseline="0" noProof="0">
                <a:ln>
                  <a:noFill/>
                </a:ln>
                <a:solidFill>
                  <a:srgbClr val="FFFFFF">
                    <a:lumMod val="50000"/>
                  </a:srgbClr>
                </a:solidFill>
                <a:effectLst/>
                <a:uLnTx/>
                <a:uFillTx/>
                <a:latin typeface="Segoe Sans Display" pitchFamily="2" charset="0"/>
                <a:ea typeface="+mn-ea"/>
                <a:cs typeface="Segoe Sans Display" pitchFamily="2" charset="0"/>
              </a:rPr>
              <a:t>The recommendation is to ingest files between 100 MB and 1 GB.</a:t>
            </a:r>
          </a:p>
        </p:txBody>
      </p:sp>
      <p:cxnSp>
        <p:nvCxnSpPr>
          <p:cNvPr id="10" name="Straight Connector 9">
            <a:extLst>
              <a:ext uri="{FF2B5EF4-FFF2-40B4-BE49-F238E27FC236}">
                <a16:creationId xmlns:a16="http://schemas.microsoft.com/office/drawing/2014/main" id="{2DF9FA51-68B6-F981-E64A-2D49ED6775FA}"/>
              </a:ext>
            </a:extLst>
          </p:cNvPr>
          <p:cNvCxnSpPr/>
          <p:nvPr/>
        </p:nvCxnSpPr>
        <p:spPr>
          <a:xfrm>
            <a:off x="6094795" y="1447800"/>
            <a:ext cx="0" cy="3477875"/>
          </a:xfrm>
          <a:prstGeom prst="line">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14E84094-5BE6-1442-B178-7922E4C4F0EF}"/>
              </a:ext>
            </a:extLst>
          </p:cNvPr>
          <p:cNvSpPr>
            <a:spLocks noGrp="1"/>
          </p:cNvSpPr>
          <p:nvPr>
            <p:ph type="sldNum" sz="quarter" idx="11"/>
          </p:nvPr>
        </p:nvSpPr>
        <p:spPr/>
        <p:txBody>
          <a:bodyPr/>
          <a:lstStyle/>
          <a:p>
            <a:fld id="{B1356FBF-028C-F74E-A7B4-9B8ED246DD1B}" type="slidenum">
              <a:rPr lang="en-US" smtClean="0"/>
              <a:pPr/>
              <a:t>46</a:t>
            </a:fld>
            <a:endParaRPr lang="en-US"/>
          </a:p>
        </p:txBody>
      </p:sp>
    </p:spTree>
    <p:extLst>
      <p:ext uri="{BB962C8B-B14F-4D97-AF65-F5344CB8AC3E}">
        <p14:creationId xmlns:p14="http://schemas.microsoft.com/office/powerpoint/2010/main" val="3143750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400" fontAlgn="auto">
              <a:lnSpc>
                <a:spcPct val="90000"/>
              </a:lnSpc>
              <a:spcAft>
                <a:spcPts val="0"/>
              </a:spcAft>
              <a:buClrTx/>
              <a:buSzTx/>
              <a:tabLst/>
              <a:defRPr/>
            </a:pPr>
            <a:r>
              <a:rPr lang="en-US" sz="3200">
                <a:solidFill>
                  <a:schemeClr val="tx2"/>
                </a:solidFill>
                <a:ea typeface="+mj-ea"/>
                <a:cs typeface="Segoe Sans Display" pitchFamily="2" charset="0"/>
              </a:rPr>
              <a:t>Data Formats and Mapping </a:t>
            </a:r>
          </a:p>
        </p:txBody>
      </p:sp>
      <p:pic>
        <p:nvPicPr>
          <p:cNvPr id="5" name="Picture 4" descr="create table logs ingestion csv mapping script. Then create or alter table logs ingestion json mapping script.">
            <a:extLst>
              <a:ext uri="{FF2B5EF4-FFF2-40B4-BE49-F238E27FC236}">
                <a16:creationId xmlns:a16="http://schemas.microsoft.com/office/drawing/2014/main" id="{DAE49AB9-2DB6-4CB7-BFF6-4149EC5445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03828" y="3429000"/>
            <a:ext cx="5378450" cy="1647451"/>
          </a:xfrm>
          <a:prstGeom prst="roundRect">
            <a:avLst>
              <a:gd name="adj" fmla="val 8675"/>
            </a:avLst>
          </a:prstGeom>
        </p:spPr>
      </p:pic>
      <p:sp>
        <p:nvSpPr>
          <p:cNvPr id="4" name="Content Placeholder 2">
            <a:extLst>
              <a:ext uri="{FF2B5EF4-FFF2-40B4-BE49-F238E27FC236}">
                <a16:creationId xmlns:a16="http://schemas.microsoft.com/office/drawing/2014/main" id="{90C90538-11D4-4D43-9D2B-32D98B0A0A4F}"/>
              </a:ext>
            </a:extLst>
          </p:cNvPr>
          <p:cNvSpPr txBox="1">
            <a:spLocks/>
          </p:cNvSpPr>
          <p:nvPr/>
        </p:nvSpPr>
        <p:spPr>
          <a:xfrm>
            <a:off x="563563" y="1447800"/>
            <a:ext cx="5507738" cy="2646878"/>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Data formats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Text, Raw</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Delimiter separated values: CSV, TSV, TSVE, PSV, SCSV, SOH</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JSON (line-separated, multiline)</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Avro, Parquet, ORC</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Supports ZIP and GZIP compression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endParaRPr>
          </a:p>
        </p:txBody>
      </p:sp>
      <p:sp>
        <p:nvSpPr>
          <p:cNvPr id="6" name="Content Placeholder 2">
            <a:extLst>
              <a:ext uri="{FF2B5EF4-FFF2-40B4-BE49-F238E27FC236}">
                <a16:creationId xmlns:a16="http://schemas.microsoft.com/office/drawing/2014/main" id="{8057537F-BEA8-68D5-45C9-9907594B89A5}"/>
              </a:ext>
            </a:extLst>
          </p:cNvPr>
          <p:cNvSpPr txBox="1">
            <a:spLocks/>
          </p:cNvSpPr>
          <p:nvPr/>
        </p:nvSpPr>
        <p:spPr>
          <a:xfrm>
            <a:off x="6257925" y="1447800"/>
            <a:ext cx="4943475" cy="1815882"/>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0" i="0" u="none" strike="noStrike" kern="1200" cap="none" spc="-49" normalizeH="0" baseline="0" noProof="0">
                <a:ln>
                  <a:noFill/>
                </a:ln>
                <a:solidFill>
                  <a:srgbClr val="C03BC3"/>
                </a:solidFill>
                <a:effectLst/>
                <a:uLnTx/>
                <a:uFillTx/>
                <a:latin typeface="Segoe Sans Display" pitchFamily="2" charset="0"/>
                <a:ea typeface="+mn-ea"/>
                <a:cs typeface="Segoe Sans Display" pitchFamily="2" charset="0"/>
              </a:rPr>
              <a:t>Column Mapping</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Rename, reorder, or skip fields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CSV mapping maps field ordinals to columns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JSON and Avro mappings map field </a:t>
            </a:r>
            <a:b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br>
            <a:r>
              <a:rPr kumimoji="0" lang="en-US" sz="18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paths to columns</a:t>
            </a:r>
          </a:p>
        </p:txBody>
      </p:sp>
      <p:cxnSp>
        <p:nvCxnSpPr>
          <p:cNvPr id="8" name="Straight Connector 7">
            <a:extLst>
              <a:ext uri="{FF2B5EF4-FFF2-40B4-BE49-F238E27FC236}">
                <a16:creationId xmlns:a16="http://schemas.microsoft.com/office/drawing/2014/main" id="{E268BD49-0B76-D7E1-A026-59D03BFC1FB0}"/>
              </a:ext>
            </a:extLst>
          </p:cNvPr>
          <p:cNvCxnSpPr>
            <a:cxnSpLocks/>
          </p:cNvCxnSpPr>
          <p:nvPr/>
        </p:nvCxnSpPr>
        <p:spPr>
          <a:xfrm>
            <a:off x="6094795" y="1447800"/>
            <a:ext cx="0" cy="3628651"/>
          </a:xfrm>
          <a:prstGeom prst="line">
            <a:avLst/>
          </a:prstGeom>
          <a:no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B2D2A3E-FF82-6748-5B4E-3E0EB71606EE}"/>
              </a:ext>
            </a:extLst>
          </p:cNvPr>
          <p:cNvSpPr>
            <a:spLocks noGrp="1"/>
          </p:cNvSpPr>
          <p:nvPr>
            <p:ph type="sldNum" sz="quarter" idx="11"/>
          </p:nvPr>
        </p:nvSpPr>
        <p:spPr/>
        <p:txBody>
          <a:bodyPr/>
          <a:lstStyle/>
          <a:p>
            <a:fld id="{B1356FBF-028C-F74E-A7B4-9B8ED246DD1B}" type="slidenum">
              <a:rPr lang="en-US" smtClean="0"/>
              <a:pPr/>
              <a:t>47</a:t>
            </a:fld>
            <a:endParaRPr lang="en-US"/>
          </a:p>
        </p:txBody>
      </p:sp>
    </p:spTree>
    <p:extLst>
      <p:ext uri="{BB962C8B-B14F-4D97-AF65-F5344CB8AC3E}">
        <p14:creationId xmlns:p14="http://schemas.microsoft.com/office/powerpoint/2010/main" val="314386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noGrp="1"/>
          </p:cNvSpPr>
          <p:nvPr>
            <p:ph type="title"/>
          </p:nvPr>
        </p:nvSpPr>
        <p:spPr>
          <a:xfrm>
            <a:off x="563880" y="503396"/>
            <a:ext cx="1106424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defRPr/>
            </a:pPr>
            <a:r>
              <a:rPr lang="en-US" sz="3200">
                <a:solidFill>
                  <a:schemeClr val="tx2"/>
                </a:solidFill>
                <a:ea typeface="+mj-ea"/>
                <a:cs typeface="Segoe Sans Display" pitchFamily="2" charset="0"/>
              </a:rPr>
              <a:t>Ingest SDKs</a:t>
            </a:r>
          </a:p>
        </p:txBody>
      </p:sp>
      <p:pic>
        <p:nvPicPr>
          <p:cNvPr id="3" name="Picture 2" descr="dot net SDK ingest from storage async example.">
            <a:extLst>
              <a:ext uri="{FF2B5EF4-FFF2-40B4-BE49-F238E27FC236}">
                <a16:creationId xmlns:a16="http://schemas.microsoft.com/office/drawing/2014/main" id="{7A929AB6-333F-46DF-BBBC-682369682D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7945" y="1449991"/>
            <a:ext cx="5372555" cy="3180764"/>
          </a:xfrm>
          <a:prstGeom prst="roundRect">
            <a:avLst>
              <a:gd name="adj" fmla="val 4236"/>
            </a:avLst>
          </a:prstGeom>
        </p:spPr>
      </p:pic>
      <p:sp>
        <p:nvSpPr>
          <p:cNvPr id="5" name="Content Placeholder 2">
            <a:extLst>
              <a:ext uri="{FF2B5EF4-FFF2-40B4-BE49-F238E27FC236}">
                <a16:creationId xmlns:a16="http://schemas.microsoft.com/office/drawing/2014/main" id="{E1ADC0A7-35D5-7B75-6A3D-E9C4742B13AA}"/>
              </a:ext>
            </a:extLst>
          </p:cNvPr>
          <p:cNvSpPr txBox="1">
            <a:spLocks/>
          </p:cNvSpPr>
          <p:nvPr/>
        </p:nvSpPr>
        <p:spPr>
          <a:xfrm>
            <a:off x="563563" y="1447800"/>
            <a:ext cx="5507738" cy="3970318"/>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Ingest client libraries are used for performing queued ingestion. </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Data is uploaded to a blob and a message is posted to the Data Management service queue. </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The message contains reference to the blob, mandatory ingestion properties (Database, Table) and optional ingestion properties (Format, </a:t>
            </a:r>
            <a:r>
              <a:rPr kumimoji="0" lang="en-US" sz="1600" b="0" i="0" u="none" strike="noStrike" kern="1200" cap="none" spc="-49" normalizeH="0" baseline="0" noProof="0" err="1">
                <a:ln>
                  <a:noFill/>
                </a:ln>
                <a:solidFill>
                  <a:srgbClr val="091F2C"/>
                </a:solidFill>
                <a:effectLst/>
                <a:uLnTx/>
                <a:uFillTx/>
                <a:latin typeface="Segoe Sans Display" pitchFamily="2" charset="0"/>
                <a:ea typeface="+mn-ea"/>
                <a:cs typeface="Segoe Sans Display" pitchFamily="2" charset="0"/>
              </a:rPr>
              <a:t>IngestionMapping</a:t>
            </a: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 etc.)</a:t>
            </a:r>
          </a:p>
          <a:p>
            <a:pPr marL="187325"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endParaRPr>
          </a:p>
          <a:p>
            <a:pPr marL="187325" marR="0" lvl="1"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SDKs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.NET Standard</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Python</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Node.js</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Java</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REST API</a:t>
            </a:r>
          </a:p>
          <a:p>
            <a:pPr marL="530225" marR="0" lvl="1"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rPr>
              <a:t>Go</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49" normalizeH="0" baseline="0" noProof="0">
              <a:ln>
                <a:noFill/>
              </a:ln>
              <a:solidFill>
                <a:srgbClr val="091F2C"/>
              </a:solidFill>
              <a:effectLst/>
              <a:uLnTx/>
              <a:uFillTx/>
              <a:latin typeface="Segoe Sans Display" pitchFamily="2" charset="0"/>
              <a:ea typeface="+mn-ea"/>
              <a:cs typeface="Segoe Sans Display" pitchFamily="2" charset="0"/>
            </a:endParaRPr>
          </a:p>
        </p:txBody>
      </p:sp>
      <p:sp>
        <p:nvSpPr>
          <p:cNvPr id="4" name="Slide Number Placeholder 3">
            <a:extLst>
              <a:ext uri="{FF2B5EF4-FFF2-40B4-BE49-F238E27FC236}">
                <a16:creationId xmlns:a16="http://schemas.microsoft.com/office/drawing/2014/main" id="{5A1255FF-7BD9-E469-29A8-09BFF827DA06}"/>
              </a:ext>
            </a:extLst>
          </p:cNvPr>
          <p:cNvSpPr>
            <a:spLocks noGrp="1"/>
          </p:cNvSpPr>
          <p:nvPr>
            <p:ph type="sldNum" sz="quarter" idx="11"/>
          </p:nvPr>
        </p:nvSpPr>
        <p:spPr/>
        <p:txBody>
          <a:bodyPr/>
          <a:lstStyle/>
          <a:p>
            <a:fld id="{B1356FBF-028C-F74E-A7B4-9B8ED246DD1B}" type="slidenum">
              <a:rPr lang="en-US" smtClean="0"/>
              <a:pPr/>
              <a:t>48</a:t>
            </a:fld>
            <a:endParaRPr lang="en-US"/>
          </a:p>
        </p:txBody>
      </p:sp>
    </p:spTree>
    <p:extLst>
      <p:ext uri="{BB962C8B-B14F-4D97-AF65-F5344CB8AC3E}">
        <p14:creationId xmlns:p14="http://schemas.microsoft.com/office/powerpoint/2010/main" val="2258391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14F24-A8B4-62F4-E779-C79B2F4F3156}"/>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7ED0B7CA-63DA-6DB7-CAF7-E7A85DFEACB2}"/>
              </a:ext>
            </a:extLst>
          </p:cNvPr>
          <p:cNvSpPr/>
          <p:nvPr/>
        </p:nvSpPr>
        <p:spPr>
          <a:xfrm>
            <a:off x="576710" y="3095737"/>
            <a:ext cx="11051410" cy="3084401"/>
          </a:xfrm>
          <a:prstGeom prst="roundRect">
            <a:avLst>
              <a:gd name="adj" fmla="val 3196"/>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Title 4">
            <a:extLst>
              <a:ext uri="{FF2B5EF4-FFF2-40B4-BE49-F238E27FC236}">
                <a16:creationId xmlns:a16="http://schemas.microsoft.com/office/drawing/2014/main" id="{16F79F93-06A1-A1F9-22D6-DF6F51616FA2}"/>
              </a:ext>
            </a:extLst>
          </p:cNvPr>
          <p:cNvSpPr>
            <a:spLocks noGrp="1"/>
          </p:cNvSpPr>
          <p:nvPr>
            <p:ph type="title"/>
          </p:nvPr>
        </p:nvSpPr>
        <p:spPr/>
        <p:txBody>
          <a:bodyPr/>
          <a:lstStyle/>
          <a:p>
            <a:r>
              <a:rPr lang="en-US"/>
              <a:t>Ingestion mapping</a:t>
            </a:r>
          </a:p>
        </p:txBody>
      </p:sp>
      <p:sp>
        <p:nvSpPr>
          <p:cNvPr id="2" name="Slide Number Placeholder 1">
            <a:extLst>
              <a:ext uri="{FF2B5EF4-FFF2-40B4-BE49-F238E27FC236}">
                <a16:creationId xmlns:a16="http://schemas.microsoft.com/office/drawing/2014/main" id="{8A24E7BB-6A69-F043-BF5F-FA505256FFB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8" name="Text Placeholder 11">
            <a:extLst>
              <a:ext uri="{FF2B5EF4-FFF2-40B4-BE49-F238E27FC236}">
                <a16:creationId xmlns:a16="http://schemas.microsoft.com/office/drawing/2014/main" id="{0270BA04-D0B8-F03E-61B2-7EE79DA3360C}"/>
              </a:ext>
            </a:extLst>
          </p:cNvPr>
          <p:cNvSpPr txBox="1">
            <a:spLocks/>
          </p:cNvSpPr>
          <p:nvPr/>
        </p:nvSpPr>
        <p:spPr>
          <a:xfrm>
            <a:off x="607810" y="1197877"/>
            <a:ext cx="9705233" cy="15659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The KQL database can directly ingest data from the outside to the database. This is done by using custom connectors to external tables and plugins from the library of plugins.</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When importing data from file structures (csv,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avro</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json</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a:t>
            </a:r>
            <a:r>
              <a:rPr kumimoji="0" lang="en-US" sz="16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rPr>
              <a:t>etc</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 the ingestion mapping can be used to map the source to the destination.</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The following ingestion mappings are available:</a:t>
            </a:r>
          </a:p>
        </p:txBody>
      </p:sp>
      <p:grpSp>
        <p:nvGrpSpPr>
          <p:cNvPr id="16" name="Group 15">
            <a:extLst>
              <a:ext uri="{FF2B5EF4-FFF2-40B4-BE49-F238E27FC236}">
                <a16:creationId xmlns:a16="http://schemas.microsoft.com/office/drawing/2014/main" id="{9B475994-3EE6-5F79-5BB0-EA6F1BBDE038}"/>
              </a:ext>
            </a:extLst>
          </p:cNvPr>
          <p:cNvGrpSpPr/>
          <p:nvPr/>
        </p:nvGrpSpPr>
        <p:grpSpPr>
          <a:xfrm>
            <a:off x="1862085" y="3159070"/>
            <a:ext cx="8450960" cy="2957737"/>
            <a:chOff x="1176619" y="3179028"/>
            <a:chExt cx="9559698" cy="3345782"/>
          </a:xfrm>
        </p:grpSpPr>
        <p:sp>
          <p:nvSpPr>
            <p:cNvPr id="19" name="Rounded Rectangle 18">
              <a:extLst>
                <a:ext uri="{FF2B5EF4-FFF2-40B4-BE49-F238E27FC236}">
                  <a16:creationId xmlns:a16="http://schemas.microsoft.com/office/drawing/2014/main" id="{27CDE6A5-0238-AECE-9C26-53D545D82E8B}"/>
                </a:ext>
              </a:extLst>
            </p:cNvPr>
            <p:cNvSpPr/>
            <p:nvPr/>
          </p:nvSpPr>
          <p:spPr>
            <a:xfrm>
              <a:off x="1246849"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CSV</a:t>
              </a:r>
            </a:p>
          </p:txBody>
        </p:sp>
        <p:sp>
          <p:nvSpPr>
            <p:cNvPr id="20" name="Rounded Rectangle 19">
              <a:extLst>
                <a:ext uri="{FF2B5EF4-FFF2-40B4-BE49-F238E27FC236}">
                  <a16:creationId xmlns:a16="http://schemas.microsoft.com/office/drawing/2014/main" id="{D5D91F08-3B87-2842-F789-7A862F29BF57}"/>
                </a:ext>
              </a:extLst>
            </p:cNvPr>
            <p:cNvSpPr/>
            <p:nvPr/>
          </p:nvSpPr>
          <p:spPr>
            <a:xfrm>
              <a:off x="3166232"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TSV</a:t>
              </a:r>
            </a:p>
          </p:txBody>
        </p:sp>
        <p:sp>
          <p:nvSpPr>
            <p:cNvPr id="21" name="Rounded Rectangle 20">
              <a:extLst>
                <a:ext uri="{FF2B5EF4-FFF2-40B4-BE49-F238E27FC236}">
                  <a16:creationId xmlns:a16="http://schemas.microsoft.com/office/drawing/2014/main" id="{5BB60520-CB8C-EAC3-3960-8DCE7B481474}"/>
                </a:ext>
              </a:extLst>
            </p:cNvPr>
            <p:cNvSpPr/>
            <p:nvPr/>
          </p:nvSpPr>
          <p:spPr>
            <a:xfrm>
              <a:off x="5085615"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TSVe</a:t>
              </a:r>
              <a:endPar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22" name="Rounded Rectangle 21">
              <a:extLst>
                <a:ext uri="{FF2B5EF4-FFF2-40B4-BE49-F238E27FC236}">
                  <a16:creationId xmlns:a16="http://schemas.microsoft.com/office/drawing/2014/main" id="{A1273DC2-FEDC-FF4C-EE82-382A5F49E7CF}"/>
                </a:ext>
              </a:extLst>
            </p:cNvPr>
            <p:cNvSpPr/>
            <p:nvPr/>
          </p:nvSpPr>
          <p:spPr>
            <a:xfrm>
              <a:off x="7004998"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PSV</a:t>
              </a:r>
            </a:p>
          </p:txBody>
        </p:sp>
        <p:sp>
          <p:nvSpPr>
            <p:cNvPr id="23" name="Rounded Rectangle 22">
              <a:extLst>
                <a:ext uri="{FF2B5EF4-FFF2-40B4-BE49-F238E27FC236}">
                  <a16:creationId xmlns:a16="http://schemas.microsoft.com/office/drawing/2014/main" id="{F571ABDA-AECD-0010-3A51-8BF2E71F005C}"/>
                </a:ext>
              </a:extLst>
            </p:cNvPr>
            <p:cNvSpPr/>
            <p:nvPr/>
          </p:nvSpPr>
          <p:spPr>
            <a:xfrm>
              <a:off x="8924381" y="3537020"/>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SCSV</a:t>
              </a:r>
            </a:p>
          </p:txBody>
        </p:sp>
        <p:sp>
          <p:nvSpPr>
            <p:cNvPr id="24" name="Rounded Rectangle 23">
              <a:extLst>
                <a:ext uri="{FF2B5EF4-FFF2-40B4-BE49-F238E27FC236}">
                  <a16:creationId xmlns:a16="http://schemas.microsoft.com/office/drawing/2014/main" id="{A528E07E-CDCC-ABA8-9F4B-B99C36C38E77}"/>
                </a:ext>
              </a:extLst>
            </p:cNvPr>
            <p:cNvSpPr/>
            <p:nvPr/>
          </p:nvSpPr>
          <p:spPr>
            <a:xfrm>
              <a:off x="1246849"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SOHsv</a:t>
              </a:r>
              <a:endPar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endParaRPr>
            </a:p>
          </p:txBody>
        </p:sp>
        <p:sp>
          <p:nvSpPr>
            <p:cNvPr id="25" name="Rounded Rectangle 24">
              <a:extLst>
                <a:ext uri="{FF2B5EF4-FFF2-40B4-BE49-F238E27FC236}">
                  <a16:creationId xmlns:a16="http://schemas.microsoft.com/office/drawing/2014/main" id="{2AC7D535-A5B8-E79D-03E6-45D988807DA5}"/>
                </a:ext>
              </a:extLst>
            </p:cNvPr>
            <p:cNvSpPr/>
            <p:nvPr/>
          </p:nvSpPr>
          <p:spPr>
            <a:xfrm>
              <a:off x="3166232"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TXT</a:t>
              </a:r>
            </a:p>
          </p:txBody>
        </p:sp>
        <p:sp>
          <p:nvSpPr>
            <p:cNvPr id="26" name="Rounded Rectangle 25">
              <a:extLst>
                <a:ext uri="{FF2B5EF4-FFF2-40B4-BE49-F238E27FC236}">
                  <a16:creationId xmlns:a16="http://schemas.microsoft.com/office/drawing/2014/main" id="{4216EDFD-A54F-F351-5206-950F2343541B}"/>
                </a:ext>
              </a:extLst>
            </p:cNvPr>
            <p:cNvSpPr/>
            <p:nvPr/>
          </p:nvSpPr>
          <p:spPr>
            <a:xfrm>
              <a:off x="5085615"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RAW</a:t>
              </a:r>
            </a:p>
          </p:txBody>
        </p:sp>
        <p:sp>
          <p:nvSpPr>
            <p:cNvPr id="27" name="Rounded Rectangle 26">
              <a:extLst>
                <a:ext uri="{FF2B5EF4-FFF2-40B4-BE49-F238E27FC236}">
                  <a16:creationId xmlns:a16="http://schemas.microsoft.com/office/drawing/2014/main" id="{44FC5ED8-CFFE-2747-601D-A444803D0801}"/>
                </a:ext>
              </a:extLst>
            </p:cNvPr>
            <p:cNvSpPr/>
            <p:nvPr/>
          </p:nvSpPr>
          <p:spPr>
            <a:xfrm>
              <a:off x="7004998"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JSON</a:t>
              </a:r>
            </a:p>
          </p:txBody>
        </p:sp>
        <p:sp>
          <p:nvSpPr>
            <p:cNvPr id="28" name="Rounded Rectangle 27">
              <a:extLst>
                <a:ext uri="{FF2B5EF4-FFF2-40B4-BE49-F238E27FC236}">
                  <a16:creationId xmlns:a16="http://schemas.microsoft.com/office/drawing/2014/main" id="{AAEEF81C-08A4-40EC-7FAA-11959701F420}"/>
                </a:ext>
              </a:extLst>
            </p:cNvPr>
            <p:cNvSpPr/>
            <p:nvPr/>
          </p:nvSpPr>
          <p:spPr>
            <a:xfrm>
              <a:off x="8924381" y="4483267"/>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AVRO</a:t>
              </a:r>
            </a:p>
          </p:txBody>
        </p:sp>
        <p:sp>
          <p:nvSpPr>
            <p:cNvPr id="29" name="Rounded Rectangle 28">
              <a:extLst>
                <a:ext uri="{FF2B5EF4-FFF2-40B4-BE49-F238E27FC236}">
                  <a16:creationId xmlns:a16="http://schemas.microsoft.com/office/drawing/2014/main" id="{816110E9-D86C-D297-4658-7E3C0A90EBE5}"/>
                </a:ext>
              </a:extLst>
            </p:cNvPr>
            <p:cNvSpPr/>
            <p:nvPr/>
          </p:nvSpPr>
          <p:spPr>
            <a:xfrm>
              <a:off x="8915918"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Apache AVRO</a:t>
              </a:r>
            </a:p>
          </p:txBody>
        </p:sp>
        <p:sp>
          <p:nvSpPr>
            <p:cNvPr id="30" name="Rounded Rectangle 29">
              <a:extLst>
                <a:ext uri="{FF2B5EF4-FFF2-40B4-BE49-F238E27FC236}">
                  <a16:creationId xmlns:a16="http://schemas.microsoft.com/office/drawing/2014/main" id="{9CA0C7C4-02C4-487D-D68B-B961DF8B6747}"/>
                </a:ext>
              </a:extLst>
            </p:cNvPr>
            <p:cNvSpPr/>
            <p:nvPr/>
          </p:nvSpPr>
          <p:spPr>
            <a:xfrm>
              <a:off x="3166232"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Parquet</a:t>
              </a:r>
            </a:p>
          </p:txBody>
        </p:sp>
        <p:sp>
          <p:nvSpPr>
            <p:cNvPr id="31" name="Rounded Rectangle 30">
              <a:extLst>
                <a:ext uri="{FF2B5EF4-FFF2-40B4-BE49-F238E27FC236}">
                  <a16:creationId xmlns:a16="http://schemas.microsoft.com/office/drawing/2014/main" id="{0091EC06-4716-B56E-5B8D-945264AB87BF}"/>
                </a:ext>
              </a:extLst>
            </p:cNvPr>
            <p:cNvSpPr/>
            <p:nvPr/>
          </p:nvSpPr>
          <p:spPr>
            <a:xfrm>
              <a:off x="5085615"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ORC</a:t>
              </a:r>
            </a:p>
          </p:txBody>
        </p:sp>
        <p:sp>
          <p:nvSpPr>
            <p:cNvPr id="32" name="Rounded Rectangle 31">
              <a:extLst>
                <a:ext uri="{FF2B5EF4-FFF2-40B4-BE49-F238E27FC236}">
                  <a16:creationId xmlns:a16="http://schemas.microsoft.com/office/drawing/2014/main" id="{26FEA5DA-F4DD-120C-A786-E844AC0F88FE}"/>
                </a:ext>
              </a:extLst>
            </p:cNvPr>
            <p:cNvSpPr/>
            <p:nvPr/>
          </p:nvSpPr>
          <p:spPr>
            <a:xfrm>
              <a:off x="7004998" y="5429514"/>
              <a:ext cx="1732612" cy="731297"/>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W3LogFile</a:t>
              </a:r>
            </a:p>
          </p:txBody>
        </p:sp>
        <p:sp>
          <p:nvSpPr>
            <p:cNvPr id="37" name="Rectangle: Rounded Corners 36">
              <a:extLst>
                <a:ext uri="{FF2B5EF4-FFF2-40B4-BE49-F238E27FC236}">
                  <a16:creationId xmlns:a16="http://schemas.microsoft.com/office/drawing/2014/main" id="{2C4C234D-B6BF-6C5F-E742-8BFF6DC860E0}"/>
                </a:ext>
              </a:extLst>
            </p:cNvPr>
            <p:cNvSpPr/>
            <p:nvPr/>
          </p:nvSpPr>
          <p:spPr>
            <a:xfrm>
              <a:off x="8875986" y="4406975"/>
              <a:ext cx="1860331" cy="1834210"/>
            </a:xfrm>
            <a:prstGeom prst="roundRect">
              <a:avLst>
                <a:gd name="adj" fmla="val 5786"/>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39" name="TextBox 38">
              <a:extLst>
                <a:ext uri="{FF2B5EF4-FFF2-40B4-BE49-F238E27FC236}">
                  <a16:creationId xmlns:a16="http://schemas.microsoft.com/office/drawing/2014/main" id="{EB051B31-086C-41F1-2EE4-83C90B7E7B6B}"/>
                </a:ext>
              </a:extLst>
            </p:cNvPr>
            <p:cNvSpPr txBox="1"/>
            <p:nvPr/>
          </p:nvSpPr>
          <p:spPr>
            <a:xfrm>
              <a:off x="1236663" y="3179028"/>
              <a:ext cx="1234358"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TXT Mapping</a:t>
              </a:r>
            </a:p>
          </p:txBody>
        </p:sp>
        <p:sp>
          <p:nvSpPr>
            <p:cNvPr id="40" name="TextBox 39">
              <a:extLst>
                <a:ext uri="{FF2B5EF4-FFF2-40B4-BE49-F238E27FC236}">
                  <a16:creationId xmlns:a16="http://schemas.microsoft.com/office/drawing/2014/main" id="{B13D25D3-16F9-572D-7E11-8970131DF5C3}"/>
                </a:ext>
              </a:extLst>
            </p:cNvPr>
            <p:cNvSpPr txBox="1"/>
            <p:nvPr/>
          </p:nvSpPr>
          <p:spPr>
            <a:xfrm>
              <a:off x="9132686" y="6211470"/>
              <a:ext cx="1300653"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Avro Mapping</a:t>
              </a:r>
            </a:p>
          </p:txBody>
        </p:sp>
        <p:sp>
          <p:nvSpPr>
            <p:cNvPr id="41" name="TextBox 40">
              <a:extLst>
                <a:ext uri="{FF2B5EF4-FFF2-40B4-BE49-F238E27FC236}">
                  <a16:creationId xmlns:a16="http://schemas.microsoft.com/office/drawing/2014/main" id="{B83C35D4-1F51-B001-F3ED-93F74288BB13}"/>
                </a:ext>
              </a:extLst>
            </p:cNvPr>
            <p:cNvSpPr txBox="1"/>
            <p:nvPr/>
          </p:nvSpPr>
          <p:spPr>
            <a:xfrm>
              <a:off x="3252420" y="6211470"/>
              <a:ext cx="1539284"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Parquet Mapping</a:t>
              </a:r>
            </a:p>
          </p:txBody>
        </p:sp>
        <p:sp>
          <p:nvSpPr>
            <p:cNvPr id="42" name="TextBox 41">
              <a:extLst>
                <a:ext uri="{FF2B5EF4-FFF2-40B4-BE49-F238E27FC236}">
                  <a16:creationId xmlns:a16="http://schemas.microsoft.com/office/drawing/2014/main" id="{31EE6448-8C8C-B558-C4D5-DEBBEC277411}"/>
                </a:ext>
              </a:extLst>
            </p:cNvPr>
            <p:cNvSpPr txBox="1"/>
            <p:nvPr/>
          </p:nvSpPr>
          <p:spPr>
            <a:xfrm>
              <a:off x="5317834" y="6211470"/>
              <a:ext cx="1286146" cy="3133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ORC Mapping</a:t>
              </a:r>
            </a:p>
          </p:txBody>
        </p:sp>
        <p:sp>
          <p:nvSpPr>
            <p:cNvPr id="43" name="TextBox 42">
              <a:extLst>
                <a:ext uri="{FF2B5EF4-FFF2-40B4-BE49-F238E27FC236}">
                  <a16:creationId xmlns:a16="http://schemas.microsoft.com/office/drawing/2014/main" id="{B784AFC5-0BBF-85D6-B377-21DD49D5F63E}"/>
                </a:ext>
              </a:extLst>
            </p:cNvPr>
            <p:cNvSpPr txBox="1"/>
            <p:nvPr/>
          </p:nvSpPr>
          <p:spPr>
            <a:xfrm>
              <a:off x="7004998" y="6211470"/>
              <a:ext cx="1784798" cy="3133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08586"/>
                  </a:solidFill>
                  <a:effectLst/>
                  <a:uLnTx/>
                  <a:uFillTx/>
                  <a:latin typeface="Segoe Sans Text" panose="020F0502020204030204"/>
                  <a:ea typeface="+mn-ea"/>
                  <a:cs typeface="+mn-cs"/>
                </a:rPr>
                <a:t>W3LogFile Mapping</a:t>
              </a:r>
            </a:p>
          </p:txBody>
        </p:sp>
        <p:sp>
          <p:nvSpPr>
            <p:cNvPr id="11" name="Freeform 10">
              <a:extLst>
                <a:ext uri="{FF2B5EF4-FFF2-40B4-BE49-F238E27FC236}">
                  <a16:creationId xmlns:a16="http://schemas.microsoft.com/office/drawing/2014/main" id="{293D586B-2696-CCCA-E85F-F691465C67B0}"/>
                </a:ext>
              </a:extLst>
            </p:cNvPr>
            <p:cNvSpPr/>
            <p:nvPr/>
          </p:nvSpPr>
          <p:spPr>
            <a:xfrm>
              <a:off x="1176619" y="3476065"/>
              <a:ext cx="9559698" cy="1810638"/>
            </a:xfrm>
            <a:custGeom>
              <a:avLst/>
              <a:gdLst>
                <a:gd name="connsiteX0" fmla="*/ 132242 w 9540688"/>
                <a:gd name="connsiteY0" fmla="*/ 0 h 1801905"/>
                <a:gd name="connsiteX1" fmla="*/ 143438 w 9540688"/>
                <a:gd name="connsiteY1" fmla="*/ 0 h 1801905"/>
                <a:gd name="connsiteX2" fmla="*/ 7498963 w 9540688"/>
                <a:gd name="connsiteY2" fmla="*/ 0 h 1801905"/>
                <a:gd name="connsiteX3" fmla="*/ 9397250 w 9540688"/>
                <a:gd name="connsiteY3" fmla="*/ 0 h 1801905"/>
                <a:gd name="connsiteX4" fmla="*/ 9540688 w 9540688"/>
                <a:gd name="connsiteY4" fmla="*/ 143438 h 1801905"/>
                <a:gd name="connsiteX5" fmla="*/ 9540688 w 9540688"/>
                <a:gd name="connsiteY5" fmla="*/ 717173 h 1801905"/>
                <a:gd name="connsiteX6" fmla="*/ 9397250 w 9540688"/>
                <a:gd name="connsiteY6" fmla="*/ 860611 h 1801905"/>
                <a:gd name="connsiteX7" fmla="*/ 7892478 w 9540688"/>
                <a:gd name="connsiteY7" fmla="*/ 860611 h 1801905"/>
                <a:gd name="connsiteX8" fmla="*/ 7892478 w 9540688"/>
                <a:gd name="connsiteY8" fmla="*/ 862194 h 1801905"/>
                <a:gd name="connsiteX9" fmla="*/ 7746181 w 9540688"/>
                <a:gd name="connsiteY9" fmla="*/ 862194 h 1801905"/>
                <a:gd name="connsiteX10" fmla="*/ 7639083 w 9540688"/>
                <a:gd name="connsiteY10" fmla="*/ 933184 h 1801905"/>
                <a:gd name="connsiteX11" fmla="*/ 7631205 w 9540688"/>
                <a:gd name="connsiteY11" fmla="*/ 972206 h 1801905"/>
                <a:gd name="connsiteX12" fmla="*/ 7631205 w 9540688"/>
                <a:gd name="connsiteY12" fmla="*/ 1669663 h 1801905"/>
                <a:gd name="connsiteX13" fmla="*/ 7498963 w 9540688"/>
                <a:gd name="connsiteY13" fmla="*/ 1801905 h 1801905"/>
                <a:gd name="connsiteX14" fmla="*/ 132242 w 9540688"/>
                <a:gd name="connsiteY14" fmla="*/ 1801905 h 1801905"/>
                <a:gd name="connsiteX15" fmla="*/ 0 w 9540688"/>
                <a:gd name="connsiteY15" fmla="*/ 1669663 h 1801905"/>
                <a:gd name="connsiteX16" fmla="*/ 0 w 9540688"/>
                <a:gd name="connsiteY16" fmla="*/ 132242 h 1801905"/>
                <a:gd name="connsiteX17" fmla="*/ 132242 w 9540688"/>
                <a:gd name="connsiteY17" fmla="*/ 0 h 18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40688" h="1801905">
                  <a:moveTo>
                    <a:pt x="132242" y="0"/>
                  </a:moveTo>
                  <a:lnTo>
                    <a:pt x="143438" y="0"/>
                  </a:lnTo>
                  <a:lnTo>
                    <a:pt x="7498963" y="0"/>
                  </a:lnTo>
                  <a:lnTo>
                    <a:pt x="9397250" y="0"/>
                  </a:lnTo>
                  <a:cubicBezTo>
                    <a:pt x="9476469" y="0"/>
                    <a:pt x="9540688" y="64219"/>
                    <a:pt x="9540688" y="143438"/>
                  </a:cubicBezTo>
                  <a:lnTo>
                    <a:pt x="9540688" y="717173"/>
                  </a:lnTo>
                  <a:cubicBezTo>
                    <a:pt x="9540688" y="796392"/>
                    <a:pt x="9476469" y="860611"/>
                    <a:pt x="9397250" y="860611"/>
                  </a:cubicBezTo>
                  <a:lnTo>
                    <a:pt x="7892478" y="860611"/>
                  </a:lnTo>
                  <a:lnTo>
                    <a:pt x="7892478" y="862194"/>
                  </a:lnTo>
                  <a:lnTo>
                    <a:pt x="7746181" y="862194"/>
                  </a:lnTo>
                  <a:cubicBezTo>
                    <a:pt x="7698036" y="862194"/>
                    <a:pt x="7656728" y="891466"/>
                    <a:pt x="7639083" y="933184"/>
                  </a:cubicBezTo>
                  <a:lnTo>
                    <a:pt x="7631205" y="972206"/>
                  </a:lnTo>
                  <a:lnTo>
                    <a:pt x="7631205" y="1669663"/>
                  </a:lnTo>
                  <a:cubicBezTo>
                    <a:pt x="7631205" y="1742698"/>
                    <a:pt x="7571998" y="1801905"/>
                    <a:pt x="7498963" y="1801905"/>
                  </a:cubicBezTo>
                  <a:lnTo>
                    <a:pt x="132242" y="1801905"/>
                  </a:lnTo>
                  <a:cubicBezTo>
                    <a:pt x="59207" y="1801905"/>
                    <a:pt x="0" y="1742698"/>
                    <a:pt x="0" y="1669663"/>
                  </a:cubicBezTo>
                  <a:lnTo>
                    <a:pt x="0" y="132242"/>
                  </a:lnTo>
                  <a:cubicBezTo>
                    <a:pt x="0" y="59207"/>
                    <a:pt x="59207" y="0"/>
                    <a:pt x="132242" y="0"/>
                  </a:cubicBezTo>
                  <a:close/>
                </a:path>
              </a:pathLst>
            </a:cu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12" name="Rectangle: Rounded Corners 36">
              <a:extLst>
                <a:ext uri="{FF2B5EF4-FFF2-40B4-BE49-F238E27FC236}">
                  <a16:creationId xmlns:a16="http://schemas.microsoft.com/office/drawing/2014/main" id="{F79EE455-7B75-FBE7-1F64-853B06799B56}"/>
                </a:ext>
              </a:extLst>
            </p:cNvPr>
            <p:cNvSpPr/>
            <p:nvPr/>
          </p:nvSpPr>
          <p:spPr>
            <a:xfrm>
              <a:off x="6939943" y="5362223"/>
              <a:ext cx="1854102" cy="867673"/>
            </a:xfrm>
            <a:prstGeom prst="roundRect">
              <a:avLst>
                <a:gd name="adj" fmla="val 1537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13" name="Rectangle: Rounded Corners 36">
              <a:extLst>
                <a:ext uri="{FF2B5EF4-FFF2-40B4-BE49-F238E27FC236}">
                  <a16:creationId xmlns:a16="http://schemas.microsoft.com/office/drawing/2014/main" id="{F987C2C3-243A-E96E-3090-6AB09B9C899B}"/>
                </a:ext>
              </a:extLst>
            </p:cNvPr>
            <p:cNvSpPr/>
            <p:nvPr/>
          </p:nvSpPr>
          <p:spPr>
            <a:xfrm>
              <a:off x="5020831" y="5362223"/>
              <a:ext cx="1854102" cy="867673"/>
            </a:xfrm>
            <a:prstGeom prst="roundRect">
              <a:avLst>
                <a:gd name="adj" fmla="val 1537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14" name="Rectangle: Rounded Corners 36">
              <a:extLst>
                <a:ext uri="{FF2B5EF4-FFF2-40B4-BE49-F238E27FC236}">
                  <a16:creationId xmlns:a16="http://schemas.microsoft.com/office/drawing/2014/main" id="{D66FDD40-6A71-E5D4-F090-76CA16531183}"/>
                </a:ext>
              </a:extLst>
            </p:cNvPr>
            <p:cNvSpPr/>
            <p:nvPr/>
          </p:nvSpPr>
          <p:spPr>
            <a:xfrm>
              <a:off x="3101720" y="5362223"/>
              <a:ext cx="1854102" cy="867673"/>
            </a:xfrm>
            <a:prstGeom prst="roundRect">
              <a:avLst>
                <a:gd name="adj" fmla="val 1537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grpSp>
    </p:spTree>
    <p:extLst>
      <p:ext uri="{BB962C8B-B14F-4D97-AF65-F5344CB8AC3E}">
        <p14:creationId xmlns:p14="http://schemas.microsoft.com/office/powerpoint/2010/main" val="248078040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1FEB5-1856-44F4-EB84-2C3E94216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4FA9-4A34-626B-30BC-6D5899B08E36}"/>
              </a:ext>
            </a:extLst>
          </p:cNvPr>
          <p:cNvSpPr>
            <a:spLocks noGrp="1"/>
          </p:cNvSpPr>
          <p:nvPr>
            <p:ph type="title"/>
          </p:nvPr>
        </p:nvSpPr>
        <p:spPr/>
        <p:txBody>
          <a:bodyPr>
            <a:normAutofit/>
          </a:bodyPr>
          <a:lstStyle/>
          <a:p>
            <a:r>
              <a:rPr lang="en-GB"/>
              <a:t>Objectives of this training</a:t>
            </a:r>
            <a:endParaRPr lang="en-US"/>
          </a:p>
        </p:txBody>
      </p:sp>
      <p:sp>
        <p:nvSpPr>
          <p:cNvPr id="4" name="Text Placeholder 3">
            <a:extLst>
              <a:ext uri="{FF2B5EF4-FFF2-40B4-BE49-F238E27FC236}">
                <a16:creationId xmlns:a16="http://schemas.microsoft.com/office/drawing/2014/main" id="{A7617DD6-2132-72B1-1E05-E2D0AEF14612}"/>
              </a:ext>
            </a:extLst>
          </p:cNvPr>
          <p:cNvSpPr>
            <a:spLocks noGrp="1"/>
          </p:cNvSpPr>
          <p:nvPr>
            <p:ph type="body" sz="quarter" idx="27"/>
          </p:nvPr>
        </p:nvSpPr>
        <p:spPr/>
        <p:txBody>
          <a:bodyPr>
            <a:normAutofit/>
          </a:bodyPr>
          <a:lstStyle/>
          <a:p>
            <a:r>
              <a:rPr lang="en-GB" sz="2800"/>
              <a:t>Equip our field and partners with the advanced knowledge of the tech stack of Real-Time Intelligence</a:t>
            </a:r>
          </a:p>
          <a:p>
            <a:endParaRPr lang="en-GB" sz="2800"/>
          </a:p>
          <a:p>
            <a:r>
              <a:rPr lang="en-GB" sz="2800"/>
              <a:t>Forum for partners to learn directly from Product Managers and Fabric CAT Program Managers</a:t>
            </a:r>
          </a:p>
          <a:p>
            <a:endParaRPr lang="en-GB" sz="2800"/>
          </a:p>
          <a:p>
            <a:r>
              <a:rPr lang="en-GB" sz="2800"/>
              <a:t>Ask questions, seek clarifications, dive deep into challenges, scenarios, use cases, situations that you have experienced</a:t>
            </a:r>
          </a:p>
        </p:txBody>
      </p:sp>
      <p:sp>
        <p:nvSpPr>
          <p:cNvPr id="6" name="Slide Number Placeholder 5">
            <a:extLst>
              <a:ext uri="{FF2B5EF4-FFF2-40B4-BE49-F238E27FC236}">
                <a16:creationId xmlns:a16="http://schemas.microsoft.com/office/drawing/2014/main" id="{0512AD9B-CFBC-CF59-4977-D67E8E61F9F2}"/>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763623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8F2FA-0BB0-C7D0-CF7A-5345EA7FEA4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2718E8A-A4AE-5E71-7DB2-10E25D020C13}"/>
              </a:ext>
            </a:extLst>
          </p:cNvPr>
          <p:cNvSpPr/>
          <p:nvPr/>
        </p:nvSpPr>
        <p:spPr>
          <a:xfrm>
            <a:off x="576710" y="1894819"/>
            <a:ext cx="11051410" cy="4285319"/>
          </a:xfrm>
          <a:prstGeom prst="roundRect">
            <a:avLst>
              <a:gd name="adj" fmla="val 29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 name="Title 4">
            <a:extLst>
              <a:ext uri="{FF2B5EF4-FFF2-40B4-BE49-F238E27FC236}">
                <a16:creationId xmlns:a16="http://schemas.microsoft.com/office/drawing/2014/main" id="{75EB8423-6235-CADC-8895-3F5370A70306}"/>
              </a:ext>
            </a:extLst>
          </p:cNvPr>
          <p:cNvSpPr>
            <a:spLocks noGrp="1"/>
          </p:cNvSpPr>
          <p:nvPr>
            <p:ph type="title"/>
          </p:nvPr>
        </p:nvSpPr>
        <p:spPr>
          <a:xfrm>
            <a:off x="563880" y="503396"/>
            <a:ext cx="11064240" cy="724535"/>
          </a:xfrm>
        </p:spPr>
        <p:txBody>
          <a:bodyPr/>
          <a:lstStyle/>
          <a:p>
            <a:r>
              <a:rPr lang="en-US"/>
              <a:t>Ingestion mapping</a:t>
            </a:r>
          </a:p>
        </p:txBody>
      </p:sp>
      <p:sp>
        <p:nvSpPr>
          <p:cNvPr id="2" name="Slide Number Placeholder 1">
            <a:extLst>
              <a:ext uri="{FF2B5EF4-FFF2-40B4-BE49-F238E27FC236}">
                <a16:creationId xmlns:a16="http://schemas.microsoft.com/office/drawing/2014/main" id="{8B0E6C07-5974-B3E2-99AD-ECDBEE18C2EE}"/>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8" name="Text Placeholder 11">
            <a:extLst>
              <a:ext uri="{FF2B5EF4-FFF2-40B4-BE49-F238E27FC236}">
                <a16:creationId xmlns:a16="http://schemas.microsoft.com/office/drawing/2014/main" id="{4D2F1D98-1072-56E9-7044-2C8339F80E51}"/>
              </a:ext>
            </a:extLst>
          </p:cNvPr>
          <p:cNvSpPr txBox="1">
            <a:spLocks/>
          </p:cNvSpPr>
          <p:nvPr/>
        </p:nvSpPr>
        <p:spPr>
          <a:xfrm>
            <a:off x="563880" y="1170284"/>
            <a:ext cx="9953169" cy="765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Mappings can be paired to a single ingestion or created as a reusable mapping between different ingestions. Though to the same destination table only.</a:t>
            </a:r>
          </a:p>
        </p:txBody>
      </p:sp>
      <p:grpSp>
        <p:nvGrpSpPr>
          <p:cNvPr id="81" name="Group 80">
            <a:extLst>
              <a:ext uri="{FF2B5EF4-FFF2-40B4-BE49-F238E27FC236}">
                <a16:creationId xmlns:a16="http://schemas.microsoft.com/office/drawing/2014/main" id="{C938654F-D4BE-1883-5CB0-22C741281D5D}"/>
              </a:ext>
            </a:extLst>
          </p:cNvPr>
          <p:cNvGrpSpPr/>
          <p:nvPr/>
        </p:nvGrpSpPr>
        <p:grpSpPr>
          <a:xfrm>
            <a:off x="2027609" y="2278934"/>
            <a:ext cx="8136782" cy="3418137"/>
            <a:chOff x="1351291" y="2358336"/>
            <a:chExt cx="8136782" cy="3418137"/>
          </a:xfrm>
        </p:grpSpPr>
        <p:grpSp>
          <p:nvGrpSpPr>
            <p:cNvPr id="44" name="Group 43">
              <a:extLst>
                <a:ext uri="{FF2B5EF4-FFF2-40B4-BE49-F238E27FC236}">
                  <a16:creationId xmlns:a16="http://schemas.microsoft.com/office/drawing/2014/main" id="{8CEF1F18-AE58-AC65-6F47-17889AE58156}"/>
                </a:ext>
              </a:extLst>
            </p:cNvPr>
            <p:cNvGrpSpPr/>
            <p:nvPr/>
          </p:nvGrpSpPr>
          <p:grpSpPr>
            <a:xfrm>
              <a:off x="2816486" y="2446440"/>
              <a:ext cx="6571859" cy="3238533"/>
              <a:chOff x="3685912" y="2721560"/>
              <a:chExt cx="6571859" cy="3238533"/>
            </a:xfrm>
          </p:grpSpPr>
          <p:sp>
            <p:nvSpPr>
              <p:cNvPr id="10" name="Rounded Rectangle 9">
                <a:extLst>
                  <a:ext uri="{FF2B5EF4-FFF2-40B4-BE49-F238E27FC236}">
                    <a16:creationId xmlns:a16="http://schemas.microsoft.com/office/drawing/2014/main" id="{9D451EEC-8E9B-46B4-D313-068B40F6DE07}"/>
                  </a:ext>
                </a:extLst>
              </p:cNvPr>
              <p:cNvSpPr/>
              <p:nvPr/>
            </p:nvSpPr>
            <p:spPr>
              <a:xfrm>
                <a:off x="4451744" y="2721560"/>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sp>
            <p:nvSpPr>
              <p:cNvPr id="11" name="Rounded Rectangle 10">
                <a:extLst>
                  <a:ext uri="{FF2B5EF4-FFF2-40B4-BE49-F238E27FC236}">
                    <a16:creationId xmlns:a16="http://schemas.microsoft.com/office/drawing/2014/main" id="{8813129E-5C12-6FB5-7851-287D49D5FDAF}"/>
                  </a:ext>
                </a:extLst>
              </p:cNvPr>
              <p:cNvSpPr/>
              <p:nvPr/>
            </p:nvSpPr>
            <p:spPr>
              <a:xfrm>
                <a:off x="6588926" y="2721560"/>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Mapping</a:t>
                </a:r>
              </a:p>
            </p:txBody>
          </p:sp>
          <p:sp>
            <p:nvSpPr>
              <p:cNvPr id="13" name="Rounded Rectangle 12">
                <a:extLst>
                  <a:ext uri="{FF2B5EF4-FFF2-40B4-BE49-F238E27FC236}">
                    <a16:creationId xmlns:a16="http://schemas.microsoft.com/office/drawing/2014/main" id="{49A30891-5FAE-F94C-D1DC-6C0902CBC5F2}"/>
                  </a:ext>
                </a:extLst>
              </p:cNvPr>
              <p:cNvSpPr/>
              <p:nvPr/>
            </p:nvSpPr>
            <p:spPr>
              <a:xfrm>
                <a:off x="8726108" y="2721560"/>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Table</a:t>
                </a:r>
              </a:p>
            </p:txBody>
          </p:sp>
          <p:sp>
            <p:nvSpPr>
              <p:cNvPr id="14" name="Rounded Rectangle 13">
                <a:extLst>
                  <a:ext uri="{FF2B5EF4-FFF2-40B4-BE49-F238E27FC236}">
                    <a16:creationId xmlns:a16="http://schemas.microsoft.com/office/drawing/2014/main" id="{6A1E178D-026A-4785-DC02-693F787277DB}"/>
                  </a:ext>
                </a:extLst>
              </p:cNvPr>
              <p:cNvSpPr/>
              <p:nvPr/>
            </p:nvSpPr>
            <p:spPr>
              <a:xfrm>
                <a:off x="3685912" y="3678479"/>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sp>
            <p:nvSpPr>
              <p:cNvPr id="21" name="Rounded Rectangle 20">
                <a:extLst>
                  <a:ext uri="{FF2B5EF4-FFF2-40B4-BE49-F238E27FC236}">
                    <a16:creationId xmlns:a16="http://schemas.microsoft.com/office/drawing/2014/main" id="{A838636B-896D-44FD-7E70-F3CCCCED8D5A}"/>
                  </a:ext>
                </a:extLst>
              </p:cNvPr>
              <p:cNvSpPr/>
              <p:nvPr/>
            </p:nvSpPr>
            <p:spPr>
              <a:xfrm>
                <a:off x="8718626" y="4498608"/>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Table</a:t>
                </a:r>
              </a:p>
            </p:txBody>
          </p:sp>
          <p:sp>
            <p:nvSpPr>
              <p:cNvPr id="41" name="Rounded Rectangle 40">
                <a:extLst>
                  <a:ext uri="{FF2B5EF4-FFF2-40B4-BE49-F238E27FC236}">
                    <a16:creationId xmlns:a16="http://schemas.microsoft.com/office/drawing/2014/main" id="{0CF390FB-BCDE-D265-1228-C0DEC95B7F54}"/>
                  </a:ext>
                </a:extLst>
              </p:cNvPr>
              <p:cNvSpPr/>
              <p:nvPr/>
            </p:nvSpPr>
            <p:spPr>
              <a:xfrm>
                <a:off x="4451744" y="4498607"/>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sp>
            <p:nvSpPr>
              <p:cNvPr id="42" name="Rounded Rectangle 41">
                <a:extLst>
                  <a:ext uri="{FF2B5EF4-FFF2-40B4-BE49-F238E27FC236}">
                    <a16:creationId xmlns:a16="http://schemas.microsoft.com/office/drawing/2014/main" id="{0EFACE32-AC17-9461-F58C-58C44F2A58CA}"/>
                  </a:ext>
                </a:extLst>
              </p:cNvPr>
              <p:cNvSpPr/>
              <p:nvPr/>
            </p:nvSpPr>
            <p:spPr>
              <a:xfrm>
                <a:off x="6588926" y="4498607"/>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Mapping</a:t>
                </a:r>
              </a:p>
            </p:txBody>
          </p:sp>
          <p:sp>
            <p:nvSpPr>
              <p:cNvPr id="43" name="Rounded Rectangle 42">
                <a:extLst>
                  <a:ext uri="{FF2B5EF4-FFF2-40B4-BE49-F238E27FC236}">
                    <a16:creationId xmlns:a16="http://schemas.microsoft.com/office/drawing/2014/main" id="{5B876693-8DA6-9BAE-4BB2-9D207EDE9AD8}"/>
                  </a:ext>
                </a:extLst>
              </p:cNvPr>
              <p:cNvSpPr/>
              <p:nvPr/>
            </p:nvSpPr>
            <p:spPr>
              <a:xfrm>
                <a:off x="3685912" y="5313612"/>
                <a:ext cx="1531663" cy="646481"/>
              </a:xfrm>
              <a:prstGeom prst="roundRect">
                <a:avLst/>
              </a:prstGeom>
              <a:solidFill>
                <a:schemeClr val="accent4"/>
              </a:solidFill>
              <a:ln/>
              <a:effectLst/>
            </p:spPr>
            <p:style>
              <a:lnRef idx="0">
                <a:schemeClr val="accent4"/>
              </a:lnRef>
              <a:fillRef idx="3">
                <a:schemeClr val="accent4"/>
              </a:fillRef>
              <a:effectRef idx="3">
                <a:schemeClr val="accent4"/>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GB" sz="18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Sans Text" panose="020F0502020204030204"/>
                    <a:ea typeface="+mn-ea"/>
                    <a:cs typeface="Segoe UI" pitchFamily="34" charset="0"/>
                  </a:rPr>
                  <a:t>Source</a:t>
                </a:r>
              </a:p>
            </p:txBody>
          </p:sp>
        </p:grpSp>
        <p:sp>
          <p:nvSpPr>
            <p:cNvPr id="50" name="TextBox 49">
              <a:extLst>
                <a:ext uri="{FF2B5EF4-FFF2-40B4-BE49-F238E27FC236}">
                  <a16:creationId xmlns:a16="http://schemas.microsoft.com/office/drawing/2014/main" id="{B727FE93-1E08-5530-33F1-9AD758A59B2A}"/>
                </a:ext>
              </a:extLst>
            </p:cNvPr>
            <p:cNvSpPr txBox="1"/>
            <p:nvPr/>
          </p:nvSpPr>
          <p:spPr>
            <a:xfrm>
              <a:off x="1351291" y="4377450"/>
              <a:ext cx="1354858"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308586"/>
                  </a:solidFill>
                  <a:effectLst/>
                  <a:uLnTx/>
                  <a:uFillTx/>
                  <a:latin typeface="Segoe Sans Text" panose="020F0502020204030204"/>
                  <a:ea typeface="+mn-ea"/>
                  <a:cs typeface="+mn-cs"/>
                </a:rPr>
                <a:t>1:M mapping</a:t>
              </a:r>
            </a:p>
          </p:txBody>
        </p:sp>
        <p:sp>
          <p:nvSpPr>
            <p:cNvPr id="53" name="Rectangle: Rounded Corners 36">
              <a:extLst>
                <a:ext uri="{FF2B5EF4-FFF2-40B4-BE49-F238E27FC236}">
                  <a16:creationId xmlns:a16="http://schemas.microsoft.com/office/drawing/2014/main" id="{952D3919-8EDF-6013-CCDB-03AF73C7111B}"/>
                </a:ext>
              </a:extLst>
            </p:cNvPr>
            <p:cNvSpPr/>
            <p:nvPr/>
          </p:nvSpPr>
          <p:spPr>
            <a:xfrm>
              <a:off x="2703927" y="3287088"/>
              <a:ext cx="6784146" cy="2489385"/>
            </a:xfrm>
            <a:prstGeom prst="roundRect">
              <a:avLst>
                <a:gd name="adj" fmla="val 7567"/>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4" name="Rectangle: Rounded Corners 36">
              <a:extLst>
                <a:ext uri="{FF2B5EF4-FFF2-40B4-BE49-F238E27FC236}">
                  <a16:creationId xmlns:a16="http://schemas.microsoft.com/office/drawing/2014/main" id="{46BBD0C9-FE38-658C-281A-03E8D2482318}"/>
                </a:ext>
              </a:extLst>
            </p:cNvPr>
            <p:cNvSpPr/>
            <p:nvPr/>
          </p:nvSpPr>
          <p:spPr>
            <a:xfrm>
              <a:off x="2703927" y="2358336"/>
              <a:ext cx="6784146" cy="810404"/>
            </a:xfrm>
            <a:prstGeom prst="roundRect">
              <a:avLst>
                <a:gd name="adj" fmla="val 20104"/>
              </a:avLst>
            </a:prstGeom>
            <a:noFill/>
            <a:ln>
              <a:solidFill>
                <a:srgbClr val="308586"/>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7F3"/>
                </a:solidFill>
                <a:effectLst/>
                <a:uLnTx/>
                <a:uFillTx/>
                <a:latin typeface="Segoe Sans Text" panose="020F0502020204030204"/>
                <a:ea typeface="+mn-ea"/>
                <a:cs typeface="+mn-cs"/>
              </a:endParaRPr>
            </a:p>
          </p:txBody>
        </p:sp>
        <p:sp>
          <p:nvSpPr>
            <p:cNvPr id="56" name="TextBox 55">
              <a:extLst>
                <a:ext uri="{FF2B5EF4-FFF2-40B4-BE49-F238E27FC236}">
                  <a16:creationId xmlns:a16="http://schemas.microsoft.com/office/drawing/2014/main" id="{9B78245C-3D4B-ED2E-A02B-F41B3FFD6251}"/>
                </a:ext>
              </a:extLst>
            </p:cNvPr>
            <p:cNvSpPr txBox="1"/>
            <p:nvPr/>
          </p:nvSpPr>
          <p:spPr>
            <a:xfrm>
              <a:off x="1457089" y="2616384"/>
              <a:ext cx="124906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308586"/>
                  </a:solidFill>
                  <a:effectLst/>
                  <a:uLnTx/>
                  <a:uFillTx/>
                  <a:latin typeface="Segoe Sans Text" panose="020F0502020204030204"/>
                  <a:ea typeface="+mn-ea"/>
                  <a:cs typeface="+mn-cs"/>
                </a:rPr>
                <a:t>1:1 mapping</a:t>
              </a:r>
            </a:p>
          </p:txBody>
        </p:sp>
        <p:cxnSp>
          <p:nvCxnSpPr>
            <p:cNvPr id="57" name="Connector: Elbow 21">
              <a:extLst>
                <a:ext uri="{FF2B5EF4-FFF2-40B4-BE49-F238E27FC236}">
                  <a16:creationId xmlns:a16="http://schemas.microsoft.com/office/drawing/2014/main" id="{274FFCED-47C5-8975-164C-1E036F016801}"/>
                </a:ext>
              </a:extLst>
            </p:cNvPr>
            <p:cNvCxnSpPr>
              <a:cxnSpLocks/>
              <a:stCxn id="14" idx="3"/>
              <a:endCxn id="42" idx="0"/>
            </p:cNvCxnSpPr>
            <p:nvPr/>
          </p:nvCxnSpPr>
          <p:spPr>
            <a:xfrm>
              <a:off x="4348149" y="3726600"/>
              <a:ext cx="2137183" cy="496887"/>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21">
              <a:extLst>
                <a:ext uri="{FF2B5EF4-FFF2-40B4-BE49-F238E27FC236}">
                  <a16:creationId xmlns:a16="http://schemas.microsoft.com/office/drawing/2014/main" id="{9E4EDB6E-E384-A633-8C90-ADDDC1A77BF9}"/>
                </a:ext>
              </a:extLst>
            </p:cNvPr>
            <p:cNvCxnSpPr>
              <a:cxnSpLocks/>
              <a:stCxn id="43" idx="3"/>
              <a:endCxn id="42" idx="2"/>
            </p:cNvCxnSpPr>
            <p:nvPr/>
          </p:nvCxnSpPr>
          <p:spPr>
            <a:xfrm flipV="1">
              <a:off x="4348149" y="4869968"/>
              <a:ext cx="2137183" cy="49176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14142B7-00D2-A37A-975A-C07D6B4283FD}"/>
                </a:ext>
              </a:extLst>
            </p:cNvPr>
            <p:cNvCxnSpPr>
              <a:stCxn id="10" idx="3"/>
              <a:endCxn id="11" idx="1"/>
            </p:cNvCxnSpPr>
            <p:nvPr/>
          </p:nvCxnSpPr>
          <p:spPr>
            <a:xfrm>
              <a:off x="5113981" y="2769681"/>
              <a:ext cx="60551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8E0AEE1-84F0-6B73-A8C8-3DCBA0C06313}"/>
                </a:ext>
              </a:extLst>
            </p:cNvPr>
            <p:cNvCxnSpPr>
              <a:cxnSpLocks/>
              <a:stCxn id="11" idx="3"/>
              <a:endCxn id="13" idx="1"/>
            </p:cNvCxnSpPr>
            <p:nvPr/>
          </p:nvCxnSpPr>
          <p:spPr>
            <a:xfrm>
              <a:off x="7251163" y="2769681"/>
              <a:ext cx="60551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962FB7C-364F-65EA-171F-08492E0FD449}"/>
                </a:ext>
              </a:extLst>
            </p:cNvPr>
            <p:cNvCxnSpPr>
              <a:cxnSpLocks/>
              <a:stCxn id="42" idx="3"/>
            </p:cNvCxnSpPr>
            <p:nvPr/>
          </p:nvCxnSpPr>
          <p:spPr>
            <a:xfrm>
              <a:off x="7251163" y="4546728"/>
              <a:ext cx="598037" cy="1398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EBE43A8-E2C7-0EF7-FAB0-81BE829CE631}"/>
                </a:ext>
              </a:extLst>
            </p:cNvPr>
            <p:cNvCxnSpPr>
              <a:cxnSpLocks/>
              <a:stCxn id="41" idx="3"/>
              <a:endCxn id="42" idx="1"/>
            </p:cNvCxnSpPr>
            <p:nvPr/>
          </p:nvCxnSpPr>
          <p:spPr>
            <a:xfrm>
              <a:off x="5113981" y="4546728"/>
              <a:ext cx="60551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3458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6BFE505-BA51-2185-34AB-62334979676B}"/>
              </a:ext>
            </a:extLst>
          </p:cNvPr>
          <p:cNvSpPr/>
          <p:nvPr/>
        </p:nvSpPr>
        <p:spPr>
          <a:xfrm>
            <a:off x="576710" y="2190698"/>
            <a:ext cx="11051410" cy="3989440"/>
          </a:xfrm>
          <a:prstGeom prst="roundRect">
            <a:avLst>
              <a:gd name="adj" fmla="val 2933"/>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3600" tIns="810000" rIns="183600" bIns="146304"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38" name="Title 37">
            <a:extLst>
              <a:ext uri="{FF2B5EF4-FFF2-40B4-BE49-F238E27FC236}">
                <a16:creationId xmlns:a16="http://schemas.microsoft.com/office/drawing/2014/main" id="{BDBA4507-320A-FF46-E6A7-0901045748EA}"/>
              </a:ext>
            </a:extLst>
          </p:cNvPr>
          <p:cNvSpPr>
            <a:spLocks noGrp="1"/>
          </p:cNvSpPr>
          <p:nvPr>
            <p:ph type="title"/>
          </p:nvPr>
        </p:nvSpPr>
        <p:spPr/>
        <p:txBody>
          <a:bodyPr/>
          <a:lstStyle/>
          <a:p>
            <a:r>
              <a:rPr lang="en-GB"/>
              <a:t>Mapping transformations</a:t>
            </a:r>
          </a:p>
        </p:txBody>
      </p:sp>
      <p:sp>
        <p:nvSpPr>
          <p:cNvPr id="2" name="Slide Number Placeholder 1">
            <a:extLst>
              <a:ext uri="{FF2B5EF4-FFF2-40B4-BE49-F238E27FC236}">
                <a16:creationId xmlns:a16="http://schemas.microsoft.com/office/drawing/2014/main" id="{AD1BE9A5-A0E1-993D-77B0-CE6D6B6595A8}"/>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grpSp>
        <p:nvGrpSpPr>
          <p:cNvPr id="6" name="Group 5">
            <a:extLst>
              <a:ext uri="{FF2B5EF4-FFF2-40B4-BE49-F238E27FC236}">
                <a16:creationId xmlns:a16="http://schemas.microsoft.com/office/drawing/2014/main" id="{32CCB4D2-36A7-3A66-E915-770030172331}"/>
              </a:ext>
            </a:extLst>
          </p:cNvPr>
          <p:cNvGrpSpPr/>
          <p:nvPr/>
        </p:nvGrpSpPr>
        <p:grpSpPr>
          <a:xfrm>
            <a:off x="1148119" y="2805884"/>
            <a:ext cx="9908592" cy="2759069"/>
            <a:chOff x="1936888" y="2547160"/>
            <a:chExt cx="7872192" cy="2604236"/>
          </a:xfrm>
        </p:grpSpPr>
        <p:sp>
          <p:nvSpPr>
            <p:cNvPr id="39" name="Rounded Rectangle 38">
              <a:extLst>
                <a:ext uri="{FF2B5EF4-FFF2-40B4-BE49-F238E27FC236}">
                  <a16:creationId xmlns:a16="http://schemas.microsoft.com/office/drawing/2014/main" id="{29319B61-99BD-7144-3020-E17A17610228}"/>
                </a:ext>
              </a:extLst>
            </p:cNvPr>
            <p:cNvSpPr/>
            <p:nvPr/>
          </p:nvSpPr>
          <p:spPr>
            <a:xfrm>
              <a:off x="1936888" y="2547160"/>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PropertyBagArrayToDictionary</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0" name="Rounded Rectangle 39">
              <a:extLst>
                <a:ext uri="{FF2B5EF4-FFF2-40B4-BE49-F238E27FC236}">
                  <a16:creationId xmlns:a16="http://schemas.microsoft.com/office/drawing/2014/main" id="{AE4405D1-5BC8-A617-C313-4C832F898DD8}"/>
                </a:ext>
              </a:extLst>
            </p:cNvPr>
            <p:cNvSpPr/>
            <p:nvPr/>
          </p:nvSpPr>
          <p:spPr>
            <a:xfrm>
              <a:off x="1936888" y="3483820"/>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SourceLocation</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1" name="Rounded Rectangle 40">
              <a:extLst>
                <a:ext uri="{FF2B5EF4-FFF2-40B4-BE49-F238E27FC236}">
                  <a16:creationId xmlns:a16="http://schemas.microsoft.com/office/drawing/2014/main" id="{FC6DB5C8-D547-A452-6D0F-02FDB86535A9}"/>
                </a:ext>
              </a:extLst>
            </p:cNvPr>
            <p:cNvSpPr/>
            <p:nvPr/>
          </p:nvSpPr>
          <p:spPr>
            <a:xfrm>
              <a:off x="4610706" y="2547160"/>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SourceLineNumber</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2" name="Rounded Rectangle 41">
              <a:extLst>
                <a:ext uri="{FF2B5EF4-FFF2-40B4-BE49-F238E27FC236}">
                  <a16:creationId xmlns:a16="http://schemas.microsoft.com/office/drawing/2014/main" id="{C021E10A-E618-FC96-4EBF-EE1A1D43D872}"/>
                </a:ext>
              </a:extLst>
            </p:cNvPr>
            <p:cNvSpPr/>
            <p:nvPr/>
          </p:nvSpPr>
          <p:spPr>
            <a:xfrm>
              <a:off x="7284524" y="2559112"/>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3" name="Rounded Rectangle 42">
              <a:extLst>
                <a:ext uri="{FF2B5EF4-FFF2-40B4-BE49-F238E27FC236}">
                  <a16:creationId xmlns:a16="http://schemas.microsoft.com/office/drawing/2014/main" id="{8A4E2633-47B8-50D0-A1C6-D0747190CAD6}"/>
                </a:ext>
              </a:extLst>
            </p:cNvPr>
            <p:cNvSpPr/>
            <p:nvPr/>
          </p:nvSpPr>
          <p:spPr>
            <a:xfrm>
              <a:off x="7284524" y="4420099"/>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DateTimeFromUnixMilliseconds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4" name="Rounded Rectangle 43">
              <a:extLst>
                <a:ext uri="{FF2B5EF4-FFF2-40B4-BE49-F238E27FC236}">
                  <a16:creationId xmlns:a16="http://schemas.microsoft.com/office/drawing/2014/main" id="{CED34345-2779-06F8-EB63-12FA22614704}"/>
                </a:ext>
              </a:extLst>
            </p:cNvPr>
            <p:cNvSpPr/>
            <p:nvPr/>
          </p:nvSpPr>
          <p:spPr>
            <a:xfrm>
              <a:off x="1936888" y="4408524"/>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DateTimeFromUnixMicroseconds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5" name="Rounded Rectangle 44">
              <a:extLst>
                <a:ext uri="{FF2B5EF4-FFF2-40B4-BE49-F238E27FC236}">
                  <a16:creationId xmlns:a16="http://schemas.microsoft.com/office/drawing/2014/main" id="{81E2F7D1-1231-FAC8-8877-F30966F01874}"/>
                </a:ext>
              </a:extLst>
            </p:cNvPr>
            <p:cNvSpPr/>
            <p:nvPr/>
          </p:nvSpPr>
          <p:spPr>
            <a:xfrm>
              <a:off x="4610706" y="3483819"/>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DateTimeFromUnixNanoseconds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6" name="Rounded Rectangle 45">
              <a:extLst>
                <a:ext uri="{FF2B5EF4-FFF2-40B4-BE49-F238E27FC236}">
                  <a16:creationId xmlns:a16="http://schemas.microsoft.com/office/drawing/2014/main" id="{F66DA934-A137-FE0A-1F93-DB2D41907C73}"/>
                </a:ext>
              </a:extLst>
            </p:cNvPr>
            <p:cNvSpPr/>
            <p:nvPr/>
          </p:nvSpPr>
          <p:spPr>
            <a:xfrm>
              <a:off x="4610706" y="4408524"/>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err="1">
                  <a:ln>
                    <a:noFill/>
                  </a:ln>
                  <a:solidFill>
                    <a:srgbClr val="FFF7F3"/>
                  </a:solidFill>
                  <a:effectLst/>
                  <a:uLnTx/>
                  <a:uFillTx/>
                  <a:latin typeface="Segoe UI" panose="020B0502040204020203" pitchFamily="34" charset="0"/>
                  <a:ea typeface="+mn-ea"/>
                  <a:cs typeface="+mn-cs"/>
                </a:rPr>
                <a:t>DropMappedFields</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sp>
          <p:nvSpPr>
            <p:cNvPr id="47" name="Rounded Rectangle 46">
              <a:extLst>
                <a:ext uri="{FF2B5EF4-FFF2-40B4-BE49-F238E27FC236}">
                  <a16:creationId xmlns:a16="http://schemas.microsoft.com/office/drawing/2014/main" id="{47C0C2D7-87A9-C552-4941-A6E377D627EA}"/>
                </a:ext>
              </a:extLst>
            </p:cNvPr>
            <p:cNvSpPr/>
            <p:nvPr/>
          </p:nvSpPr>
          <p:spPr>
            <a:xfrm>
              <a:off x="7284524" y="3483818"/>
              <a:ext cx="2524556" cy="731297"/>
            </a:xfrm>
            <a:prstGeom prst="roundRect">
              <a:avLst/>
            </a:prstGeom>
            <a:solidFill>
              <a:schemeClr val="accent4"/>
            </a:solidFill>
            <a:ln/>
            <a:effectLst/>
          </p:spPr>
          <p:style>
            <a:lnRef idx="0">
              <a:schemeClr val="dk1"/>
            </a:lnRef>
            <a:fillRef idx="3">
              <a:schemeClr val="dk1"/>
            </a:fillRef>
            <a:effectRef idx="3">
              <a:schemeClr val="dk1"/>
            </a:effectRef>
            <a:fontRef idx="minor">
              <a:schemeClr val="lt1"/>
            </a:fontRef>
          </p:style>
          <p:txBody>
            <a:bodyPr wrap="none" lIns="147600"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da-DK" sz="1600" b="0" i="0" u="none" strike="noStrike" kern="1200" cap="none" spc="0" normalizeH="0" baseline="0" noProof="0">
                  <a:ln>
                    <a:noFill/>
                  </a:ln>
                  <a:solidFill>
                    <a:srgbClr val="FFF7F3"/>
                  </a:solidFill>
                  <a:effectLst/>
                  <a:uLnTx/>
                  <a:uFillTx/>
                  <a:latin typeface="Segoe UI" panose="020B0502040204020203" pitchFamily="34" charset="0"/>
                  <a:ea typeface="+mn-ea"/>
                  <a:cs typeface="+mn-cs"/>
                </a:rPr>
                <a:t>BytesAsBase64</a:t>
              </a:r>
              <a:endParaRPr kumimoji="0" lang="en-GB" sz="1600" b="0" i="0" u="none" strike="noStrike" kern="1200" cap="none" spc="0" normalizeH="0" baseline="0" noProof="0">
                <a:ln w="3175">
                  <a:noFill/>
                </a:ln>
                <a:solidFill>
                  <a:srgbClr val="FFF7F3"/>
                </a:solidFill>
                <a:effectLst/>
                <a:uLnTx/>
                <a:uFillTx/>
                <a:latin typeface="Segoe Sans Text" panose="020F0502020204030204"/>
                <a:ea typeface="+mn-ea"/>
                <a:cs typeface="Segoe UI" pitchFamily="34" charset="0"/>
              </a:endParaRPr>
            </a:p>
          </p:txBody>
        </p:sp>
      </p:grpSp>
      <p:sp>
        <p:nvSpPr>
          <p:cNvPr id="5" name="Text Placeholder 11">
            <a:extLst>
              <a:ext uri="{FF2B5EF4-FFF2-40B4-BE49-F238E27FC236}">
                <a16:creationId xmlns:a16="http://schemas.microsoft.com/office/drawing/2014/main" id="{5F8CA0C1-EC50-B989-FAA2-5F63E503B5C4}"/>
              </a:ext>
            </a:extLst>
          </p:cNvPr>
          <p:cNvSpPr txBox="1">
            <a:spLocks/>
          </p:cNvSpPr>
          <p:nvPr/>
        </p:nvSpPr>
        <p:spPr>
          <a:xfrm>
            <a:off x="563880" y="1170284"/>
            <a:ext cx="9953169" cy="7651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rPr>
              <a:t>Some of the data format mappings (Parquet, JSON, and AVRO) support simple and useful ingest-time transformations. Where the scenario requires more complex processing at ingest time, use Update policy, which allows defining lightweight processing using KQL expression.</a:t>
            </a:r>
          </a:p>
        </p:txBody>
      </p:sp>
    </p:spTree>
    <p:extLst>
      <p:ext uri="{BB962C8B-B14F-4D97-AF65-F5344CB8AC3E}">
        <p14:creationId xmlns:p14="http://schemas.microsoft.com/office/powerpoint/2010/main" val="426245705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E228-566F-80C3-9FB6-C5F611627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5D031-83AD-636A-C393-68EFE1ADA7C0}"/>
              </a:ext>
            </a:extLst>
          </p:cNvPr>
          <p:cNvSpPr>
            <a:spLocks noGrp="1"/>
          </p:cNvSpPr>
          <p:nvPr>
            <p:ph type="title"/>
          </p:nvPr>
        </p:nvSpPr>
        <p:spPr/>
        <p:txBody>
          <a:bodyPr>
            <a:normAutofit/>
          </a:bodyPr>
          <a:lstStyle/>
          <a:p>
            <a:r>
              <a:rPr lang="en-GB"/>
              <a:t>Expectations From You</a:t>
            </a:r>
            <a:endParaRPr lang="en-US"/>
          </a:p>
        </p:txBody>
      </p:sp>
      <p:sp>
        <p:nvSpPr>
          <p:cNvPr id="4" name="Text Placeholder 3">
            <a:extLst>
              <a:ext uri="{FF2B5EF4-FFF2-40B4-BE49-F238E27FC236}">
                <a16:creationId xmlns:a16="http://schemas.microsoft.com/office/drawing/2014/main" id="{D9581DD1-F53D-0516-79E3-E9D06542F39E}"/>
              </a:ext>
            </a:extLst>
          </p:cNvPr>
          <p:cNvSpPr>
            <a:spLocks noGrp="1"/>
          </p:cNvSpPr>
          <p:nvPr>
            <p:ph type="body" sz="quarter" idx="27"/>
          </p:nvPr>
        </p:nvSpPr>
        <p:spPr/>
        <p:txBody>
          <a:bodyPr>
            <a:normAutofit/>
          </a:bodyPr>
          <a:lstStyle/>
          <a:p>
            <a:r>
              <a:rPr lang="en-GB" sz="2800"/>
              <a:t>Ask questions, participate, engage</a:t>
            </a:r>
          </a:p>
          <a:p>
            <a:endParaRPr lang="en-GB" sz="2800"/>
          </a:p>
          <a:p>
            <a:r>
              <a:rPr lang="en-GB" sz="2800"/>
              <a:t>Provide constructive, targeted feedback on improving this training</a:t>
            </a:r>
          </a:p>
          <a:p>
            <a:endParaRPr lang="en-GB" sz="2800"/>
          </a:p>
          <a:p>
            <a:r>
              <a:rPr lang="en-GB" sz="2800"/>
              <a:t>Contribute to enhancing this content</a:t>
            </a:r>
          </a:p>
          <a:p>
            <a:endParaRPr lang="en-GB" sz="2800"/>
          </a:p>
          <a:p>
            <a:r>
              <a:rPr lang="en-GB" sz="2800"/>
              <a:t>Derive your internal training modules based on this</a:t>
            </a:r>
          </a:p>
          <a:p>
            <a:endParaRPr lang="en-GB" sz="2800"/>
          </a:p>
          <a:p>
            <a:r>
              <a:rPr lang="en-GB" sz="2800"/>
              <a:t>Stay connected and grow the Real-Time Intelligence Community</a:t>
            </a:r>
          </a:p>
        </p:txBody>
      </p:sp>
      <p:sp>
        <p:nvSpPr>
          <p:cNvPr id="6" name="Slide Number Placeholder 5">
            <a:extLst>
              <a:ext uri="{FF2B5EF4-FFF2-40B4-BE49-F238E27FC236}">
                <a16:creationId xmlns:a16="http://schemas.microsoft.com/office/drawing/2014/main" id="{B5776E1B-84DC-EDD7-80B1-23BFAD8D7D87}"/>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40377865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99-7A23-7A34-1FB9-3EF05CC6353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6FA74F7-62FF-DA71-4721-0919A56D572C}"/>
              </a:ext>
            </a:extLst>
          </p:cNvPr>
          <p:cNvSpPr>
            <a:spLocks noGrp="1"/>
          </p:cNvSpPr>
          <p:nvPr>
            <p:ph type="title"/>
          </p:nvPr>
        </p:nvSpPr>
        <p:spPr/>
        <p:txBody>
          <a:bodyPr>
            <a:normAutofit/>
          </a:bodyPr>
          <a:lstStyle/>
          <a:p>
            <a:r>
              <a:rPr lang="en-US" sz="4400"/>
              <a:t>Architectures and Patterns</a:t>
            </a:r>
          </a:p>
        </p:txBody>
      </p:sp>
      <p:sp>
        <p:nvSpPr>
          <p:cNvPr id="2" name="Subtitle 1">
            <a:extLst>
              <a:ext uri="{FF2B5EF4-FFF2-40B4-BE49-F238E27FC236}">
                <a16:creationId xmlns:a16="http://schemas.microsoft.com/office/drawing/2014/main" id="{2A63C3E0-EF5B-2D6A-0864-85B8DC35D2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59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DA2FA-2831-D3B9-8CCE-23D6733B0473}"/>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A18276CB-DE69-62ED-DE1B-AC13E6441AA1}"/>
              </a:ext>
            </a:extLst>
          </p:cNvPr>
          <p:cNvSpPr>
            <a:spLocks noGrp="1"/>
          </p:cNvSpPr>
          <p:nvPr>
            <p:ph type="title"/>
          </p:nvPr>
        </p:nvSpPr>
        <p:spPr>
          <a:xfrm>
            <a:off x="1142032" y="503238"/>
            <a:ext cx="11064875" cy="723900"/>
          </a:xfrm>
        </p:spPr>
        <p:txBody>
          <a:bodyPr/>
          <a:lstStyle/>
          <a:p>
            <a:r>
              <a:rPr lang="en-US"/>
              <a:t>Real-Time Intelligence in Microsoft Fabric</a:t>
            </a:r>
          </a:p>
        </p:txBody>
      </p:sp>
      <p:pic>
        <p:nvPicPr>
          <p:cNvPr id="19" name="Graphic 9" descr="Real-Time Intelligence logo">
            <a:extLst>
              <a:ext uri="{FF2B5EF4-FFF2-40B4-BE49-F238E27FC236}">
                <a16:creationId xmlns:a16="http://schemas.microsoft.com/office/drawing/2014/main" id="{177089DE-B9B2-C088-C070-0374D4FBE7BC}"/>
              </a:ext>
            </a:extLst>
          </p:cNvPr>
          <p:cNvPicPr>
            <a:picLocks noChangeAspect="1"/>
          </p:cNvPicPr>
          <p:nvPr/>
        </p:nvPicPr>
        <p:blipFill>
          <a:blip r:embed="rId3" cstate="print">
            <a:extLst>
              <a:ext uri="{28A0092B-C50C-407E-A947-70E740481C1C}">
                <a14:useLocalDpi xmlns:a14="http://schemas.microsoft.com/office/drawing/2010/main" val="0"/>
              </a:ext>
            </a:extLst>
          </a:blip>
          <a:srcRect t="6834" b="6834"/>
          <a:stretch/>
        </p:blipFill>
        <p:spPr>
          <a:xfrm>
            <a:off x="533194" y="565085"/>
            <a:ext cx="452405" cy="390570"/>
          </a:xfrm>
          <a:prstGeom prst="rect">
            <a:avLst/>
          </a:prstGeom>
          <a:effectLst/>
        </p:spPr>
      </p:pic>
      <p:cxnSp>
        <p:nvCxnSpPr>
          <p:cNvPr id="20" name="Straight Arrow Connector 19" descr="Dark grey line">
            <a:extLst>
              <a:ext uri="{FF2B5EF4-FFF2-40B4-BE49-F238E27FC236}">
                <a16:creationId xmlns:a16="http://schemas.microsoft.com/office/drawing/2014/main" id="{5DEF62E0-B642-5909-6C4E-8F0442585D27}"/>
              </a:ext>
              <a:ext uri="{C183D7F6-B498-43B3-948B-1728B52AA6E4}">
                <adec:decorative xmlns:adec="http://schemas.microsoft.com/office/drawing/2017/decorative" val="0"/>
              </a:ext>
            </a:extLst>
          </p:cNvPr>
          <p:cNvCxnSpPr>
            <a:cxnSpLocks/>
          </p:cNvCxnSpPr>
          <p:nvPr/>
        </p:nvCxnSpPr>
        <p:spPr>
          <a:xfrm>
            <a:off x="1063816" y="527228"/>
            <a:ext cx="0" cy="46958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Rounded Rectangle 38">
            <a:extLst>
              <a:ext uri="{FF2B5EF4-FFF2-40B4-BE49-F238E27FC236}">
                <a16:creationId xmlns:a16="http://schemas.microsoft.com/office/drawing/2014/main" id="{28F3AEE8-B9B0-6DE6-B9D7-CC3A56E2C70D}"/>
              </a:ext>
              <a:ext uri="{C183D7F6-B498-43B3-948B-1728B52AA6E4}">
                <adec:decorative xmlns:adec="http://schemas.microsoft.com/office/drawing/2017/decorative" val="1"/>
              </a:ext>
            </a:extLst>
          </p:cNvPr>
          <p:cNvSpPr/>
          <p:nvPr/>
        </p:nvSpPr>
        <p:spPr bwMode="auto">
          <a:xfrm>
            <a:off x="2847413" y="1337937"/>
            <a:ext cx="8761975" cy="4931101"/>
          </a:xfrm>
          <a:prstGeom prst="roundRect">
            <a:avLst>
              <a:gd name="adj" fmla="val 2692"/>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22" name="!!6">
            <a:extLst>
              <a:ext uri="{FF2B5EF4-FFF2-40B4-BE49-F238E27FC236}">
                <a16:creationId xmlns:a16="http://schemas.microsoft.com/office/drawing/2014/main" id="{2251347C-405B-5607-5D1D-451D1B985C5A}"/>
              </a:ext>
              <a:ext uri="{C183D7F6-B498-43B3-948B-1728B52AA6E4}">
                <adec:decorative xmlns:adec="http://schemas.microsoft.com/office/drawing/2017/decorative" val="1"/>
              </a:ext>
            </a:extLst>
          </p:cNvPr>
          <p:cNvSpPr/>
          <p:nvPr/>
        </p:nvSpPr>
        <p:spPr bwMode="auto">
          <a:xfrm>
            <a:off x="10133519"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3" name="!!5">
            <a:extLst>
              <a:ext uri="{FF2B5EF4-FFF2-40B4-BE49-F238E27FC236}">
                <a16:creationId xmlns:a16="http://schemas.microsoft.com/office/drawing/2014/main" id="{1284277F-1C94-A5AA-3E45-924A362E6326}"/>
              </a:ext>
              <a:ext uri="{C183D7F6-B498-43B3-948B-1728B52AA6E4}">
                <adec:decorative xmlns:adec="http://schemas.microsoft.com/office/drawing/2017/decorative" val="1"/>
              </a:ext>
            </a:extLst>
          </p:cNvPr>
          <p:cNvSpPr/>
          <p:nvPr/>
        </p:nvSpPr>
        <p:spPr bwMode="auto">
          <a:xfrm>
            <a:off x="8717422"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24" name="!!2">
            <a:extLst>
              <a:ext uri="{FF2B5EF4-FFF2-40B4-BE49-F238E27FC236}">
                <a16:creationId xmlns:a16="http://schemas.microsoft.com/office/drawing/2014/main" id="{DEAC058D-1CCC-B670-85D2-B8281ED17F1F}"/>
              </a:ext>
              <a:ext uri="{C183D7F6-B498-43B3-948B-1728B52AA6E4}">
                <adec:decorative xmlns:adec="http://schemas.microsoft.com/office/drawing/2017/decorative" val="1"/>
              </a:ext>
            </a:extLst>
          </p:cNvPr>
          <p:cNvSpPr/>
          <p:nvPr/>
        </p:nvSpPr>
        <p:spPr bwMode="auto">
          <a:xfrm>
            <a:off x="4468108" y="1562066"/>
            <a:ext cx="1273326"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5" name="!!4">
            <a:extLst>
              <a:ext uri="{FF2B5EF4-FFF2-40B4-BE49-F238E27FC236}">
                <a16:creationId xmlns:a16="http://schemas.microsoft.com/office/drawing/2014/main" id="{229EC9BD-92F0-B414-9227-A92C86147A33}"/>
              </a:ext>
              <a:ext uri="{C183D7F6-B498-43B3-948B-1728B52AA6E4}">
                <adec:decorative xmlns:adec="http://schemas.microsoft.com/office/drawing/2017/decorative" val="1"/>
              </a:ext>
            </a:extLst>
          </p:cNvPr>
          <p:cNvSpPr/>
          <p:nvPr/>
        </p:nvSpPr>
        <p:spPr bwMode="auto">
          <a:xfrm>
            <a:off x="7301325"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6" name="!!1">
            <a:extLst>
              <a:ext uri="{FF2B5EF4-FFF2-40B4-BE49-F238E27FC236}">
                <a16:creationId xmlns:a16="http://schemas.microsoft.com/office/drawing/2014/main" id="{17D05D5B-2102-E93F-E3A0-F52FD37A4AB4}"/>
              </a:ext>
              <a:ext uri="{C183D7F6-B498-43B3-948B-1728B52AA6E4}">
                <adec:decorative xmlns:adec="http://schemas.microsoft.com/office/drawing/2017/decorative" val="1"/>
              </a:ext>
            </a:extLst>
          </p:cNvPr>
          <p:cNvSpPr/>
          <p:nvPr/>
        </p:nvSpPr>
        <p:spPr bwMode="auto">
          <a:xfrm>
            <a:off x="3050988" y="1562066"/>
            <a:ext cx="1273326"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7" name="Rounded Rectangle 255">
            <a:extLst>
              <a:ext uri="{FF2B5EF4-FFF2-40B4-BE49-F238E27FC236}">
                <a16:creationId xmlns:a16="http://schemas.microsoft.com/office/drawing/2014/main" id="{FC27B14A-3224-5493-9D48-82FB93DF870E}"/>
              </a:ext>
              <a:ext uri="{C183D7F6-B498-43B3-948B-1728B52AA6E4}">
                <adec:decorative xmlns:adec="http://schemas.microsoft.com/office/drawing/2017/decorative" val="1"/>
              </a:ext>
            </a:extLst>
          </p:cNvPr>
          <p:cNvSpPr/>
          <p:nvPr/>
        </p:nvSpPr>
        <p:spPr bwMode="auto">
          <a:xfrm>
            <a:off x="5885228" y="1562066"/>
            <a:ext cx="1272303" cy="1853540"/>
          </a:xfrm>
          <a:prstGeom prst="roundRect">
            <a:avLst>
              <a:gd name="adj" fmla="val 9111"/>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7F3"/>
              </a:solidFill>
              <a:effectLst/>
              <a:uLnTx/>
              <a:uFillTx/>
              <a:latin typeface="Segoe Sans Text"/>
              <a:ea typeface="+mn-ea"/>
              <a:cs typeface="Segoe UI" panose="020B0502040204020203" pitchFamily="34" charset="0"/>
            </a:endParaRPr>
          </a:p>
        </p:txBody>
      </p:sp>
      <p:sp>
        <p:nvSpPr>
          <p:cNvPr id="28" name="TextBox 27">
            <a:extLst>
              <a:ext uri="{FF2B5EF4-FFF2-40B4-BE49-F238E27FC236}">
                <a16:creationId xmlns:a16="http://schemas.microsoft.com/office/drawing/2014/main" id="{D335E16B-E0FC-4C80-AEC2-011474E84C72}"/>
              </a:ext>
            </a:extLst>
          </p:cNvPr>
          <p:cNvSpPr txBox="1">
            <a:spLocks/>
          </p:cNvSpPr>
          <p:nvPr/>
        </p:nvSpPr>
        <p:spPr>
          <a:xfrm>
            <a:off x="3162927"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Ingestion</a:t>
            </a:r>
          </a:p>
        </p:txBody>
      </p:sp>
      <p:sp>
        <p:nvSpPr>
          <p:cNvPr id="29" name="TextBox 28">
            <a:extLst>
              <a:ext uri="{FF2B5EF4-FFF2-40B4-BE49-F238E27FC236}">
                <a16:creationId xmlns:a16="http://schemas.microsoft.com/office/drawing/2014/main" id="{B381FA36-46C0-561D-AF3E-1544FBAFB05A}"/>
              </a:ext>
            </a:extLst>
          </p:cNvPr>
          <p:cNvSpPr txBox="1">
            <a:spLocks/>
          </p:cNvSpPr>
          <p:nvPr/>
        </p:nvSpPr>
        <p:spPr>
          <a:xfrm>
            <a:off x="4580047"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Analytics</a:t>
            </a:r>
          </a:p>
        </p:txBody>
      </p:sp>
      <p:sp>
        <p:nvSpPr>
          <p:cNvPr id="30" name="TextBox 29">
            <a:extLst>
              <a:ext uri="{FF2B5EF4-FFF2-40B4-BE49-F238E27FC236}">
                <a16:creationId xmlns:a16="http://schemas.microsoft.com/office/drawing/2014/main" id="{560079B6-F892-CB50-35C0-6E13BAD3C504}"/>
              </a:ext>
              <a:ext uri="{C183D7F6-B498-43B3-948B-1728B52AA6E4}">
                <adec:decorative xmlns:adec="http://schemas.microsoft.com/office/drawing/2017/decorative" val="1"/>
              </a:ext>
            </a:extLst>
          </p:cNvPr>
          <p:cNvSpPr txBox="1">
            <a:spLocks/>
          </p:cNvSpPr>
          <p:nvPr/>
        </p:nvSpPr>
        <p:spPr>
          <a:xfrm>
            <a:off x="7412752"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50" normalizeH="0" baseline="0" noProof="0">
                <a:ln>
                  <a:noFill/>
                </a:ln>
                <a:solidFill>
                  <a:srgbClr val="091F2C"/>
                </a:solidFill>
                <a:effectLst/>
                <a:uLnTx/>
                <a:uFillTx/>
                <a:ea typeface="+mn-ea"/>
                <a:cs typeface="Segoe UI Semibold" panose="020B0702040204020203" pitchFamily="34" charset="0"/>
              </a:rPr>
              <a:t>Dashboards</a:t>
            </a:r>
          </a:p>
        </p:txBody>
      </p:sp>
      <p:sp>
        <p:nvSpPr>
          <p:cNvPr id="31" name="TextBox 30">
            <a:extLst>
              <a:ext uri="{FF2B5EF4-FFF2-40B4-BE49-F238E27FC236}">
                <a16:creationId xmlns:a16="http://schemas.microsoft.com/office/drawing/2014/main" id="{C6D4B34B-AF2C-BD7A-5E2A-A53FBC27FB1C}"/>
              </a:ext>
            </a:extLst>
          </p:cNvPr>
          <p:cNvSpPr txBox="1">
            <a:spLocks/>
          </p:cNvSpPr>
          <p:nvPr/>
        </p:nvSpPr>
        <p:spPr>
          <a:xfrm>
            <a:off x="8828849"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Rules</a:t>
            </a:r>
          </a:p>
        </p:txBody>
      </p:sp>
      <p:sp>
        <p:nvSpPr>
          <p:cNvPr id="32" name="TextBox 31">
            <a:extLst>
              <a:ext uri="{FF2B5EF4-FFF2-40B4-BE49-F238E27FC236}">
                <a16:creationId xmlns:a16="http://schemas.microsoft.com/office/drawing/2014/main" id="{D2B0E7CF-BED8-5753-CD8D-2D31D5A86305}"/>
              </a:ext>
              <a:ext uri="{C183D7F6-B498-43B3-948B-1728B52AA6E4}">
                <adec:decorative xmlns:adec="http://schemas.microsoft.com/office/drawing/2017/decorative" val="1"/>
              </a:ext>
            </a:extLst>
          </p:cNvPr>
          <p:cNvSpPr txBox="1">
            <a:spLocks/>
          </p:cNvSpPr>
          <p:nvPr/>
        </p:nvSpPr>
        <p:spPr>
          <a:xfrm>
            <a:off x="10244946" y="2707711"/>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Actions</a:t>
            </a:r>
          </a:p>
        </p:txBody>
      </p:sp>
      <p:grpSp>
        <p:nvGrpSpPr>
          <p:cNvPr id="33" name="Group 32">
            <a:extLst>
              <a:ext uri="{FF2B5EF4-FFF2-40B4-BE49-F238E27FC236}">
                <a16:creationId xmlns:a16="http://schemas.microsoft.com/office/drawing/2014/main" id="{9C1665D0-7D00-B8A9-EE6C-C0B72CD92A06}"/>
              </a:ext>
              <a:ext uri="{C183D7F6-B498-43B3-948B-1728B52AA6E4}">
                <adec:decorative xmlns:adec="http://schemas.microsoft.com/office/drawing/2017/decorative" val="1"/>
              </a:ext>
            </a:extLst>
          </p:cNvPr>
          <p:cNvGrpSpPr/>
          <p:nvPr/>
        </p:nvGrpSpPr>
        <p:grpSpPr>
          <a:xfrm>
            <a:off x="3406346" y="1957083"/>
            <a:ext cx="562610" cy="562610"/>
            <a:chOff x="1126761" y="2540804"/>
            <a:chExt cx="622973" cy="622973"/>
          </a:xfrm>
        </p:grpSpPr>
        <p:sp>
          <p:nvSpPr>
            <p:cNvPr id="34" name="TextBox 33">
              <a:extLst>
                <a:ext uri="{FF2B5EF4-FFF2-40B4-BE49-F238E27FC236}">
                  <a16:creationId xmlns:a16="http://schemas.microsoft.com/office/drawing/2014/main" id="{44DE5FA6-8066-3B3F-8802-EB4A76597621}"/>
                </a:ext>
              </a:extLst>
            </p:cNvPr>
            <p:cNvSpPr txBox="1">
              <a:spLocks noChangeAspect="1"/>
            </p:cNvSpPr>
            <p:nvPr/>
          </p:nvSpPr>
          <p:spPr>
            <a:xfrm>
              <a:off x="1126761" y="2540804"/>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35" name="Group 34">
              <a:extLst>
                <a:ext uri="{FF2B5EF4-FFF2-40B4-BE49-F238E27FC236}">
                  <a16:creationId xmlns:a16="http://schemas.microsoft.com/office/drawing/2014/main" id="{64B1B949-A020-07BB-4158-B3A9236E4D83}"/>
                </a:ext>
              </a:extLst>
            </p:cNvPr>
            <p:cNvGrpSpPr/>
            <p:nvPr/>
          </p:nvGrpSpPr>
          <p:grpSpPr>
            <a:xfrm>
              <a:off x="1261168" y="2664985"/>
              <a:ext cx="354158" cy="374607"/>
              <a:chOff x="1244076" y="4069465"/>
              <a:chExt cx="354158" cy="374607"/>
            </a:xfrm>
          </p:grpSpPr>
          <p:sp>
            <p:nvSpPr>
              <p:cNvPr id="36" name="Freeform 164">
                <a:extLst>
                  <a:ext uri="{FF2B5EF4-FFF2-40B4-BE49-F238E27FC236}">
                    <a16:creationId xmlns:a16="http://schemas.microsoft.com/office/drawing/2014/main" id="{E8A0E288-22C5-9648-7A02-809AD700F694}"/>
                  </a:ext>
                </a:extLst>
              </p:cNvPr>
              <p:cNvSpPr/>
              <p:nvPr/>
            </p:nvSpPr>
            <p:spPr>
              <a:xfrm>
                <a:off x="1244077" y="4069465"/>
                <a:ext cx="263216" cy="200546"/>
              </a:xfrm>
              <a:custGeom>
                <a:avLst/>
                <a:gdLst>
                  <a:gd name="connsiteX0" fmla="*/ 256950 w 263216"/>
                  <a:gd name="connsiteY0" fmla="*/ 12534 h 200546"/>
                  <a:gd name="connsiteX1" fmla="*/ 213078 w 263216"/>
                  <a:gd name="connsiteY1" fmla="*/ 12534 h 200546"/>
                  <a:gd name="connsiteX2" fmla="*/ 100273 w 263216"/>
                  <a:gd name="connsiteY2" fmla="*/ 125302 h 200546"/>
                  <a:gd name="connsiteX3" fmla="*/ 100273 w 263216"/>
                  <a:gd name="connsiteY3" fmla="*/ 125342 h 200546"/>
                  <a:gd name="connsiteX4" fmla="*/ 100273 w 263216"/>
                  <a:gd name="connsiteY4" fmla="*/ 150410 h 200546"/>
                  <a:gd name="connsiteX5" fmla="*/ 50137 w 263216"/>
                  <a:gd name="connsiteY5" fmla="*/ 200547 h 200546"/>
                  <a:gd name="connsiteX6" fmla="*/ 6267 w 263216"/>
                  <a:gd name="connsiteY6" fmla="*/ 200547 h 200546"/>
                  <a:gd name="connsiteX7" fmla="*/ 0 w 263216"/>
                  <a:gd name="connsiteY7" fmla="*/ 194280 h 200546"/>
                  <a:gd name="connsiteX8" fmla="*/ 6267 w 263216"/>
                  <a:gd name="connsiteY8" fmla="*/ 188013 h 200546"/>
                  <a:gd name="connsiteX9" fmla="*/ 50137 w 263216"/>
                  <a:gd name="connsiteY9" fmla="*/ 188013 h 200546"/>
                  <a:gd name="connsiteX10" fmla="*/ 87739 w 263216"/>
                  <a:gd name="connsiteY10" fmla="*/ 150410 h 200546"/>
                  <a:gd name="connsiteX11" fmla="*/ 87739 w 263216"/>
                  <a:gd name="connsiteY11" fmla="*/ 125342 h 200546"/>
                  <a:gd name="connsiteX12" fmla="*/ 213078 w 263216"/>
                  <a:gd name="connsiteY12" fmla="*/ 0 h 200546"/>
                  <a:gd name="connsiteX13" fmla="*/ 256950 w 263216"/>
                  <a:gd name="connsiteY13" fmla="*/ 0 h 200546"/>
                  <a:gd name="connsiteX14" fmla="*/ 263217 w 263216"/>
                  <a:gd name="connsiteY14" fmla="*/ 6267 h 200546"/>
                  <a:gd name="connsiteX15" fmla="*/ 256950 w 263216"/>
                  <a:gd name="connsiteY15" fmla="*/ 12534 h 20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16" h="200546">
                    <a:moveTo>
                      <a:pt x="256950" y="12534"/>
                    </a:moveTo>
                    <a:lnTo>
                      <a:pt x="213078" y="12534"/>
                    </a:lnTo>
                    <a:cubicBezTo>
                      <a:pt x="150791" y="12535"/>
                      <a:pt x="100294" y="63019"/>
                      <a:pt x="100273" y="125302"/>
                    </a:cubicBezTo>
                    <a:lnTo>
                      <a:pt x="100273" y="125342"/>
                    </a:lnTo>
                    <a:lnTo>
                      <a:pt x="100273" y="150410"/>
                    </a:lnTo>
                    <a:cubicBezTo>
                      <a:pt x="100273" y="178101"/>
                      <a:pt x="77826" y="200547"/>
                      <a:pt x="50137" y="200547"/>
                    </a:cubicBezTo>
                    <a:lnTo>
                      <a:pt x="6267" y="200547"/>
                    </a:lnTo>
                    <a:cubicBezTo>
                      <a:pt x="2805" y="200547"/>
                      <a:pt x="0" y="197742"/>
                      <a:pt x="0" y="194280"/>
                    </a:cubicBezTo>
                    <a:cubicBezTo>
                      <a:pt x="0" y="190819"/>
                      <a:pt x="2805" y="188013"/>
                      <a:pt x="6267" y="188013"/>
                    </a:cubicBezTo>
                    <a:lnTo>
                      <a:pt x="50137" y="188013"/>
                    </a:lnTo>
                    <a:cubicBezTo>
                      <a:pt x="70903" y="188013"/>
                      <a:pt x="87739" y="171178"/>
                      <a:pt x="87739" y="150410"/>
                    </a:cubicBezTo>
                    <a:lnTo>
                      <a:pt x="87739" y="125342"/>
                    </a:lnTo>
                    <a:cubicBezTo>
                      <a:pt x="87739" y="56118"/>
                      <a:pt x="143854" y="1"/>
                      <a:pt x="213078" y="0"/>
                    </a:cubicBezTo>
                    <a:lnTo>
                      <a:pt x="256950" y="0"/>
                    </a:lnTo>
                    <a:cubicBezTo>
                      <a:pt x="260410" y="0"/>
                      <a:pt x="263217" y="2806"/>
                      <a:pt x="263217" y="6267"/>
                    </a:cubicBezTo>
                    <a:cubicBezTo>
                      <a:pt x="263217" y="9728"/>
                      <a:pt x="260410" y="12534"/>
                      <a:pt x="256950" y="12534"/>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37" name="Freeform 165">
                <a:extLst>
                  <a:ext uri="{FF2B5EF4-FFF2-40B4-BE49-F238E27FC236}">
                    <a16:creationId xmlns:a16="http://schemas.microsoft.com/office/drawing/2014/main" id="{15B3E2BC-1C10-181A-8134-69B4048A54B1}"/>
                  </a:ext>
                </a:extLst>
              </p:cNvPr>
              <p:cNvSpPr/>
              <p:nvPr/>
            </p:nvSpPr>
            <p:spPr>
              <a:xfrm>
                <a:off x="1244076" y="4132136"/>
                <a:ext cx="300819" cy="188012"/>
              </a:xfrm>
              <a:custGeom>
                <a:avLst/>
                <a:gdLst>
                  <a:gd name="connsiteX0" fmla="*/ 213080 w 300819"/>
                  <a:gd name="connsiteY0" fmla="*/ 0 h 188012"/>
                  <a:gd name="connsiteX1" fmla="*/ 137875 w 300819"/>
                  <a:gd name="connsiteY1" fmla="*/ 75205 h 188012"/>
                  <a:gd name="connsiteX2" fmla="*/ 137875 w 300819"/>
                  <a:gd name="connsiteY2" fmla="*/ 112808 h 188012"/>
                  <a:gd name="connsiteX3" fmla="*/ 75205 w 300819"/>
                  <a:gd name="connsiteY3" fmla="*/ 175478 h 188012"/>
                  <a:gd name="connsiteX4" fmla="*/ 6267 w 300819"/>
                  <a:gd name="connsiteY4" fmla="*/ 175478 h 188012"/>
                  <a:gd name="connsiteX5" fmla="*/ 0 w 300819"/>
                  <a:gd name="connsiteY5" fmla="*/ 181746 h 188012"/>
                  <a:gd name="connsiteX6" fmla="*/ 6267 w 300819"/>
                  <a:gd name="connsiteY6" fmla="*/ 188013 h 188012"/>
                  <a:gd name="connsiteX7" fmla="*/ 75205 w 300819"/>
                  <a:gd name="connsiteY7" fmla="*/ 188013 h 188012"/>
                  <a:gd name="connsiteX8" fmla="*/ 150410 w 300819"/>
                  <a:gd name="connsiteY8" fmla="*/ 112808 h 188012"/>
                  <a:gd name="connsiteX9" fmla="*/ 150410 w 300819"/>
                  <a:gd name="connsiteY9" fmla="*/ 75205 h 188012"/>
                  <a:gd name="connsiteX10" fmla="*/ 213080 w 300819"/>
                  <a:gd name="connsiteY10" fmla="*/ 12534 h 188012"/>
                  <a:gd name="connsiteX11" fmla="*/ 294552 w 300819"/>
                  <a:gd name="connsiteY11" fmla="*/ 12534 h 188012"/>
                  <a:gd name="connsiteX12" fmla="*/ 300819 w 300819"/>
                  <a:gd name="connsiteY12" fmla="*/ 6267 h 188012"/>
                  <a:gd name="connsiteX13" fmla="*/ 294552 w 300819"/>
                  <a:gd name="connsiteY13" fmla="*/ 0 h 188012"/>
                  <a:gd name="connsiteX14" fmla="*/ 213080 w 300819"/>
                  <a:gd name="connsiteY14" fmla="*/ 0 h 18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9" h="188012">
                    <a:moveTo>
                      <a:pt x="213080" y="0"/>
                    </a:moveTo>
                    <a:cubicBezTo>
                      <a:pt x="171546" y="0"/>
                      <a:pt x="137875" y="33671"/>
                      <a:pt x="137875" y="75205"/>
                    </a:cubicBezTo>
                    <a:lnTo>
                      <a:pt x="137875" y="112808"/>
                    </a:lnTo>
                    <a:cubicBezTo>
                      <a:pt x="137875" y="147421"/>
                      <a:pt x="109816" y="175478"/>
                      <a:pt x="75205" y="175478"/>
                    </a:cubicBezTo>
                    <a:lnTo>
                      <a:pt x="6267" y="175478"/>
                    </a:lnTo>
                    <a:cubicBezTo>
                      <a:pt x="2806" y="175478"/>
                      <a:pt x="0" y="178285"/>
                      <a:pt x="0" y="181746"/>
                    </a:cubicBezTo>
                    <a:cubicBezTo>
                      <a:pt x="0" y="185207"/>
                      <a:pt x="2806" y="188013"/>
                      <a:pt x="6267" y="188013"/>
                    </a:cubicBezTo>
                    <a:lnTo>
                      <a:pt x="75205" y="188013"/>
                    </a:lnTo>
                    <a:cubicBezTo>
                      <a:pt x="116739" y="188013"/>
                      <a:pt x="150410" y="154342"/>
                      <a:pt x="150410" y="112808"/>
                    </a:cubicBezTo>
                    <a:lnTo>
                      <a:pt x="150410" y="75205"/>
                    </a:lnTo>
                    <a:cubicBezTo>
                      <a:pt x="150410" y="40593"/>
                      <a:pt x="178468" y="12534"/>
                      <a:pt x="213080" y="12534"/>
                    </a:cubicBezTo>
                    <a:lnTo>
                      <a:pt x="294552" y="12534"/>
                    </a:lnTo>
                    <a:cubicBezTo>
                      <a:pt x="298013" y="12534"/>
                      <a:pt x="300819" y="9729"/>
                      <a:pt x="300819" y="6267"/>
                    </a:cubicBezTo>
                    <a:cubicBezTo>
                      <a:pt x="300819" y="2806"/>
                      <a:pt x="298013" y="0"/>
                      <a:pt x="294552" y="0"/>
                    </a:cubicBezTo>
                    <a:lnTo>
                      <a:pt x="213080" y="0"/>
                    </a:ln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38" name="Freeform 166">
                <a:extLst>
                  <a:ext uri="{FF2B5EF4-FFF2-40B4-BE49-F238E27FC236}">
                    <a16:creationId xmlns:a16="http://schemas.microsoft.com/office/drawing/2014/main" id="{490DA832-D79F-463C-81B4-417A3EE6548B}"/>
                  </a:ext>
                </a:extLst>
              </p:cNvPr>
              <p:cNvSpPr/>
              <p:nvPr/>
            </p:nvSpPr>
            <p:spPr>
              <a:xfrm>
                <a:off x="1294213" y="4354239"/>
                <a:ext cx="77136" cy="16046"/>
              </a:xfrm>
              <a:custGeom>
                <a:avLst/>
                <a:gdLst>
                  <a:gd name="connsiteX0" fmla="*/ 51041 w 77136"/>
                  <a:gd name="connsiteY0" fmla="*/ 3512 h 16046"/>
                  <a:gd name="connsiteX1" fmla="*/ 6267 w 77136"/>
                  <a:gd name="connsiteY1" fmla="*/ 3512 h 16046"/>
                  <a:gd name="connsiteX2" fmla="*/ 0 w 77136"/>
                  <a:gd name="connsiteY2" fmla="*/ 9779 h 16046"/>
                  <a:gd name="connsiteX3" fmla="*/ 6267 w 77136"/>
                  <a:gd name="connsiteY3" fmla="*/ 16046 h 16046"/>
                  <a:gd name="connsiteX4" fmla="*/ 51041 w 77136"/>
                  <a:gd name="connsiteY4" fmla="*/ 16046 h 16046"/>
                  <a:gd name="connsiteX5" fmla="*/ 77136 w 77136"/>
                  <a:gd name="connsiteY5" fmla="*/ 12586 h 16046"/>
                  <a:gd name="connsiteX6" fmla="*/ 75571 w 77136"/>
                  <a:gd name="connsiteY6" fmla="*/ 0 h 16046"/>
                  <a:gd name="connsiteX7" fmla="*/ 51041 w 77136"/>
                  <a:gd name="connsiteY7" fmla="*/ 3512 h 1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36" h="16046">
                    <a:moveTo>
                      <a:pt x="51041" y="3512"/>
                    </a:moveTo>
                    <a:lnTo>
                      <a:pt x="6267" y="3512"/>
                    </a:lnTo>
                    <a:cubicBezTo>
                      <a:pt x="2805" y="3512"/>
                      <a:pt x="0" y="6318"/>
                      <a:pt x="0" y="9779"/>
                    </a:cubicBezTo>
                    <a:cubicBezTo>
                      <a:pt x="0" y="13241"/>
                      <a:pt x="2805" y="16046"/>
                      <a:pt x="6267" y="16046"/>
                    </a:cubicBezTo>
                    <a:lnTo>
                      <a:pt x="51041" y="16046"/>
                    </a:lnTo>
                    <a:cubicBezTo>
                      <a:pt x="60071" y="16046"/>
                      <a:pt x="68820" y="14842"/>
                      <a:pt x="77136" y="12586"/>
                    </a:cubicBezTo>
                    <a:cubicBezTo>
                      <a:pt x="76409" y="8456"/>
                      <a:pt x="75884" y="4257"/>
                      <a:pt x="75571" y="0"/>
                    </a:cubicBezTo>
                    <a:cubicBezTo>
                      <a:pt x="67792" y="2286"/>
                      <a:pt x="59561" y="3512"/>
                      <a:pt x="51041" y="351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39" name="Freeform 168">
                <a:extLst>
                  <a:ext uri="{FF2B5EF4-FFF2-40B4-BE49-F238E27FC236}">
                    <a16:creationId xmlns:a16="http://schemas.microsoft.com/office/drawing/2014/main" id="{92565535-7051-DC99-4A1B-038A97B60C93}"/>
                  </a:ext>
                </a:extLst>
              </p:cNvPr>
              <p:cNvSpPr/>
              <p:nvPr/>
            </p:nvSpPr>
            <p:spPr>
              <a:xfrm>
                <a:off x="1432170" y="4194807"/>
                <a:ext cx="112725" cy="41167"/>
              </a:xfrm>
              <a:custGeom>
                <a:avLst/>
                <a:gdLst>
                  <a:gd name="connsiteX0" fmla="*/ 13982 w 112725"/>
                  <a:gd name="connsiteY0" fmla="*/ 34172 h 41167"/>
                  <a:gd name="connsiteX1" fmla="*/ 0 w 112725"/>
                  <a:gd name="connsiteY1" fmla="*/ 41167 h 41167"/>
                  <a:gd name="connsiteX2" fmla="*/ 43788 w 112725"/>
                  <a:gd name="connsiteY2" fmla="*/ 0 h 41167"/>
                  <a:gd name="connsiteX3" fmla="*/ 106459 w 112725"/>
                  <a:gd name="connsiteY3" fmla="*/ 0 h 41167"/>
                  <a:gd name="connsiteX4" fmla="*/ 112726 w 112725"/>
                  <a:gd name="connsiteY4" fmla="*/ 6267 h 41167"/>
                  <a:gd name="connsiteX5" fmla="*/ 106459 w 112725"/>
                  <a:gd name="connsiteY5" fmla="*/ 12534 h 41167"/>
                  <a:gd name="connsiteX6" fmla="*/ 43788 w 112725"/>
                  <a:gd name="connsiteY6" fmla="*/ 12534 h 41167"/>
                  <a:gd name="connsiteX7" fmla="*/ 13982 w 112725"/>
                  <a:gd name="connsiteY7" fmla="*/ 34172 h 4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5" h="41167">
                    <a:moveTo>
                      <a:pt x="13982" y="34172"/>
                    </a:moveTo>
                    <a:cubicBezTo>
                      <a:pt x="9160" y="36219"/>
                      <a:pt x="4492" y="38558"/>
                      <a:pt x="0" y="41167"/>
                    </a:cubicBezTo>
                    <a:cubicBezTo>
                      <a:pt x="1396" y="18197"/>
                      <a:pt x="20467" y="0"/>
                      <a:pt x="43788" y="0"/>
                    </a:cubicBezTo>
                    <a:lnTo>
                      <a:pt x="106459" y="0"/>
                    </a:lnTo>
                    <a:cubicBezTo>
                      <a:pt x="109919" y="0"/>
                      <a:pt x="112726" y="2806"/>
                      <a:pt x="112726" y="6267"/>
                    </a:cubicBezTo>
                    <a:cubicBezTo>
                      <a:pt x="112726" y="9729"/>
                      <a:pt x="109919" y="12534"/>
                      <a:pt x="106459" y="12534"/>
                    </a:cubicBezTo>
                    <a:lnTo>
                      <a:pt x="43788" y="12534"/>
                    </a:lnTo>
                    <a:cubicBezTo>
                      <a:pt x="29866" y="12534"/>
                      <a:pt x="18065" y="21613"/>
                      <a:pt x="13982" y="3417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sp>
            <p:nvSpPr>
              <p:cNvPr id="40" name="Freeform 169">
                <a:extLst>
                  <a:ext uri="{FF2B5EF4-FFF2-40B4-BE49-F238E27FC236}">
                    <a16:creationId xmlns:a16="http://schemas.microsoft.com/office/drawing/2014/main" id="{C0D56A5F-E323-39E2-7B6A-E32AA211005A}"/>
                  </a:ext>
                </a:extLst>
              </p:cNvPr>
              <p:cNvSpPr/>
              <p:nvPr/>
            </p:nvSpPr>
            <p:spPr>
              <a:xfrm>
                <a:off x="1392405" y="4245685"/>
                <a:ext cx="205829" cy="198387"/>
              </a:xfrm>
              <a:custGeom>
                <a:avLst/>
                <a:gdLst>
                  <a:gd name="connsiteX0" fmla="*/ 40535 w 205829"/>
                  <a:gd name="connsiteY0" fmla="*/ 30957 h 198387"/>
                  <a:gd name="connsiteX1" fmla="*/ 12632 w 205829"/>
                  <a:gd name="connsiteY1" fmla="*/ 79287 h 198387"/>
                  <a:gd name="connsiteX2" fmla="*/ 1321 w 205829"/>
                  <a:gd name="connsiteY2" fmla="*/ 82085 h 198387"/>
                  <a:gd name="connsiteX3" fmla="*/ 0 w 205829"/>
                  <a:gd name="connsiteY3" fmla="*/ 99195 h 198387"/>
                  <a:gd name="connsiteX4" fmla="*/ 1444 w 205829"/>
                  <a:gd name="connsiteY4" fmla="*/ 117074 h 198387"/>
                  <a:gd name="connsiteX5" fmla="*/ 11889 w 205829"/>
                  <a:gd name="connsiteY5" fmla="*/ 119590 h 198387"/>
                  <a:gd name="connsiteX6" fmla="*/ 39963 w 205829"/>
                  <a:gd name="connsiteY6" fmla="*/ 168195 h 198387"/>
                  <a:gd name="connsiteX7" fmla="*/ 36355 w 205829"/>
                  <a:gd name="connsiteY7" fmla="*/ 180418 h 198387"/>
                  <a:gd name="connsiteX8" fmla="*/ 65091 w 205829"/>
                  <a:gd name="connsiteY8" fmla="*/ 198261 h 198387"/>
                  <a:gd name="connsiteX9" fmla="*/ 74641 w 205829"/>
                  <a:gd name="connsiteY9" fmla="*/ 188217 h 198387"/>
                  <a:gd name="connsiteX10" fmla="*/ 130772 w 205829"/>
                  <a:gd name="connsiteY10" fmla="*/ 188227 h 198387"/>
                  <a:gd name="connsiteX11" fmla="*/ 140427 w 205829"/>
                  <a:gd name="connsiteY11" fmla="*/ 198387 h 198387"/>
                  <a:gd name="connsiteX12" fmla="*/ 169137 w 205829"/>
                  <a:gd name="connsiteY12" fmla="*/ 180711 h 198387"/>
                  <a:gd name="connsiteX13" fmla="*/ 165303 w 205829"/>
                  <a:gd name="connsiteY13" fmla="*/ 167431 h 198387"/>
                  <a:gd name="connsiteX14" fmla="*/ 193206 w 205829"/>
                  <a:gd name="connsiteY14" fmla="*/ 119101 h 198387"/>
                  <a:gd name="connsiteX15" fmla="*/ 204508 w 205829"/>
                  <a:gd name="connsiteY15" fmla="*/ 116306 h 198387"/>
                  <a:gd name="connsiteX16" fmla="*/ 205829 w 205829"/>
                  <a:gd name="connsiteY16" fmla="*/ 99195 h 198387"/>
                  <a:gd name="connsiteX17" fmla="*/ 204384 w 205829"/>
                  <a:gd name="connsiteY17" fmla="*/ 81313 h 198387"/>
                  <a:gd name="connsiteX18" fmla="*/ 193949 w 205829"/>
                  <a:gd name="connsiteY18" fmla="*/ 78800 h 198387"/>
                  <a:gd name="connsiteX19" fmla="*/ 165875 w 205829"/>
                  <a:gd name="connsiteY19" fmla="*/ 30194 h 198387"/>
                  <a:gd name="connsiteX20" fmla="*/ 169480 w 205829"/>
                  <a:gd name="connsiteY20" fmla="*/ 17979 h 198387"/>
                  <a:gd name="connsiteX21" fmla="*/ 140744 w 205829"/>
                  <a:gd name="connsiteY21" fmla="*/ 132 h 198387"/>
                  <a:gd name="connsiteX22" fmla="*/ 131197 w 205829"/>
                  <a:gd name="connsiteY22" fmla="*/ 10171 h 198387"/>
                  <a:gd name="connsiteX23" fmla="*/ 75066 w 205829"/>
                  <a:gd name="connsiteY23" fmla="*/ 10163 h 198387"/>
                  <a:gd name="connsiteX24" fmla="*/ 65409 w 205829"/>
                  <a:gd name="connsiteY24" fmla="*/ 0 h 198387"/>
                  <a:gd name="connsiteX25" fmla="*/ 36700 w 205829"/>
                  <a:gd name="connsiteY25" fmla="*/ 17672 h 198387"/>
                  <a:gd name="connsiteX26" fmla="*/ 40535 w 205829"/>
                  <a:gd name="connsiteY26" fmla="*/ 30957 h 198387"/>
                  <a:gd name="connsiteX27" fmla="*/ 102914 w 205829"/>
                  <a:gd name="connsiteY27" fmla="*/ 128237 h 198387"/>
                  <a:gd name="connsiteX28" fmla="*/ 130982 w 205829"/>
                  <a:gd name="connsiteY28" fmla="*/ 99195 h 198387"/>
                  <a:gd name="connsiteX29" fmla="*/ 102914 w 205829"/>
                  <a:gd name="connsiteY29" fmla="*/ 70152 h 198387"/>
                  <a:gd name="connsiteX30" fmla="*/ 74846 w 205829"/>
                  <a:gd name="connsiteY30" fmla="*/ 99195 h 198387"/>
                  <a:gd name="connsiteX31" fmla="*/ 102914 w 205829"/>
                  <a:gd name="connsiteY31" fmla="*/ 128237 h 19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829" h="198387">
                    <a:moveTo>
                      <a:pt x="40535" y="30957"/>
                    </a:moveTo>
                    <a:cubicBezTo>
                      <a:pt x="46629" y="52066"/>
                      <a:pt x="33960" y="74011"/>
                      <a:pt x="12632" y="79287"/>
                    </a:cubicBezTo>
                    <a:lnTo>
                      <a:pt x="1321" y="82085"/>
                    </a:lnTo>
                    <a:cubicBezTo>
                      <a:pt x="451" y="87657"/>
                      <a:pt x="0" y="93371"/>
                      <a:pt x="0" y="99195"/>
                    </a:cubicBezTo>
                    <a:cubicBezTo>
                      <a:pt x="0" y="105288"/>
                      <a:pt x="494" y="111261"/>
                      <a:pt x="1444" y="117074"/>
                    </a:cubicBezTo>
                    <a:lnTo>
                      <a:pt x="11889" y="119590"/>
                    </a:lnTo>
                    <a:cubicBezTo>
                      <a:pt x="33429" y="124776"/>
                      <a:pt x="46232" y="146946"/>
                      <a:pt x="39963" y="168195"/>
                    </a:cubicBezTo>
                    <a:lnTo>
                      <a:pt x="36355" y="180418"/>
                    </a:lnTo>
                    <a:cubicBezTo>
                      <a:pt x="44857" y="187885"/>
                      <a:pt x="54547" y="193948"/>
                      <a:pt x="65091" y="198261"/>
                    </a:cubicBezTo>
                    <a:lnTo>
                      <a:pt x="74641" y="188217"/>
                    </a:lnTo>
                    <a:cubicBezTo>
                      <a:pt x="89909" y="172162"/>
                      <a:pt x="115509" y="172166"/>
                      <a:pt x="130772" y="188227"/>
                    </a:cubicBezTo>
                    <a:lnTo>
                      <a:pt x="140427" y="198387"/>
                    </a:lnTo>
                    <a:cubicBezTo>
                      <a:pt x="150952" y="194123"/>
                      <a:pt x="160631" y="188117"/>
                      <a:pt x="169137" y="180711"/>
                    </a:cubicBezTo>
                    <a:lnTo>
                      <a:pt x="165303" y="167431"/>
                    </a:lnTo>
                    <a:cubicBezTo>
                      <a:pt x="159208" y="146323"/>
                      <a:pt x="171878" y="124378"/>
                      <a:pt x="193206" y="119101"/>
                    </a:cubicBezTo>
                    <a:lnTo>
                      <a:pt x="204508" y="116306"/>
                    </a:lnTo>
                    <a:cubicBezTo>
                      <a:pt x="205377" y="110734"/>
                      <a:pt x="205829" y="105020"/>
                      <a:pt x="205829" y="99195"/>
                    </a:cubicBezTo>
                    <a:cubicBezTo>
                      <a:pt x="205829" y="93101"/>
                      <a:pt x="205334" y="87126"/>
                      <a:pt x="204384" y="81313"/>
                    </a:cubicBezTo>
                    <a:lnTo>
                      <a:pt x="193949" y="78800"/>
                    </a:lnTo>
                    <a:cubicBezTo>
                      <a:pt x="172409" y="73612"/>
                      <a:pt x="159606" y="51444"/>
                      <a:pt x="165875" y="30194"/>
                    </a:cubicBezTo>
                    <a:lnTo>
                      <a:pt x="169480" y="17979"/>
                    </a:lnTo>
                    <a:cubicBezTo>
                      <a:pt x="160978" y="10510"/>
                      <a:pt x="151288" y="4446"/>
                      <a:pt x="140744" y="132"/>
                    </a:cubicBezTo>
                    <a:lnTo>
                      <a:pt x="131197" y="10171"/>
                    </a:lnTo>
                    <a:cubicBezTo>
                      <a:pt x="115929" y="26227"/>
                      <a:pt x="90328" y="26223"/>
                      <a:pt x="75066" y="10163"/>
                    </a:cubicBezTo>
                    <a:lnTo>
                      <a:pt x="65409" y="0"/>
                    </a:lnTo>
                    <a:cubicBezTo>
                      <a:pt x="54884" y="4263"/>
                      <a:pt x="45204" y="10268"/>
                      <a:pt x="36700" y="17672"/>
                    </a:cubicBezTo>
                    <a:lnTo>
                      <a:pt x="40535" y="30957"/>
                    </a:lnTo>
                    <a:close/>
                    <a:moveTo>
                      <a:pt x="102914" y="128237"/>
                    </a:moveTo>
                    <a:cubicBezTo>
                      <a:pt x="118416" y="128237"/>
                      <a:pt x="130982" y="115234"/>
                      <a:pt x="130982" y="99195"/>
                    </a:cubicBezTo>
                    <a:cubicBezTo>
                      <a:pt x="130982" y="83155"/>
                      <a:pt x="118416" y="70152"/>
                      <a:pt x="102914" y="70152"/>
                    </a:cubicBezTo>
                    <a:cubicBezTo>
                      <a:pt x="87413" y="70152"/>
                      <a:pt x="74846" y="83155"/>
                      <a:pt x="74846" y="99195"/>
                    </a:cubicBezTo>
                    <a:cubicBezTo>
                      <a:pt x="74846" y="115234"/>
                      <a:pt x="87413" y="128237"/>
                      <a:pt x="102914" y="128237"/>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41" name="Group 40">
            <a:extLst>
              <a:ext uri="{FF2B5EF4-FFF2-40B4-BE49-F238E27FC236}">
                <a16:creationId xmlns:a16="http://schemas.microsoft.com/office/drawing/2014/main" id="{7907CCD6-978F-5DF8-0059-286CC9245993}"/>
              </a:ext>
              <a:ext uri="{C183D7F6-B498-43B3-948B-1728B52AA6E4}">
                <adec:decorative xmlns:adec="http://schemas.microsoft.com/office/drawing/2017/decorative" val="1"/>
              </a:ext>
            </a:extLst>
          </p:cNvPr>
          <p:cNvGrpSpPr/>
          <p:nvPr/>
        </p:nvGrpSpPr>
        <p:grpSpPr>
          <a:xfrm>
            <a:off x="9072268" y="1957083"/>
            <a:ext cx="562610" cy="562610"/>
            <a:chOff x="8585201" y="2540803"/>
            <a:chExt cx="622973" cy="622973"/>
          </a:xfrm>
        </p:grpSpPr>
        <p:sp>
          <p:nvSpPr>
            <p:cNvPr id="42" name="TextBox 41">
              <a:extLst>
                <a:ext uri="{FF2B5EF4-FFF2-40B4-BE49-F238E27FC236}">
                  <a16:creationId xmlns:a16="http://schemas.microsoft.com/office/drawing/2014/main" id="{37E0A651-0798-8A75-0698-A582B1E9B22D}"/>
                </a:ext>
              </a:extLst>
            </p:cNvPr>
            <p:cNvSpPr txBox="1">
              <a:spLocks noChangeAspect="1"/>
            </p:cNvSpPr>
            <p:nvPr/>
          </p:nvSpPr>
          <p:spPr>
            <a:xfrm>
              <a:off x="8585201"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43" name="Freeform 172">
              <a:extLst>
                <a:ext uri="{FF2B5EF4-FFF2-40B4-BE49-F238E27FC236}">
                  <a16:creationId xmlns:a16="http://schemas.microsoft.com/office/drawing/2014/main" id="{64AD0F4F-2275-69F8-7D47-AAAB2AC3ED14}"/>
                </a:ext>
              </a:extLst>
            </p:cNvPr>
            <p:cNvSpPr/>
            <p:nvPr/>
          </p:nvSpPr>
          <p:spPr>
            <a:xfrm>
              <a:off x="8774487" y="2701857"/>
              <a:ext cx="244400" cy="300863"/>
            </a:xfrm>
            <a:custGeom>
              <a:avLst/>
              <a:gdLst>
                <a:gd name="connsiteX0" fmla="*/ 55250 w 244400"/>
                <a:gd name="connsiteY0" fmla="*/ 10675 h 300863"/>
                <a:gd name="connsiteX1" fmla="*/ 70833 w 244400"/>
                <a:gd name="connsiteY1" fmla="*/ 0 h 300863"/>
                <a:gd name="connsiteX2" fmla="*/ 177564 w 244400"/>
                <a:gd name="connsiteY2" fmla="*/ 0 h 300863"/>
                <a:gd name="connsiteX3" fmla="*/ 193255 w 244400"/>
                <a:gd name="connsiteY3" fmla="*/ 22465 h 300863"/>
                <a:gd name="connsiteX4" fmla="*/ 167023 w 244400"/>
                <a:gd name="connsiteY4" fmla="*/ 94006 h 300863"/>
                <a:gd name="connsiteX5" fmla="*/ 227655 w 244400"/>
                <a:gd name="connsiteY5" fmla="*/ 94006 h 300863"/>
                <a:gd name="connsiteX6" fmla="*/ 239649 w 244400"/>
                <a:gd name="connsiteY6" fmla="*/ 122356 h 300863"/>
                <a:gd name="connsiteX7" fmla="*/ 72522 w 244400"/>
                <a:gd name="connsiteY7" fmla="*/ 294592 h 300863"/>
                <a:gd name="connsiteX8" fmla="*/ 38015 w 244400"/>
                <a:gd name="connsiteY8" fmla="*/ 276017 h 300863"/>
                <a:gd name="connsiteX9" fmla="*/ 58823 w 244400"/>
                <a:gd name="connsiteY9" fmla="*/ 181746 h 300863"/>
                <a:gd name="connsiteX10" fmla="*/ 24047 w 244400"/>
                <a:gd name="connsiteY10" fmla="*/ 181746 h 300863"/>
                <a:gd name="connsiteX11" fmla="*/ 1645 w 244400"/>
                <a:gd name="connsiteY11" fmla="*/ 149043 h 300863"/>
                <a:gd name="connsiteX12" fmla="*/ 55250 w 244400"/>
                <a:gd name="connsiteY12" fmla="*/ 10675 h 3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400" h="300863">
                  <a:moveTo>
                    <a:pt x="55250" y="10675"/>
                  </a:moveTo>
                  <a:cubicBezTo>
                    <a:pt x="57743" y="4240"/>
                    <a:pt x="63933" y="0"/>
                    <a:pt x="70833" y="0"/>
                  </a:cubicBezTo>
                  <a:lnTo>
                    <a:pt x="177564" y="0"/>
                  </a:lnTo>
                  <a:cubicBezTo>
                    <a:pt x="189180" y="0"/>
                    <a:pt x="197254" y="11559"/>
                    <a:pt x="193255" y="22465"/>
                  </a:cubicBezTo>
                  <a:lnTo>
                    <a:pt x="167023" y="94006"/>
                  </a:lnTo>
                  <a:lnTo>
                    <a:pt x="227655" y="94006"/>
                  </a:lnTo>
                  <a:cubicBezTo>
                    <a:pt x="242423" y="94006"/>
                    <a:pt x="249933" y="111758"/>
                    <a:pt x="239649" y="122356"/>
                  </a:cubicBezTo>
                  <a:lnTo>
                    <a:pt x="72522" y="294592"/>
                  </a:lnTo>
                  <a:cubicBezTo>
                    <a:pt x="58230" y="309321"/>
                    <a:pt x="33592" y="296058"/>
                    <a:pt x="38015" y="276017"/>
                  </a:cubicBezTo>
                  <a:lnTo>
                    <a:pt x="58823" y="181746"/>
                  </a:lnTo>
                  <a:lnTo>
                    <a:pt x="24047" y="181746"/>
                  </a:lnTo>
                  <a:cubicBezTo>
                    <a:pt x="7162" y="181746"/>
                    <a:pt x="-4454" y="164787"/>
                    <a:pt x="1645" y="149043"/>
                  </a:cubicBezTo>
                  <a:lnTo>
                    <a:pt x="55250" y="10675"/>
                  </a:lnTo>
                  <a:close/>
                </a:path>
              </a:pathLst>
            </a:custGeom>
            <a:gradFill>
              <a:gsLst>
                <a:gs pos="0">
                  <a:srgbClr val="E03F8F"/>
                </a:gs>
                <a:gs pos="50000">
                  <a:srgbClr val="CE2E85"/>
                </a:gs>
                <a:gs pos="100000">
                  <a:srgbClr val="BD1E7B"/>
                </a:gs>
              </a:gsLst>
              <a:lin ang="234527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44" name="Group 43">
            <a:extLst>
              <a:ext uri="{FF2B5EF4-FFF2-40B4-BE49-F238E27FC236}">
                <a16:creationId xmlns:a16="http://schemas.microsoft.com/office/drawing/2014/main" id="{C0E5D978-5F49-3AA3-EAD7-994AF5D68012}"/>
              </a:ext>
              <a:ext uri="{C183D7F6-B498-43B3-948B-1728B52AA6E4}">
                <adec:decorative xmlns:adec="http://schemas.microsoft.com/office/drawing/2017/decorative" val="1"/>
              </a:ext>
            </a:extLst>
          </p:cNvPr>
          <p:cNvGrpSpPr/>
          <p:nvPr/>
        </p:nvGrpSpPr>
        <p:grpSpPr>
          <a:xfrm>
            <a:off x="10488365" y="1957083"/>
            <a:ext cx="562610" cy="562610"/>
            <a:chOff x="10449297" y="2540803"/>
            <a:chExt cx="622973" cy="622973"/>
          </a:xfrm>
        </p:grpSpPr>
        <p:sp>
          <p:nvSpPr>
            <p:cNvPr id="45" name="TextBox 44">
              <a:extLst>
                <a:ext uri="{FF2B5EF4-FFF2-40B4-BE49-F238E27FC236}">
                  <a16:creationId xmlns:a16="http://schemas.microsoft.com/office/drawing/2014/main" id="{095142AE-C5F5-1EFC-6CB9-5A0D0555350D}"/>
                </a:ext>
              </a:extLst>
            </p:cNvPr>
            <p:cNvSpPr txBox="1">
              <a:spLocks noChangeAspect="1"/>
            </p:cNvSpPr>
            <p:nvPr/>
          </p:nvSpPr>
          <p:spPr>
            <a:xfrm>
              <a:off x="10449297"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46" name="Freeform 175">
              <a:extLst>
                <a:ext uri="{FF2B5EF4-FFF2-40B4-BE49-F238E27FC236}">
                  <a16:creationId xmlns:a16="http://schemas.microsoft.com/office/drawing/2014/main" id="{EB081DFB-4977-FF4D-386E-7F06A94A6149}"/>
                </a:ext>
              </a:extLst>
            </p:cNvPr>
            <p:cNvSpPr/>
            <p:nvPr/>
          </p:nvSpPr>
          <p:spPr>
            <a:xfrm>
              <a:off x="10610374" y="2701878"/>
              <a:ext cx="300819" cy="300820"/>
            </a:xfrm>
            <a:custGeom>
              <a:avLst/>
              <a:gdLst>
                <a:gd name="connsiteX0" fmla="*/ 300819 w 300819"/>
                <a:gd name="connsiteY0" fmla="*/ 191773 h 300820"/>
                <a:gd name="connsiteX1" fmla="*/ 191772 w 300819"/>
                <a:gd name="connsiteY1" fmla="*/ 300820 h 300820"/>
                <a:gd name="connsiteX2" fmla="*/ 139129 w 300819"/>
                <a:gd name="connsiteY2" fmla="*/ 300820 h 300820"/>
                <a:gd name="connsiteX3" fmla="*/ 93992 w 300819"/>
                <a:gd name="connsiteY3" fmla="*/ 270738 h 300820"/>
                <a:gd name="connsiteX4" fmla="*/ 120707 w 300819"/>
                <a:gd name="connsiteY4" fmla="*/ 270738 h 300820"/>
                <a:gd name="connsiteX5" fmla="*/ 139129 w 300819"/>
                <a:gd name="connsiteY5" fmla="*/ 278259 h 300820"/>
                <a:gd name="connsiteX6" fmla="*/ 191772 w 300819"/>
                <a:gd name="connsiteY6" fmla="*/ 278259 h 300820"/>
                <a:gd name="connsiteX7" fmla="*/ 278258 w 300819"/>
                <a:gd name="connsiteY7" fmla="*/ 191773 h 300820"/>
                <a:gd name="connsiteX8" fmla="*/ 278258 w 300819"/>
                <a:gd name="connsiteY8" fmla="*/ 139129 h 300820"/>
                <a:gd name="connsiteX9" fmla="*/ 270737 w 300819"/>
                <a:gd name="connsiteY9" fmla="*/ 120708 h 300820"/>
                <a:gd name="connsiteX10" fmla="*/ 270737 w 300819"/>
                <a:gd name="connsiteY10" fmla="*/ 94006 h 300820"/>
                <a:gd name="connsiteX11" fmla="*/ 300819 w 300819"/>
                <a:gd name="connsiteY11" fmla="*/ 139129 h 300820"/>
                <a:gd name="connsiteX12" fmla="*/ 300819 w 300819"/>
                <a:gd name="connsiteY12" fmla="*/ 191773 h 300820"/>
                <a:gd name="connsiteX13" fmla="*/ 255696 w 300819"/>
                <a:gd name="connsiteY13" fmla="*/ 176732 h 300820"/>
                <a:gd name="connsiteX14" fmla="*/ 176731 w 300819"/>
                <a:gd name="connsiteY14" fmla="*/ 255697 h 300820"/>
                <a:gd name="connsiteX15" fmla="*/ 94006 w 300819"/>
                <a:gd name="connsiteY15" fmla="*/ 255697 h 300820"/>
                <a:gd name="connsiteX16" fmla="*/ 48869 w 300819"/>
                <a:gd name="connsiteY16" fmla="*/ 225615 h 300820"/>
                <a:gd name="connsiteX17" fmla="*/ 75585 w 300819"/>
                <a:gd name="connsiteY17" fmla="*/ 225615 h 300820"/>
                <a:gd name="connsiteX18" fmla="*/ 94006 w 300819"/>
                <a:gd name="connsiteY18" fmla="*/ 233136 h 300820"/>
                <a:gd name="connsiteX19" fmla="*/ 176731 w 300819"/>
                <a:gd name="connsiteY19" fmla="*/ 233136 h 300820"/>
                <a:gd name="connsiteX20" fmla="*/ 233135 w 300819"/>
                <a:gd name="connsiteY20" fmla="*/ 176732 h 300820"/>
                <a:gd name="connsiteX21" fmla="*/ 233135 w 300819"/>
                <a:gd name="connsiteY21" fmla="*/ 94006 h 300820"/>
                <a:gd name="connsiteX22" fmla="*/ 225614 w 300819"/>
                <a:gd name="connsiteY22" fmla="*/ 75585 h 300820"/>
                <a:gd name="connsiteX23" fmla="*/ 225614 w 300819"/>
                <a:gd name="connsiteY23" fmla="*/ 48883 h 300820"/>
                <a:gd name="connsiteX24" fmla="*/ 255696 w 300819"/>
                <a:gd name="connsiteY24" fmla="*/ 94006 h 300820"/>
                <a:gd name="connsiteX25" fmla="*/ 255696 w 300819"/>
                <a:gd name="connsiteY25" fmla="*/ 176732 h 300820"/>
                <a:gd name="connsiteX26" fmla="*/ 161690 w 300819"/>
                <a:gd name="connsiteY26" fmla="*/ 210574 h 300820"/>
                <a:gd name="connsiteX27" fmla="*/ 210573 w 300819"/>
                <a:gd name="connsiteY27" fmla="*/ 161691 h 300820"/>
                <a:gd name="connsiteX28" fmla="*/ 210573 w 300819"/>
                <a:gd name="connsiteY28" fmla="*/ 48883 h 300820"/>
                <a:gd name="connsiteX29" fmla="*/ 161690 w 300819"/>
                <a:gd name="connsiteY29" fmla="*/ 0 h 300820"/>
                <a:gd name="connsiteX30" fmla="*/ 48883 w 300819"/>
                <a:gd name="connsiteY30" fmla="*/ 0 h 300820"/>
                <a:gd name="connsiteX31" fmla="*/ 0 w 300819"/>
                <a:gd name="connsiteY31" fmla="*/ 48883 h 300820"/>
                <a:gd name="connsiteX32" fmla="*/ 0 w 300819"/>
                <a:gd name="connsiteY32" fmla="*/ 161691 h 300820"/>
                <a:gd name="connsiteX33" fmla="*/ 48883 w 300819"/>
                <a:gd name="connsiteY33" fmla="*/ 210574 h 300820"/>
                <a:gd name="connsiteX34" fmla="*/ 161690 w 300819"/>
                <a:gd name="connsiteY34" fmla="*/ 210574 h 300820"/>
                <a:gd name="connsiteX35" fmla="*/ 188012 w 300819"/>
                <a:gd name="connsiteY35" fmla="*/ 161691 h 300820"/>
                <a:gd name="connsiteX36" fmla="*/ 161690 w 300819"/>
                <a:gd name="connsiteY36" fmla="*/ 188013 h 300820"/>
                <a:gd name="connsiteX37" fmla="*/ 48883 w 300819"/>
                <a:gd name="connsiteY37" fmla="*/ 188013 h 300820"/>
                <a:gd name="connsiteX38" fmla="*/ 22561 w 300819"/>
                <a:gd name="connsiteY38" fmla="*/ 161691 h 300820"/>
                <a:gd name="connsiteX39" fmla="*/ 22561 w 300819"/>
                <a:gd name="connsiteY39" fmla="*/ 48883 h 300820"/>
                <a:gd name="connsiteX40" fmla="*/ 48883 w 300819"/>
                <a:gd name="connsiteY40" fmla="*/ 22562 h 300820"/>
                <a:gd name="connsiteX41" fmla="*/ 161690 w 300819"/>
                <a:gd name="connsiteY41" fmla="*/ 22562 h 300820"/>
                <a:gd name="connsiteX42" fmla="*/ 188012 w 300819"/>
                <a:gd name="connsiteY42" fmla="*/ 48883 h 300820"/>
                <a:gd name="connsiteX43" fmla="*/ 188012 w 300819"/>
                <a:gd name="connsiteY43" fmla="*/ 161691 h 3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0819" h="300820">
                  <a:moveTo>
                    <a:pt x="300819" y="191773"/>
                  </a:moveTo>
                  <a:cubicBezTo>
                    <a:pt x="300819" y="251998"/>
                    <a:pt x="251997" y="300820"/>
                    <a:pt x="191772" y="300820"/>
                  </a:cubicBezTo>
                  <a:lnTo>
                    <a:pt x="139129" y="300820"/>
                  </a:lnTo>
                  <a:cubicBezTo>
                    <a:pt x="118793" y="300820"/>
                    <a:pt x="101358" y="288404"/>
                    <a:pt x="93992" y="270738"/>
                  </a:cubicBezTo>
                  <a:lnTo>
                    <a:pt x="120707" y="270738"/>
                  </a:lnTo>
                  <a:cubicBezTo>
                    <a:pt x="125455" y="275391"/>
                    <a:pt x="131957" y="278259"/>
                    <a:pt x="139129" y="278259"/>
                  </a:cubicBezTo>
                  <a:lnTo>
                    <a:pt x="191772" y="278259"/>
                  </a:lnTo>
                  <a:cubicBezTo>
                    <a:pt x="239537" y="278259"/>
                    <a:pt x="278258" y="239538"/>
                    <a:pt x="278258" y="191773"/>
                  </a:cubicBezTo>
                  <a:lnTo>
                    <a:pt x="278258" y="139129"/>
                  </a:lnTo>
                  <a:cubicBezTo>
                    <a:pt x="278258" y="131957"/>
                    <a:pt x="275390" y="125456"/>
                    <a:pt x="270737" y="120708"/>
                  </a:cubicBezTo>
                  <a:lnTo>
                    <a:pt x="270737" y="94006"/>
                  </a:lnTo>
                  <a:cubicBezTo>
                    <a:pt x="288403" y="101373"/>
                    <a:pt x="300819" y="118794"/>
                    <a:pt x="300819" y="139129"/>
                  </a:cubicBezTo>
                  <a:lnTo>
                    <a:pt x="300819" y="191773"/>
                  </a:lnTo>
                  <a:close/>
                  <a:moveTo>
                    <a:pt x="255696" y="176732"/>
                  </a:moveTo>
                  <a:cubicBezTo>
                    <a:pt x="255696" y="220343"/>
                    <a:pt x="220342" y="255697"/>
                    <a:pt x="176731" y="255697"/>
                  </a:cubicBezTo>
                  <a:lnTo>
                    <a:pt x="94006" y="255697"/>
                  </a:lnTo>
                  <a:cubicBezTo>
                    <a:pt x="73671" y="255697"/>
                    <a:pt x="56236" y="243281"/>
                    <a:pt x="48869" y="225615"/>
                  </a:cubicBezTo>
                  <a:lnTo>
                    <a:pt x="75585" y="225615"/>
                  </a:lnTo>
                  <a:cubicBezTo>
                    <a:pt x="80332" y="230268"/>
                    <a:pt x="86834" y="233136"/>
                    <a:pt x="94006" y="233136"/>
                  </a:cubicBezTo>
                  <a:lnTo>
                    <a:pt x="176731" y="233136"/>
                  </a:lnTo>
                  <a:cubicBezTo>
                    <a:pt x="207882" y="233136"/>
                    <a:pt x="233135" y="207883"/>
                    <a:pt x="233135" y="176732"/>
                  </a:cubicBezTo>
                  <a:lnTo>
                    <a:pt x="233135" y="94006"/>
                  </a:lnTo>
                  <a:cubicBezTo>
                    <a:pt x="233135" y="86834"/>
                    <a:pt x="230267" y="80333"/>
                    <a:pt x="225614" y="75585"/>
                  </a:cubicBezTo>
                  <a:lnTo>
                    <a:pt x="225614" y="48883"/>
                  </a:lnTo>
                  <a:cubicBezTo>
                    <a:pt x="243280" y="56250"/>
                    <a:pt x="255696" y="73671"/>
                    <a:pt x="255696" y="94006"/>
                  </a:cubicBezTo>
                  <a:lnTo>
                    <a:pt x="255696" y="176732"/>
                  </a:lnTo>
                  <a:close/>
                  <a:moveTo>
                    <a:pt x="161690" y="210574"/>
                  </a:moveTo>
                  <a:cubicBezTo>
                    <a:pt x="188687" y="210574"/>
                    <a:pt x="210573" y="188688"/>
                    <a:pt x="210573" y="161691"/>
                  </a:cubicBezTo>
                  <a:lnTo>
                    <a:pt x="210573" y="48883"/>
                  </a:lnTo>
                  <a:cubicBezTo>
                    <a:pt x="210573" y="21886"/>
                    <a:pt x="188687" y="0"/>
                    <a:pt x="161690" y="0"/>
                  </a:cubicBezTo>
                  <a:lnTo>
                    <a:pt x="48883" y="0"/>
                  </a:lnTo>
                  <a:cubicBezTo>
                    <a:pt x="21886" y="0"/>
                    <a:pt x="0" y="21886"/>
                    <a:pt x="0" y="48883"/>
                  </a:cubicBezTo>
                  <a:lnTo>
                    <a:pt x="0" y="161691"/>
                  </a:lnTo>
                  <a:cubicBezTo>
                    <a:pt x="0" y="188688"/>
                    <a:pt x="21886" y="210574"/>
                    <a:pt x="48883" y="210574"/>
                  </a:cubicBezTo>
                  <a:lnTo>
                    <a:pt x="161690" y="210574"/>
                  </a:lnTo>
                  <a:close/>
                  <a:moveTo>
                    <a:pt x="188012" y="161691"/>
                  </a:moveTo>
                  <a:cubicBezTo>
                    <a:pt x="188012" y="176228"/>
                    <a:pt x="176227" y="188013"/>
                    <a:pt x="161690" y="188013"/>
                  </a:cubicBezTo>
                  <a:lnTo>
                    <a:pt x="48883" y="188013"/>
                  </a:lnTo>
                  <a:cubicBezTo>
                    <a:pt x="34346" y="188013"/>
                    <a:pt x="22561" y="176228"/>
                    <a:pt x="22561" y="161691"/>
                  </a:cubicBezTo>
                  <a:lnTo>
                    <a:pt x="22561" y="48883"/>
                  </a:lnTo>
                  <a:cubicBezTo>
                    <a:pt x="22561" y="34346"/>
                    <a:pt x="34346" y="22562"/>
                    <a:pt x="48883" y="22562"/>
                  </a:cubicBezTo>
                  <a:lnTo>
                    <a:pt x="161690" y="22562"/>
                  </a:lnTo>
                  <a:cubicBezTo>
                    <a:pt x="176227" y="22562"/>
                    <a:pt x="188012" y="34346"/>
                    <a:pt x="188012" y="48883"/>
                  </a:cubicBezTo>
                  <a:lnTo>
                    <a:pt x="188012" y="161691"/>
                  </a:lnTo>
                  <a:close/>
                </a:path>
              </a:pathLst>
            </a:custGeom>
            <a:gradFill>
              <a:gsLst>
                <a:gs pos="0">
                  <a:srgbClr val="209782"/>
                </a:gs>
                <a:gs pos="50000">
                  <a:srgbClr val="16806E"/>
                </a:gs>
                <a:gs pos="100000">
                  <a:srgbClr val="0C695A"/>
                </a:gs>
              </a:gsLst>
              <a:lin ang="13500000"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47" name="Group 46">
            <a:extLst>
              <a:ext uri="{FF2B5EF4-FFF2-40B4-BE49-F238E27FC236}">
                <a16:creationId xmlns:a16="http://schemas.microsoft.com/office/drawing/2014/main" id="{22FBFF25-8B03-93B5-BFCA-9433EF55C5AD}"/>
              </a:ext>
              <a:ext uri="{C183D7F6-B498-43B3-948B-1728B52AA6E4}">
                <adec:decorative xmlns:adec="http://schemas.microsoft.com/office/drawing/2017/decorative" val="1"/>
              </a:ext>
            </a:extLst>
          </p:cNvPr>
          <p:cNvGrpSpPr/>
          <p:nvPr/>
        </p:nvGrpSpPr>
        <p:grpSpPr>
          <a:xfrm>
            <a:off x="7656171" y="1957083"/>
            <a:ext cx="562610" cy="562610"/>
            <a:chOff x="6702354" y="2540803"/>
            <a:chExt cx="622973" cy="622973"/>
          </a:xfrm>
        </p:grpSpPr>
        <p:grpSp>
          <p:nvGrpSpPr>
            <p:cNvPr id="48" name="Group 47">
              <a:extLst>
                <a:ext uri="{FF2B5EF4-FFF2-40B4-BE49-F238E27FC236}">
                  <a16:creationId xmlns:a16="http://schemas.microsoft.com/office/drawing/2014/main" id="{64C709EC-ACFB-8639-CE59-E8119CA50FE4}"/>
                </a:ext>
              </a:extLst>
            </p:cNvPr>
            <p:cNvGrpSpPr/>
            <p:nvPr/>
          </p:nvGrpSpPr>
          <p:grpSpPr>
            <a:xfrm>
              <a:off x="6702354" y="2540803"/>
              <a:ext cx="622973" cy="622973"/>
              <a:chOff x="6721102" y="2540803"/>
              <a:chExt cx="622973" cy="622973"/>
            </a:xfrm>
          </p:grpSpPr>
          <p:sp>
            <p:nvSpPr>
              <p:cNvPr id="52" name="TextBox 51">
                <a:extLst>
                  <a:ext uri="{FF2B5EF4-FFF2-40B4-BE49-F238E27FC236}">
                    <a16:creationId xmlns:a16="http://schemas.microsoft.com/office/drawing/2014/main" id="{33066615-0307-D3F3-40E6-B89A5B3BAAD0}"/>
                  </a:ext>
                </a:extLst>
              </p:cNvPr>
              <p:cNvSpPr txBox="1">
                <a:spLocks noChangeAspect="1"/>
              </p:cNvSpPr>
              <p:nvPr/>
            </p:nvSpPr>
            <p:spPr>
              <a:xfrm>
                <a:off x="6721102"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53" name="Group 52">
                <a:extLst>
                  <a:ext uri="{FF2B5EF4-FFF2-40B4-BE49-F238E27FC236}">
                    <a16:creationId xmlns:a16="http://schemas.microsoft.com/office/drawing/2014/main" id="{902C541A-5B66-F2F2-9AA9-E640F0E4CB4B}"/>
                  </a:ext>
                </a:extLst>
              </p:cNvPr>
              <p:cNvGrpSpPr/>
              <p:nvPr/>
            </p:nvGrpSpPr>
            <p:grpSpPr>
              <a:xfrm>
                <a:off x="6863378" y="2683077"/>
                <a:ext cx="338421" cy="338422"/>
                <a:chOff x="6855762" y="2580172"/>
                <a:chExt cx="338421" cy="338422"/>
              </a:xfrm>
            </p:grpSpPr>
            <p:sp>
              <p:nvSpPr>
                <p:cNvPr id="54" name="Freeform 184">
                  <a:extLst>
                    <a:ext uri="{FF2B5EF4-FFF2-40B4-BE49-F238E27FC236}">
                      <a16:creationId xmlns:a16="http://schemas.microsoft.com/office/drawing/2014/main" id="{676F9800-0B05-98FC-C4BA-A9DB6D62A8CC}"/>
                    </a:ext>
                  </a:extLst>
                </p:cNvPr>
                <p:cNvSpPr/>
                <p:nvPr/>
              </p:nvSpPr>
              <p:spPr>
                <a:xfrm>
                  <a:off x="6855762" y="2580172"/>
                  <a:ext cx="338421" cy="338422"/>
                </a:xfrm>
                <a:custGeom>
                  <a:avLst/>
                  <a:gdLst>
                    <a:gd name="connsiteX0" fmla="*/ 338421 w 338421"/>
                    <a:gd name="connsiteY0" fmla="*/ 169211 h 338422"/>
                    <a:gd name="connsiteX1" fmla="*/ 169211 w 338421"/>
                    <a:gd name="connsiteY1" fmla="*/ 338423 h 338422"/>
                    <a:gd name="connsiteX2" fmla="*/ 0 w 338421"/>
                    <a:gd name="connsiteY2" fmla="*/ 169211 h 338422"/>
                    <a:gd name="connsiteX3" fmla="*/ 169211 w 338421"/>
                    <a:gd name="connsiteY3" fmla="*/ 0 h 338422"/>
                    <a:gd name="connsiteX4" fmla="*/ 338421 w 338421"/>
                    <a:gd name="connsiteY4" fmla="*/ 169211 h 33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1" h="338422">
                      <a:moveTo>
                        <a:pt x="338421" y="169211"/>
                      </a:moveTo>
                      <a:cubicBezTo>
                        <a:pt x="338421" y="262664"/>
                        <a:pt x="262663" y="338423"/>
                        <a:pt x="169211" y="338423"/>
                      </a:cubicBezTo>
                      <a:cubicBezTo>
                        <a:pt x="75758" y="338423"/>
                        <a:pt x="0" y="262664"/>
                        <a:pt x="0" y="169211"/>
                      </a:cubicBezTo>
                      <a:cubicBezTo>
                        <a:pt x="0" y="75758"/>
                        <a:pt x="75758" y="0"/>
                        <a:pt x="169211" y="0"/>
                      </a:cubicBezTo>
                      <a:cubicBezTo>
                        <a:pt x="262663" y="0"/>
                        <a:pt x="338421" y="75758"/>
                        <a:pt x="338421" y="169211"/>
                      </a:cubicBezTo>
                      <a:close/>
                    </a:path>
                  </a:pathLst>
                </a:custGeom>
                <a:gradFill>
                  <a:gsLst>
                    <a:gs pos="0">
                      <a:srgbClr val="E03F8F"/>
                    </a:gs>
                    <a:gs pos="50000">
                      <a:srgbClr val="CE2E85"/>
                    </a:gs>
                    <a:gs pos="100000">
                      <a:srgbClr val="BD1E7B"/>
                    </a:gs>
                  </a:gsLst>
                  <a:lin ang="2700000" scaled="1"/>
                </a:gradFill>
                <a:ln w="12502" cap="flat">
                  <a:gradFill>
                    <a:gsLst>
                      <a:gs pos="0">
                        <a:srgbClr val="E03F8F"/>
                      </a:gs>
                      <a:gs pos="50000">
                        <a:srgbClr val="CE2E85"/>
                      </a:gs>
                      <a:gs pos="100000">
                        <a:srgbClr val="BD1E7B"/>
                      </a:gs>
                    </a:gsLst>
                    <a:lin ang="27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55" name="Freeform 186">
                  <a:extLst>
                    <a:ext uri="{FF2B5EF4-FFF2-40B4-BE49-F238E27FC236}">
                      <a16:creationId xmlns:a16="http://schemas.microsoft.com/office/drawing/2014/main" id="{3BE736A5-9908-8CEE-21F7-B65E2E10A587}"/>
                    </a:ext>
                  </a:extLst>
                </p:cNvPr>
                <p:cNvSpPr/>
                <p:nvPr/>
              </p:nvSpPr>
              <p:spPr>
                <a:xfrm>
                  <a:off x="6896387" y="2620124"/>
                  <a:ext cx="173713" cy="195541"/>
                </a:xfrm>
                <a:custGeom>
                  <a:avLst/>
                  <a:gdLst>
                    <a:gd name="connsiteX0" fmla="*/ 124148 w 173713"/>
                    <a:gd name="connsiteY0" fmla="*/ 18801 h 195541"/>
                    <a:gd name="connsiteX1" fmla="*/ 18801 w 173713"/>
                    <a:gd name="connsiteY1" fmla="*/ 124148 h 195541"/>
                    <a:gd name="connsiteX2" fmla="*/ 30143 w 173713"/>
                    <a:gd name="connsiteY2" fmla="*/ 171755 h 195541"/>
                    <a:gd name="connsiteX3" fmla="*/ 35477 w 173713"/>
                    <a:gd name="connsiteY3" fmla="*/ 181054 h 195541"/>
                    <a:gd name="connsiteX4" fmla="*/ 32655 w 173713"/>
                    <a:gd name="connsiteY4" fmla="*/ 194047 h 195541"/>
                    <a:gd name="connsiteX5" fmla="*/ 19664 w 173713"/>
                    <a:gd name="connsiteY5" fmla="*/ 191225 h 195541"/>
                    <a:gd name="connsiteX6" fmla="*/ 13378 w 173713"/>
                    <a:gd name="connsiteY6" fmla="*/ 180263 h 195541"/>
                    <a:gd name="connsiteX7" fmla="*/ 0 w 173713"/>
                    <a:gd name="connsiteY7" fmla="*/ 124148 h 195541"/>
                    <a:gd name="connsiteX8" fmla="*/ 124148 w 173713"/>
                    <a:gd name="connsiteY8" fmla="*/ 0 h 195541"/>
                    <a:gd name="connsiteX9" fmla="*/ 167601 w 173713"/>
                    <a:gd name="connsiteY9" fmla="*/ 7820 h 195541"/>
                    <a:gd name="connsiteX10" fmla="*/ 173116 w 173713"/>
                    <a:gd name="connsiteY10" fmla="*/ 19916 h 195541"/>
                    <a:gd name="connsiteX11" fmla="*/ 161020 w 173713"/>
                    <a:gd name="connsiteY11" fmla="*/ 25432 h 195541"/>
                    <a:gd name="connsiteX12" fmla="*/ 124148 w 173713"/>
                    <a:gd name="connsiteY12" fmla="*/ 18801 h 1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13" h="195541">
                      <a:moveTo>
                        <a:pt x="124148" y="18801"/>
                      </a:moveTo>
                      <a:cubicBezTo>
                        <a:pt x="65967" y="18801"/>
                        <a:pt x="18801" y="65967"/>
                        <a:pt x="18801" y="124148"/>
                      </a:cubicBezTo>
                      <a:cubicBezTo>
                        <a:pt x="18801" y="141299"/>
                        <a:pt x="22892" y="157467"/>
                        <a:pt x="30143" y="171755"/>
                      </a:cubicBezTo>
                      <a:cubicBezTo>
                        <a:pt x="31766" y="174951"/>
                        <a:pt x="33548" y="178054"/>
                        <a:pt x="35477" y="181054"/>
                      </a:cubicBezTo>
                      <a:cubicBezTo>
                        <a:pt x="38285" y="185421"/>
                        <a:pt x="37022" y="191238"/>
                        <a:pt x="32655" y="194047"/>
                      </a:cubicBezTo>
                      <a:cubicBezTo>
                        <a:pt x="28290" y="196854"/>
                        <a:pt x="22472" y="195592"/>
                        <a:pt x="19664" y="191225"/>
                      </a:cubicBezTo>
                      <a:cubicBezTo>
                        <a:pt x="17390" y="187690"/>
                        <a:pt x="15292" y="184032"/>
                        <a:pt x="13378" y="180263"/>
                      </a:cubicBezTo>
                      <a:cubicBezTo>
                        <a:pt x="4819" y="163399"/>
                        <a:pt x="0" y="144323"/>
                        <a:pt x="0" y="124148"/>
                      </a:cubicBezTo>
                      <a:cubicBezTo>
                        <a:pt x="0" y="55583"/>
                        <a:pt x="55583" y="0"/>
                        <a:pt x="124148" y="0"/>
                      </a:cubicBezTo>
                      <a:cubicBezTo>
                        <a:pt x="139418" y="0"/>
                        <a:pt x="154064" y="2761"/>
                        <a:pt x="167601" y="7820"/>
                      </a:cubicBezTo>
                      <a:cubicBezTo>
                        <a:pt x="172465" y="9638"/>
                        <a:pt x="174934" y="15052"/>
                        <a:pt x="173116" y="19916"/>
                      </a:cubicBezTo>
                      <a:cubicBezTo>
                        <a:pt x="171299" y="24780"/>
                        <a:pt x="165883" y="27249"/>
                        <a:pt x="161020" y="25432"/>
                      </a:cubicBezTo>
                      <a:cubicBezTo>
                        <a:pt x="149556" y="21148"/>
                        <a:pt x="137137" y="18801"/>
                        <a:pt x="124148" y="18801"/>
                      </a:cubicBez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56" name="Freeform 187">
                  <a:extLst>
                    <a:ext uri="{FF2B5EF4-FFF2-40B4-BE49-F238E27FC236}">
                      <a16:creationId xmlns:a16="http://schemas.microsoft.com/office/drawing/2014/main" id="{0A2A254B-F23B-9D3D-E56A-B1D90BAF6306}"/>
                    </a:ext>
                  </a:extLst>
                </p:cNvPr>
                <p:cNvSpPr/>
                <p:nvPr/>
              </p:nvSpPr>
              <p:spPr>
                <a:xfrm>
                  <a:off x="6986991" y="2649048"/>
                  <a:ext cx="125853" cy="138263"/>
                </a:xfrm>
                <a:custGeom>
                  <a:avLst/>
                  <a:gdLst>
                    <a:gd name="connsiteX0" fmla="*/ 57782 w 125853"/>
                    <a:gd name="connsiteY0" fmla="*/ 123902 h 138263"/>
                    <a:gd name="connsiteX1" fmla="*/ 115940 w 125853"/>
                    <a:gd name="connsiteY1" fmla="*/ 31274 h 138263"/>
                    <a:gd name="connsiteX2" fmla="*/ 123837 w 125853"/>
                    <a:gd name="connsiteY2" fmla="*/ 18865 h 138263"/>
                    <a:gd name="connsiteX3" fmla="*/ 103908 w 125853"/>
                    <a:gd name="connsiteY3" fmla="*/ 4075 h 138263"/>
                    <a:gd name="connsiteX4" fmla="*/ 101275 w 125853"/>
                    <a:gd name="connsiteY4" fmla="*/ 6331 h 138263"/>
                    <a:gd name="connsiteX5" fmla="*/ 95259 w 125853"/>
                    <a:gd name="connsiteY5" fmla="*/ 11470 h 138263"/>
                    <a:gd name="connsiteX6" fmla="*/ 82349 w 125853"/>
                    <a:gd name="connsiteY6" fmla="*/ 22500 h 138263"/>
                    <a:gd name="connsiteX7" fmla="*/ 55651 w 125853"/>
                    <a:gd name="connsiteY7" fmla="*/ 45187 h 138263"/>
                    <a:gd name="connsiteX8" fmla="*/ 21433 w 125853"/>
                    <a:gd name="connsiteY8" fmla="*/ 74266 h 138263"/>
                    <a:gd name="connsiteX9" fmla="*/ 14038 w 125853"/>
                    <a:gd name="connsiteY9" fmla="*/ 80534 h 138263"/>
                    <a:gd name="connsiteX10" fmla="*/ 57657 w 125853"/>
                    <a:gd name="connsiteY10" fmla="*/ 124027 h 138263"/>
                    <a:gd name="connsiteX11" fmla="*/ 57782 w 125853"/>
                    <a:gd name="connsiteY11" fmla="*/ 123902 h 1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53" h="138263">
                      <a:moveTo>
                        <a:pt x="57782" y="123902"/>
                      </a:moveTo>
                      <a:cubicBezTo>
                        <a:pt x="77210" y="93068"/>
                        <a:pt x="96888" y="61983"/>
                        <a:pt x="115940" y="31274"/>
                      </a:cubicBezTo>
                      <a:cubicBezTo>
                        <a:pt x="118572" y="27138"/>
                        <a:pt x="121205" y="23002"/>
                        <a:pt x="123837" y="18865"/>
                      </a:cubicBezTo>
                      <a:cubicBezTo>
                        <a:pt x="131984" y="6582"/>
                        <a:pt x="113433" y="-6955"/>
                        <a:pt x="103908" y="4075"/>
                      </a:cubicBezTo>
                      <a:cubicBezTo>
                        <a:pt x="103030" y="4827"/>
                        <a:pt x="102153" y="5579"/>
                        <a:pt x="101275" y="6331"/>
                      </a:cubicBezTo>
                      <a:cubicBezTo>
                        <a:pt x="99270" y="8086"/>
                        <a:pt x="97264" y="9715"/>
                        <a:pt x="95259" y="11470"/>
                      </a:cubicBezTo>
                      <a:cubicBezTo>
                        <a:pt x="90997" y="15105"/>
                        <a:pt x="86736" y="18740"/>
                        <a:pt x="82349" y="22500"/>
                      </a:cubicBezTo>
                      <a:cubicBezTo>
                        <a:pt x="73450" y="30021"/>
                        <a:pt x="64550" y="37667"/>
                        <a:pt x="55651" y="45187"/>
                      </a:cubicBezTo>
                      <a:cubicBezTo>
                        <a:pt x="44245" y="54838"/>
                        <a:pt x="32839" y="64615"/>
                        <a:pt x="21433" y="74266"/>
                      </a:cubicBezTo>
                      <a:cubicBezTo>
                        <a:pt x="18926" y="76397"/>
                        <a:pt x="16545" y="78403"/>
                        <a:pt x="14038" y="80534"/>
                      </a:cubicBezTo>
                      <a:cubicBezTo>
                        <a:pt x="-25445" y="110866"/>
                        <a:pt x="27825" y="163760"/>
                        <a:pt x="57657" y="124027"/>
                      </a:cubicBezTo>
                      <a:lnTo>
                        <a:pt x="57782" y="123902"/>
                      </a:ln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49" name="Group 48">
              <a:extLst>
                <a:ext uri="{FF2B5EF4-FFF2-40B4-BE49-F238E27FC236}">
                  <a16:creationId xmlns:a16="http://schemas.microsoft.com/office/drawing/2014/main" id="{F6A141DA-EC9F-15FA-89A7-09FD9AAD2E16}"/>
                </a:ext>
              </a:extLst>
            </p:cNvPr>
            <p:cNvGrpSpPr/>
            <p:nvPr/>
          </p:nvGrpSpPr>
          <p:grpSpPr>
            <a:xfrm>
              <a:off x="7161097" y="2995062"/>
              <a:ext cx="145942" cy="147524"/>
              <a:chOff x="7203339" y="2937396"/>
              <a:chExt cx="185003" cy="187009"/>
            </a:xfrm>
          </p:grpSpPr>
          <p:sp>
            <p:nvSpPr>
              <p:cNvPr id="50" name="Freeform 179">
                <a:extLst>
                  <a:ext uri="{FF2B5EF4-FFF2-40B4-BE49-F238E27FC236}">
                    <a16:creationId xmlns:a16="http://schemas.microsoft.com/office/drawing/2014/main" id="{EFFBEBA6-4497-CB80-09BC-5F031B015A7F}"/>
                  </a:ext>
                </a:extLst>
              </p:cNvPr>
              <p:cNvSpPr/>
              <p:nvPr/>
            </p:nvSpPr>
            <p:spPr>
              <a:xfrm>
                <a:off x="7203339" y="2937396"/>
                <a:ext cx="185003" cy="187009"/>
              </a:xfrm>
              <a:custGeom>
                <a:avLst/>
                <a:gdLst>
                  <a:gd name="connsiteX0" fmla="*/ 32087 w 185003"/>
                  <a:gd name="connsiteY0" fmla="*/ 128350 h 187009"/>
                  <a:gd name="connsiteX1" fmla="*/ 18801 w 185003"/>
                  <a:gd name="connsiteY1" fmla="*/ 133865 h 187009"/>
                  <a:gd name="connsiteX2" fmla="*/ 5515 w 185003"/>
                  <a:gd name="connsiteY2" fmla="*/ 128350 h 187009"/>
                  <a:gd name="connsiteX3" fmla="*/ 0 w 185003"/>
                  <a:gd name="connsiteY3" fmla="*/ 115064 h 187009"/>
                  <a:gd name="connsiteX4" fmla="*/ 5515 w 185003"/>
                  <a:gd name="connsiteY4" fmla="*/ 101777 h 187009"/>
                  <a:gd name="connsiteX5" fmla="*/ 40987 w 185003"/>
                  <a:gd name="connsiteY5" fmla="*/ 66306 h 187009"/>
                  <a:gd name="connsiteX6" fmla="*/ 47630 w 185003"/>
                  <a:gd name="connsiteY6" fmla="*/ 62044 h 187009"/>
                  <a:gd name="connsiteX7" fmla="*/ 17673 w 185003"/>
                  <a:gd name="connsiteY7" fmla="*/ 32087 h 187009"/>
                  <a:gd name="connsiteX8" fmla="*/ 13662 w 185003"/>
                  <a:gd name="connsiteY8" fmla="*/ 11531 h 187009"/>
                  <a:gd name="connsiteX9" fmla="*/ 30959 w 185003"/>
                  <a:gd name="connsiteY9" fmla="*/ 0 h 187009"/>
                  <a:gd name="connsiteX10" fmla="*/ 166203 w 185003"/>
                  <a:gd name="connsiteY10" fmla="*/ 0 h 187009"/>
                  <a:gd name="connsiteX11" fmla="*/ 185004 w 185003"/>
                  <a:gd name="connsiteY11" fmla="*/ 18801 h 187009"/>
                  <a:gd name="connsiteX12" fmla="*/ 185004 w 185003"/>
                  <a:gd name="connsiteY12" fmla="*/ 154045 h 187009"/>
                  <a:gd name="connsiteX13" fmla="*/ 179113 w 185003"/>
                  <a:gd name="connsiteY13" fmla="*/ 167707 h 187009"/>
                  <a:gd name="connsiteX14" fmla="*/ 166203 w 185003"/>
                  <a:gd name="connsiteY14" fmla="*/ 172846 h 187009"/>
                  <a:gd name="connsiteX15" fmla="*/ 152916 w 185003"/>
                  <a:gd name="connsiteY15" fmla="*/ 167331 h 187009"/>
                  <a:gd name="connsiteX16" fmla="*/ 124965 w 185003"/>
                  <a:gd name="connsiteY16" fmla="*/ 139380 h 187009"/>
                  <a:gd name="connsiteX17" fmla="*/ 120704 w 185003"/>
                  <a:gd name="connsiteY17" fmla="*/ 146023 h 187009"/>
                  <a:gd name="connsiteX18" fmla="*/ 85232 w 185003"/>
                  <a:gd name="connsiteY18" fmla="*/ 181495 h 187009"/>
                  <a:gd name="connsiteX19" fmla="*/ 71946 w 185003"/>
                  <a:gd name="connsiteY19" fmla="*/ 187010 h 187009"/>
                  <a:gd name="connsiteX20" fmla="*/ 58660 w 185003"/>
                  <a:gd name="connsiteY20" fmla="*/ 181495 h 187009"/>
                  <a:gd name="connsiteX21" fmla="*/ 58284 w 185003"/>
                  <a:gd name="connsiteY21" fmla="*/ 155298 h 187009"/>
                  <a:gd name="connsiteX22" fmla="*/ 32087 w 185003"/>
                  <a:gd name="connsiteY22" fmla="*/ 181495 h 187009"/>
                  <a:gd name="connsiteX23" fmla="*/ 18801 w 185003"/>
                  <a:gd name="connsiteY23" fmla="*/ 187010 h 187009"/>
                  <a:gd name="connsiteX24" fmla="*/ 5515 w 185003"/>
                  <a:gd name="connsiteY24" fmla="*/ 181495 h 187009"/>
                  <a:gd name="connsiteX25" fmla="*/ 5515 w 185003"/>
                  <a:gd name="connsiteY25" fmla="*/ 154922 h 18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003" h="187009">
                    <a:moveTo>
                      <a:pt x="32087" y="128350"/>
                    </a:moveTo>
                    <a:cubicBezTo>
                      <a:pt x="28578" y="131860"/>
                      <a:pt x="23815" y="133865"/>
                      <a:pt x="18801" y="133865"/>
                    </a:cubicBezTo>
                    <a:cubicBezTo>
                      <a:pt x="13788" y="133865"/>
                      <a:pt x="9025" y="131860"/>
                      <a:pt x="5515" y="128350"/>
                    </a:cubicBezTo>
                    <a:cubicBezTo>
                      <a:pt x="2005" y="124840"/>
                      <a:pt x="0" y="120077"/>
                      <a:pt x="0" y="115064"/>
                    </a:cubicBezTo>
                    <a:cubicBezTo>
                      <a:pt x="0" y="110050"/>
                      <a:pt x="2005" y="105287"/>
                      <a:pt x="5515" y="101777"/>
                    </a:cubicBezTo>
                    <a:lnTo>
                      <a:pt x="40987" y="66306"/>
                    </a:lnTo>
                    <a:cubicBezTo>
                      <a:pt x="42867" y="64426"/>
                      <a:pt x="45123" y="62922"/>
                      <a:pt x="47630" y="62044"/>
                    </a:cubicBezTo>
                    <a:lnTo>
                      <a:pt x="17673" y="32087"/>
                    </a:lnTo>
                    <a:cubicBezTo>
                      <a:pt x="12283" y="26698"/>
                      <a:pt x="10654" y="18676"/>
                      <a:pt x="13662" y="11531"/>
                    </a:cubicBezTo>
                    <a:cubicBezTo>
                      <a:pt x="16545" y="4512"/>
                      <a:pt x="23439" y="0"/>
                      <a:pt x="30959" y="0"/>
                    </a:cubicBezTo>
                    <a:lnTo>
                      <a:pt x="166203" y="0"/>
                    </a:lnTo>
                    <a:cubicBezTo>
                      <a:pt x="176606" y="0"/>
                      <a:pt x="185004" y="8398"/>
                      <a:pt x="185004" y="18801"/>
                    </a:cubicBezTo>
                    <a:lnTo>
                      <a:pt x="185004" y="154045"/>
                    </a:lnTo>
                    <a:cubicBezTo>
                      <a:pt x="185004" y="159309"/>
                      <a:pt x="182873" y="164198"/>
                      <a:pt x="179113" y="167707"/>
                    </a:cubicBezTo>
                    <a:cubicBezTo>
                      <a:pt x="175603" y="170966"/>
                      <a:pt x="170965" y="172846"/>
                      <a:pt x="166203" y="172846"/>
                    </a:cubicBezTo>
                    <a:cubicBezTo>
                      <a:pt x="161189" y="172846"/>
                      <a:pt x="156551" y="170841"/>
                      <a:pt x="152916" y="167331"/>
                    </a:cubicBezTo>
                    <a:lnTo>
                      <a:pt x="124965" y="139380"/>
                    </a:lnTo>
                    <a:cubicBezTo>
                      <a:pt x="124088" y="141762"/>
                      <a:pt x="122584" y="144143"/>
                      <a:pt x="120704" y="146023"/>
                    </a:cubicBezTo>
                    <a:lnTo>
                      <a:pt x="85232" y="181495"/>
                    </a:lnTo>
                    <a:cubicBezTo>
                      <a:pt x="81723" y="185004"/>
                      <a:pt x="76960" y="187010"/>
                      <a:pt x="71946" y="187010"/>
                    </a:cubicBezTo>
                    <a:cubicBezTo>
                      <a:pt x="66932" y="187010"/>
                      <a:pt x="62169" y="185004"/>
                      <a:pt x="58660" y="181495"/>
                    </a:cubicBezTo>
                    <a:cubicBezTo>
                      <a:pt x="51390" y="174225"/>
                      <a:pt x="51390" y="162568"/>
                      <a:pt x="58284" y="155298"/>
                    </a:cubicBezTo>
                    <a:lnTo>
                      <a:pt x="32087" y="181495"/>
                    </a:lnTo>
                    <a:cubicBezTo>
                      <a:pt x="28578" y="185004"/>
                      <a:pt x="23815" y="187010"/>
                      <a:pt x="18801" y="187010"/>
                    </a:cubicBezTo>
                    <a:cubicBezTo>
                      <a:pt x="13788" y="187010"/>
                      <a:pt x="9025" y="185004"/>
                      <a:pt x="5515" y="181495"/>
                    </a:cubicBezTo>
                    <a:cubicBezTo>
                      <a:pt x="-1755" y="174225"/>
                      <a:pt x="-1755" y="162192"/>
                      <a:pt x="5515" y="154922"/>
                    </a:cubicBezTo>
                  </a:path>
                </a:pathLst>
              </a:custGeom>
              <a:solidFill>
                <a:srgbClr val="F5F5F5"/>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51" name="Freeform 180">
                <a:extLst>
                  <a:ext uri="{FF2B5EF4-FFF2-40B4-BE49-F238E27FC236}">
                    <a16:creationId xmlns:a16="http://schemas.microsoft.com/office/drawing/2014/main" id="{E0047B19-689F-3FB7-A7F2-DF43171A611F}"/>
                  </a:ext>
                </a:extLst>
              </p:cNvPr>
              <p:cNvSpPr/>
              <p:nvPr/>
            </p:nvSpPr>
            <p:spPr>
              <a:xfrm>
                <a:off x="7215873" y="2949930"/>
                <a:ext cx="160060" cy="162066"/>
              </a:xfrm>
              <a:custGeom>
                <a:avLst/>
                <a:gdLst>
                  <a:gd name="connsiteX0" fmla="*/ 160061 w 160060"/>
                  <a:gd name="connsiteY0" fmla="*/ 6267 h 162066"/>
                  <a:gd name="connsiteX1" fmla="*/ 153794 w 160060"/>
                  <a:gd name="connsiteY1" fmla="*/ 0 h 162066"/>
                  <a:gd name="connsiteX2" fmla="*/ 18550 w 160060"/>
                  <a:gd name="connsiteY2" fmla="*/ 0 h 162066"/>
                  <a:gd name="connsiteX3" fmla="*/ 14164 w 160060"/>
                  <a:gd name="connsiteY3" fmla="*/ 10654 h 162066"/>
                  <a:gd name="connsiteX4" fmla="*/ 149407 w 160060"/>
                  <a:gd name="connsiteY4" fmla="*/ 145898 h 162066"/>
                  <a:gd name="connsiteX5" fmla="*/ 160061 w 160060"/>
                  <a:gd name="connsiteY5" fmla="*/ 141511 h 162066"/>
                  <a:gd name="connsiteX6" fmla="*/ 160061 w 160060"/>
                  <a:gd name="connsiteY6" fmla="*/ 6267 h 162066"/>
                  <a:gd name="connsiteX7" fmla="*/ 46251 w 160060"/>
                  <a:gd name="connsiteY7" fmla="*/ 71570 h 162066"/>
                  <a:gd name="connsiteX8" fmla="*/ 46251 w 160060"/>
                  <a:gd name="connsiteY8" fmla="*/ 62671 h 162066"/>
                  <a:gd name="connsiteX9" fmla="*/ 37352 w 160060"/>
                  <a:gd name="connsiteY9" fmla="*/ 62671 h 162066"/>
                  <a:gd name="connsiteX10" fmla="*/ 1880 w 160060"/>
                  <a:gd name="connsiteY10" fmla="*/ 98143 h 162066"/>
                  <a:gd name="connsiteX11" fmla="*/ 1880 w 160060"/>
                  <a:gd name="connsiteY11" fmla="*/ 107042 h 162066"/>
                  <a:gd name="connsiteX12" fmla="*/ 10779 w 160060"/>
                  <a:gd name="connsiteY12" fmla="*/ 107042 h 162066"/>
                  <a:gd name="connsiteX13" fmla="*/ 46251 w 160060"/>
                  <a:gd name="connsiteY13" fmla="*/ 71570 h 162066"/>
                  <a:gd name="connsiteX14" fmla="*/ 72823 w 160060"/>
                  <a:gd name="connsiteY14" fmla="*/ 89243 h 162066"/>
                  <a:gd name="connsiteX15" fmla="*/ 72823 w 160060"/>
                  <a:gd name="connsiteY15" fmla="*/ 98143 h 162066"/>
                  <a:gd name="connsiteX16" fmla="*/ 10779 w 160060"/>
                  <a:gd name="connsiteY16" fmla="*/ 160187 h 162066"/>
                  <a:gd name="connsiteX17" fmla="*/ 1880 w 160060"/>
                  <a:gd name="connsiteY17" fmla="*/ 160187 h 162066"/>
                  <a:gd name="connsiteX18" fmla="*/ 1880 w 160060"/>
                  <a:gd name="connsiteY18" fmla="*/ 151287 h 162066"/>
                  <a:gd name="connsiteX19" fmla="*/ 63924 w 160060"/>
                  <a:gd name="connsiteY19" fmla="*/ 89243 h 162066"/>
                  <a:gd name="connsiteX20" fmla="*/ 72823 w 160060"/>
                  <a:gd name="connsiteY20" fmla="*/ 89243 h 162066"/>
                  <a:gd name="connsiteX21" fmla="*/ 99396 w 160060"/>
                  <a:gd name="connsiteY21" fmla="*/ 124715 h 162066"/>
                  <a:gd name="connsiteX22" fmla="*/ 99396 w 160060"/>
                  <a:gd name="connsiteY22" fmla="*/ 115816 h 162066"/>
                  <a:gd name="connsiteX23" fmla="*/ 90496 w 160060"/>
                  <a:gd name="connsiteY23" fmla="*/ 115816 h 162066"/>
                  <a:gd name="connsiteX24" fmla="*/ 55025 w 160060"/>
                  <a:gd name="connsiteY24" fmla="*/ 151287 h 162066"/>
                  <a:gd name="connsiteX25" fmla="*/ 55025 w 160060"/>
                  <a:gd name="connsiteY25" fmla="*/ 160187 h 162066"/>
                  <a:gd name="connsiteX26" fmla="*/ 63924 w 160060"/>
                  <a:gd name="connsiteY26" fmla="*/ 160187 h 162066"/>
                  <a:gd name="connsiteX27" fmla="*/ 99396 w 160060"/>
                  <a:gd name="connsiteY27" fmla="*/ 124715 h 16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060" h="162066">
                    <a:moveTo>
                      <a:pt x="160061" y="6267"/>
                    </a:moveTo>
                    <a:cubicBezTo>
                      <a:pt x="160061" y="2758"/>
                      <a:pt x="157303" y="0"/>
                      <a:pt x="153794" y="0"/>
                    </a:cubicBezTo>
                    <a:lnTo>
                      <a:pt x="18550" y="0"/>
                    </a:lnTo>
                    <a:cubicBezTo>
                      <a:pt x="12910" y="0"/>
                      <a:pt x="10153" y="6768"/>
                      <a:pt x="14164" y="10654"/>
                    </a:cubicBezTo>
                    <a:lnTo>
                      <a:pt x="149407" y="145898"/>
                    </a:lnTo>
                    <a:cubicBezTo>
                      <a:pt x="153292" y="149783"/>
                      <a:pt x="160061" y="147026"/>
                      <a:pt x="160061" y="141511"/>
                    </a:cubicBezTo>
                    <a:lnTo>
                      <a:pt x="160061" y="6267"/>
                    </a:lnTo>
                    <a:close/>
                    <a:moveTo>
                      <a:pt x="46251" y="71570"/>
                    </a:moveTo>
                    <a:cubicBezTo>
                      <a:pt x="48758" y="69063"/>
                      <a:pt x="48758" y="65178"/>
                      <a:pt x="46251" y="62671"/>
                    </a:cubicBezTo>
                    <a:cubicBezTo>
                      <a:pt x="43744" y="60164"/>
                      <a:pt x="39859" y="60164"/>
                      <a:pt x="37352" y="62671"/>
                    </a:cubicBezTo>
                    <a:lnTo>
                      <a:pt x="1880" y="98143"/>
                    </a:lnTo>
                    <a:cubicBezTo>
                      <a:pt x="-627" y="100649"/>
                      <a:pt x="-627" y="104535"/>
                      <a:pt x="1880" y="107042"/>
                    </a:cubicBezTo>
                    <a:cubicBezTo>
                      <a:pt x="4387" y="109549"/>
                      <a:pt x="8273" y="109549"/>
                      <a:pt x="10779" y="107042"/>
                    </a:cubicBezTo>
                    <a:lnTo>
                      <a:pt x="46251" y="71570"/>
                    </a:lnTo>
                    <a:close/>
                    <a:moveTo>
                      <a:pt x="72823" y="89243"/>
                    </a:moveTo>
                    <a:cubicBezTo>
                      <a:pt x="75330" y="91750"/>
                      <a:pt x="75330" y="95636"/>
                      <a:pt x="72823" y="98143"/>
                    </a:cubicBezTo>
                    <a:lnTo>
                      <a:pt x="10779" y="160187"/>
                    </a:lnTo>
                    <a:cubicBezTo>
                      <a:pt x="8273" y="162694"/>
                      <a:pt x="4387" y="162694"/>
                      <a:pt x="1880" y="160187"/>
                    </a:cubicBezTo>
                    <a:cubicBezTo>
                      <a:pt x="-627" y="157680"/>
                      <a:pt x="-627" y="153794"/>
                      <a:pt x="1880" y="151287"/>
                    </a:cubicBezTo>
                    <a:lnTo>
                      <a:pt x="63924" y="89243"/>
                    </a:lnTo>
                    <a:cubicBezTo>
                      <a:pt x="66431" y="86736"/>
                      <a:pt x="70316" y="86736"/>
                      <a:pt x="72823" y="89243"/>
                    </a:cubicBezTo>
                    <a:close/>
                    <a:moveTo>
                      <a:pt x="99396" y="124715"/>
                    </a:moveTo>
                    <a:cubicBezTo>
                      <a:pt x="101902" y="122208"/>
                      <a:pt x="101902" y="118323"/>
                      <a:pt x="99396" y="115816"/>
                    </a:cubicBezTo>
                    <a:cubicBezTo>
                      <a:pt x="96889" y="113309"/>
                      <a:pt x="93003" y="113309"/>
                      <a:pt x="90496" y="115816"/>
                    </a:cubicBezTo>
                    <a:lnTo>
                      <a:pt x="55025" y="151287"/>
                    </a:lnTo>
                    <a:cubicBezTo>
                      <a:pt x="52518" y="153794"/>
                      <a:pt x="52518" y="157680"/>
                      <a:pt x="55025" y="160187"/>
                    </a:cubicBezTo>
                    <a:cubicBezTo>
                      <a:pt x="57532" y="162694"/>
                      <a:pt x="61417" y="162694"/>
                      <a:pt x="63924" y="160187"/>
                    </a:cubicBezTo>
                    <a:lnTo>
                      <a:pt x="99396" y="124715"/>
                    </a:lnTo>
                    <a:close/>
                  </a:path>
                </a:pathLst>
              </a:custGeom>
              <a:gradFill>
                <a:gsLst>
                  <a:gs pos="0">
                    <a:srgbClr val="E03F8F"/>
                  </a:gs>
                  <a:gs pos="50000">
                    <a:srgbClr val="CE2E85"/>
                  </a:gs>
                  <a:gs pos="100000">
                    <a:srgbClr val="BD1E7B"/>
                  </a:gs>
                </a:gsLst>
                <a:lin ang="267859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grpSp>
        <p:nvGrpSpPr>
          <p:cNvPr id="57" name="Group 56">
            <a:extLst>
              <a:ext uri="{FF2B5EF4-FFF2-40B4-BE49-F238E27FC236}">
                <a16:creationId xmlns:a16="http://schemas.microsoft.com/office/drawing/2014/main" id="{BC3D5CCB-91C6-412F-5FFA-B9DE49186E3A}"/>
              </a:ext>
              <a:ext uri="{C183D7F6-B498-43B3-948B-1728B52AA6E4}">
                <adec:decorative xmlns:adec="http://schemas.microsoft.com/office/drawing/2017/decorative" val="1"/>
              </a:ext>
            </a:extLst>
          </p:cNvPr>
          <p:cNvGrpSpPr/>
          <p:nvPr/>
        </p:nvGrpSpPr>
        <p:grpSpPr>
          <a:xfrm>
            <a:off x="4823466" y="1957083"/>
            <a:ext cx="562610" cy="562610"/>
            <a:chOff x="2992224" y="2540803"/>
            <a:chExt cx="622973" cy="622973"/>
          </a:xfrm>
        </p:grpSpPr>
        <p:grpSp>
          <p:nvGrpSpPr>
            <p:cNvPr id="58" name="Group 57">
              <a:extLst>
                <a:ext uri="{FF2B5EF4-FFF2-40B4-BE49-F238E27FC236}">
                  <a16:creationId xmlns:a16="http://schemas.microsoft.com/office/drawing/2014/main" id="{BE462F05-B7A5-A2D6-74B6-C9F2F93DC9FD}"/>
                </a:ext>
              </a:extLst>
            </p:cNvPr>
            <p:cNvGrpSpPr/>
            <p:nvPr/>
          </p:nvGrpSpPr>
          <p:grpSpPr>
            <a:xfrm>
              <a:off x="2992224" y="2540803"/>
              <a:ext cx="622973" cy="622973"/>
              <a:chOff x="2992224" y="2540803"/>
              <a:chExt cx="622973" cy="622973"/>
            </a:xfrm>
          </p:grpSpPr>
          <p:sp>
            <p:nvSpPr>
              <p:cNvPr id="62" name="TextBox 61">
                <a:extLst>
                  <a:ext uri="{FF2B5EF4-FFF2-40B4-BE49-F238E27FC236}">
                    <a16:creationId xmlns:a16="http://schemas.microsoft.com/office/drawing/2014/main" id="{3C3EB47C-B71B-513E-025D-648A2B73DAA5}"/>
                  </a:ext>
                </a:extLst>
              </p:cNvPr>
              <p:cNvSpPr txBox="1">
                <a:spLocks noChangeAspect="1"/>
              </p:cNvSpPr>
              <p:nvPr/>
            </p:nvSpPr>
            <p:spPr>
              <a:xfrm>
                <a:off x="2992224" y="2540803"/>
                <a:ext cx="622973" cy="622973"/>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sp>
            <p:nvSpPr>
              <p:cNvPr id="63" name="Freeform 198">
                <a:extLst>
                  <a:ext uri="{FF2B5EF4-FFF2-40B4-BE49-F238E27FC236}">
                    <a16:creationId xmlns:a16="http://schemas.microsoft.com/office/drawing/2014/main" id="{67038526-B9C1-877B-516D-F177BCDDD23E}"/>
                  </a:ext>
                </a:extLst>
              </p:cNvPr>
              <p:cNvSpPr/>
              <p:nvPr/>
            </p:nvSpPr>
            <p:spPr>
              <a:xfrm>
                <a:off x="3159843" y="2708423"/>
                <a:ext cx="287735" cy="287731"/>
              </a:xfrm>
              <a:custGeom>
                <a:avLst/>
                <a:gdLst>
                  <a:gd name="connsiteX0" fmla="*/ 131163 w 287735"/>
                  <a:gd name="connsiteY0" fmla="*/ 287292 h 287731"/>
                  <a:gd name="connsiteX1" fmla="*/ 265075 w 287735"/>
                  <a:gd name="connsiteY1" fmla="*/ 287292 h 287731"/>
                  <a:gd name="connsiteX2" fmla="*/ 287202 w 287735"/>
                  <a:gd name="connsiteY2" fmla="*/ 266028 h 287731"/>
                  <a:gd name="connsiteX3" fmla="*/ 287202 w 287735"/>
                  <a:gd name="connsiteY3" fmla="*/ 126563 h 287731"/>
                  <a:gd name="connsiteX4" fmla="*/ 279908 w 287735"/>
                  <a:gd name="connsiteY4" fmla="*/ 110795 h 287731"/>
                  <a:gd name="connsiteX5" fmla="*/ 158181 w 287735"/>
                  <a:gd name="connsiteY5" fmla="*/ 5052 h 287731"/>
                  <a:gd name="connsiteX6" fmla="*/ 128502 w 287735"/>
                  <a:gd name="connsiteY6" fmla="*/ 5052 h 287731"/>
                  <a:gd name="connsiteX7" fmla="*/ 6761 w 287735"/>
                  <a:gd name="connsiteY7" fmla="*/ 110795 h 287731"/>
                  <a:gd name="connsiteX8" fmla="*/ -533 w 287735"/>
                  <a:gd name="connsiteY8" fmla="*/ 126577 h 287731"/>
                  <a:gd name="connsiteX9" fmla="*/ -533 w 287735"/>
                  <a:gd name="connsiteY9" fmla="*/ 266028 h 287731"/>
                  <a:gd name="connsiteX10" fmla="*/ 21608 w 287735"/>
                  <a:gd name="connsiteY10" fmla="*/ 287292 h 287731"/>
                  <a:gd name="connsiteX11" fmla="*/ 155506 w 287735"/>
                  <a:gd name="connsiteY11" fmla="*/ 287292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35" h="287731">
                    <a:moveTo>
                      <a:pt x="131163" y="287292"/>
                    </a:moveTo>
                    <a:lnTo>
                      <a:pt x="265075" y="287292"/>
                    </a:lnTo>
                    <a:cubicBezTo>
                      <a:pt x="277289" y="287292"/>
                      <a:pt x="287202" y="277768"/>
                      <a:pt x="287202" y="266028"/>
                    </a:cubicBezTo>
                    <a:lnTo>
                      <a:pt x="287202" y="126563"/>
                    </a:lnTo>
                    <a:cubicBezTo>
                      <a:pt x="287202" y="120549"/>
                      <a:pt x="284555" y="114823"/>
                      <a:pt x="279908" y="110795"/>
                    </a:cubicBezTo>
                    <a:lnTo>
                      <a:pt x="158181" y="5052"/>
                    </a:lnTo>
                    <a:cubicBezTo>
                      <a:pt x="149766" y="-2271"/>
                      <a:pt x="136932" y="-2271"/>
                      <a:pt x="128502" y="5052"/>
                    </a:cubicBezTo>
                    <a:lnTo>
                      <a:pt x="6761" y="110795"/>
                    </a:lnTo>
                    <a:cubicBezTo>
                      <a:pt x="2114" y="114823"/>
                      <a:pt x="-533" y="120549"/>
                      <a:pt x="-533" y="126577"/>
                    </a:cubicBezTo>
                    <a:lnTo>
                      <a:pt x="-533" y="266028"/>
                    </a:lnTo>
                    <a:cubicBezTo>
                      <a:pt x="-533" y="277768"/>
                      <a:pt x="9380" y="287292"/>
                      <a:pt x="21608" y="287292"/>
                    </a:cubicBezTo>
                    <a:lnTo>
                      <a:pt x="155506" y="287292"/>
                    </a:lnTo>
                  </a:path>
                </a:pathLst>
              </a:custGeom>
              <a:gradFill>
                <a:gsLst>
                  <a:gs pos="0">
                    <a:srgbClr val="008EE6"/>
                  </a:gs>
                  <a:gs pos="50000">
                    <a:srgbClr val="0077BD"/>
                  </a:gs>
                  <a:gs pos="100000">
                    <a:srgbClr val="006094"/>
                  </a:gs>
                </a:gsLst>
                <a:lin ang="2588023"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nvGrpSpPr>
            <p:cNvPr id="59" name="Group 58">
              <a:extLst>
                <a:ext uri="{FF2B5EF4-FFF2-40B4-BE49-F238E27FC236}">
                  <a16:creationId xmlns:a16="http://schemas.microsoft.com/office/drawing/2014/main" id="{85E67C35-4B3A-C2AA-0E3D-456169A6AD10}"/>
                </a:ext>
              </a:extLst>
            </p:cNvPr>
            <p:cNvGrpSpPr/>
            <p:nvPr/>
          </p:nvGrpSpPr>
          <p:grpSpPr>
            <a:xfrm>
              <a:off x="3438655" y="2995062"/>
              <a:ext cx="158254" cy="158254"/>
              <a:chOff x="3491628" y="2952994"/>
              <a:chExt cx="158254" cy="158254"/>
            </a:xfrm>
          </p:grpSpPr>
          <p:sp>
            <p:nvSpPr>
              <p:cNvPr id="60" name="Freeform 193">
                <a:extLst>
                  <a:ext uri="{FF2B5EF4-FFF2-40B4-BE49-F238E27FC236}">
                    <a16:creationId xmlns:a16="http://schemas.microsoft.com/office/drawing/2014/main" id="{2151BDBC-6A0D-C05F-19AA-2727BB272F1F}"/>
                  </a:ext>
                </a:extLst>
              </p:cNvPr>
              <p:cNvSpPr/>
              <p:nvPr/>
            </p:nvSpPr>
            <p:spPr>
              <a:xfrm>
                <a:off x="3491628" y="2952994"/>
                <a:ext cx="158254" cy="158254"/>
              </a:xfrm>
              <a:custGeom>
                <a:avLst/>
                <a:gdLst>
                  <a:gd name="connsiteX0" fmla="*/ 26917 w 158254"/>
                  <a:gd name="connsiteY0" fmla="*/ 108180 h 158254"/>
                  <a:gd name="connsiteX1" fmla="*/ 15551 w 158254"/>
                  <a:gd name="connsiteY1" fmla="*/ 112841 h 158254"/>
                  <a:gd name="connsiteX2" fmla="*/ 4186 w 158254"/>
                  <a:gd name="connsiteY2" fmla="*/ 108180 h 158254"/>
                  <a:gd name="connsiteX3" fmla="*/ -533 w 158254"/>
                  <a:gd name="connsiteY3" fmla="*/ 96930 h 158254"/>
                  <a:gd name="connsiteX4" fmla="*/ 4186 w 158254"/>
                  <a:gd name="connsiteY4" fmla="*/ 85693 h 158254"/>
                  <a:gd name="connsiteX5" fmla="*/ 34528 w 158254"/>
                  <a:gd name="connsiteY5" fmla="*/ 55668 h 158254"/>
                  <a:gd name="connsiteX6" fmla="*/ 40210 w 158254"/>
                  <a:gd name="connsiteY6" fmla="*/ 52072 h 158254"/>
                  <a:gd name="connsiteX7" fmla="*/ 14588 w 158254"/>
                  <a:gd name="connsiteY7" fmla="*/ 26708 h 158254"/>
                  <a:gd name="connsiteX8" fmla="*/ 11149 w 158254"/>
                  <a:gd name="connsiteY8" fmla="*/ 9314 h 158254"/>
                  <a:gd name="connsiteX9" fmla="*/ 25953 w 158254"/>
                  <a:gd name="connsiteY9" fmla="*/ -440 h 158254"/>
                  <a:gd name="connsiteX10" fmla="*/ 141637 w 158254"/>
                  <a:gd name="connsiteY10" fmla="*/ -440 h 158254"/>
                  <a:gd name="connsiteX11" fmla="*/ 157721 w 158254"/>
                  <a:gd name="connsiteY11" fmla="*/ 15472 h 158254"/>
                  <a:gd name="connsiteX12" fmla="*/ 157721 w 158254"/>
                  <a:gd name="connsiteY12" fmla="*/ 129918 h 158254"/>
                  <a:gd name="connsiteX13" fmla="*/ 152686 w 158254"/>
                  <a:gd name="connsiteY13" fmla="*/ 141485 h 158254"/>
                  <a:gd name="connsiteX14" fmla="*/ 141637 w 158254"/>
                  <a:gd name="connsiteY14" fmla="*/ 145830 h 158254"/>
                  <a:gd name="connsiteX15" fmla="*/ 130271 w 158254"/>
                  <a:gd name="connsiteY15" fmla="*/ 141169 h 158254"/>
                  <a:gd name="connsiteX16" fmla="*/ 106360 w 158254"/>
                  <a:gd name="connsiteY16" fmla="*/ 117503 h 158254"/>
                  <a:gd name="connsiteX17" fmla="*/ 102721 w 158254"/>
                  <a:gd name="connsiteY17" fmla="*/ 123128 h 158254"/>
                  <a:gd name="connsiteX18" fmla="*/ 72379 w 158254"/>
                  <a:gd name="connsiteY18" fmla="*/ 153153 h 158254"/>
                  <a:gd name="connsiteX19" fmla="*/ 61014 w 158254"/>
                  <a:gd name="connsiteY19" fmla="*/ 157814 h 158254"/>
                  <a:gd name="connsiteX20" fmla="*/ 49648 w 158254"/>
                  <a:gd name="connsiteY20" fmla="*/ 153153 h 158254"/>
                  <a:gd name="connsiteX21" fmla="*/ 49317 w 158254"/>
                  <a:gd name="connsiteY21" fmla="*/ 130983 h 158254"/>
                  <a:gd name="connsiteX22" fmla="*/ 26917 w 158254"/>
                  <a:gd name="connsiteY22" fmla="*/ 153153 h 158254"/>
                  <a:gd name="connsiteX23" fmla="*/ 15551 w 158254"/>
                  <a:gd name="connsiteY23" fmla="*/ 157814 h 158254"/>
                  <a:gd name="connsiteX24" fmla="*/ 4186 w 158254"/>
                  <a:gd name="connsiteY24" fmla="*/ 153153 h 158254"/>
                  <a:gd name="connsiteX25" fmla="*/ 4186 w 158254"/>
                  <a:gd name="connsiteY25" fmla="*/ 130667 h 1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54" h="158254">
                    <a:moveTo>
                      <a:pt x="26917" y="108180"/>
                    </a:moveTo>
                    <a:cubicBezTo>
                      <a:pt x="23910" y="111144"/>
                      <a:pt x="19839" y="112841"/>
                      <a:pt x="15551" y="112841"/>
                    </a:cubicBezTo>
                    <a:cubicBezTo>
                      <a:pt x="11264" y="112841"/>
                      <a:pt x="7193" y="111144"/>
                      <a:pt x="4186" y="108180"/>
                    </a:cubicBezTo>
                    <a:cubicBezTo>
                      <a:pt x="1179" y="105202"/>
                      <a:pt x="-533" y="101173"/>
                      <a:pt x="-533" y="96930"/>
                    </a:cubicBezTo>
                    <a:cubicBezTo>
                      <a:pt x="-533" y="92685"/>
                      <a:pt x="1179" y="88657"/>
                      <a:pt x="4186" y="85693"/>
                    </a:cubicBezTo>
                    <a:lnTo>
                      <a:pt x="34528" y="55668"/>
                    </a:lnTo>
                    <a:cubicBezTo>
                      <a:pt x="36139" y="54086"/>
                      <a:pt x="38066" y="52805"/>
                      <a:pt x="40210" y="52072"/>
                    </a:cubicBezTo>
                    <a:lnTo>
                      <a:pt x="14588" y="26708"/>
                    </a:lnTo>
                    <a:cubicBezTo>
                      <a:pt x="9969" y="22147"/>
                      <a:pt x="8574" y="15371"/>
                      <a:pt x="11149" y="9314"/>
                    </a:cubicBezTo>
                    <a:cubicBezTo>
                      <a:pt x="13624" y="3373"/>
                      <a:pt x="19522" y="-440"/>
                      <a:pt x="25953" y="-440"/>
                    </a:cubicBezTo>
                    <a:lnTo>
                      <a:pt x="141637" y="-440"/>
                    </a:lnTo>
                    <a:cubicBezTo>
                      <a:pt x="150542" y="-440"/>
                      <a:pt x="157721" y="6667"/>
                      <a:pt x="157721" y="15472"/>
                    </a:cubicBezTo>
                    <a:lnTo>
                      <a:pt x="157721" y="129918"/>
                    </a:lnTo>
                    <a:cubicBezTo>
                      <a:pt x="157721" y="134378"/>
                      <a:pt x="155894" y="138507"/>
                      <a:pt x="152686" y="141485"/>
                    </a:cubicBezTo>
                    <a:cubicBezTo>
                      <a:pt x="149679" y="144233"/>
                      <a:pt x="145708" y="145830"/>
                      <a:pt x="141637" y="145830"/>
                    </a:cubicBezTo>
                    <a:cubicBezTo>
                      <a:pt x="137349" y="145830"/>
                      <a:pt x="133379" y="144133"/>
                      <a:pt x="130271" y="141169"/>
                    </a:cubicBezTo>
                    <a:lnTo>
                      <a:pt x="106360" y="117503"/>
                    </a:lnTo>
                    <a:cubicBezTo>
                      <a:pt x="105612" y="119531"/>
                      <a:pt x="104332" y="121545"/>
                      <a:pt x="102721" y="123128"/>
                    </a:cubicBezTo>
                    <a:lnTo>
                      <a:pt x="72379" y="153153"/>
                    </a:lnTo>
                    <a:cubicBezTo>
                      <a:pt x="69372" y="156117"/>
                      <a:pt x="65301" y="157814"/>
                      <a:pt x="61014" y="157814"/>
                    </a:cubicBezTo>
                    <a:cubicBezTo>
                      <a:pt x="56726" y="157814"/>
                      <a:pt x="52655" y="156117"/>
                      <a:pt x="49648" y="153153"/>
                    </a:cubicBezTo>
                    <a:cubicBezTo>
                      <a:pt x="43433" y="146995"/>
                      <a:pt x="43433" y="137126"/>
                      <a:pt x="49317" y="130983"/>
                    </a:cubicBezTo>
                    <a:lnTo>
                      <a:pt x="26917" y="153153"/>
                    </a:lnTo>
                    <a:cubicBezTo>
                      <a:pt x="23910" y="156117"/>
                      <a:pt x="19839" y="157814"/>
                      <a:pt x="15551" y="157814"/>
                    </a:cubicBezTo>
                    <a:cubicBezTo>
                      <a:pt x="11264" y="157814"/>
                      <a:pt x="7193" y="156117"/>
                      <a:pt x="4186" y="153153"/>
                    </a:cubicBezTo>
                    <a:cubicBezTo>
                      <a:pt x="-2029" y="146995"/>
                      <a:pt x="-2029" y="136810"/>
                      <a:pt x="4186" y="130667"/>
                    </a:cubicBezTo>
                  </a:path>
                </a:pathLst>
              </a:custGeom>
              <a:solidFill>
                <a:srgbClr val="ECECEC"/>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61" name="Freeform 195">
                <a:extLst>
                  <a:ext uri="{FF2B5EF4-FFF2-40B4-BE49-F238E27FC236}">
                    <a16:creationId xmlns:a16="http://schemas.microsoft.com/office/drawing/2014/main" id="{F9A80D03-D07E-2E43-287C-058014DBC2D9}"/>
                  </a:ext>
                </a:extLst>
              </p:cNvPr>
              <p:cNvSpPr/>
              <p:nvPr/>
            </p:nvSpPr>
            <p:spPr>
              <a:xfrm>
                <a:off x="3506018" y="2967381"/>
                <a:ext cx="129476" cy="129484"/>
              </a:xfrm>
              <a:custGeom>
                <a:avLst/>
                <a:gdLst>
                  <a:gd name="connsiteX0" fmla="*/ 128944 w 129476"/>
                  <a:gd name="connsiteY0" fmla="*/ 4566 h 129484"/>
                  <a:gd name="connsiteX1" fmla="*/ 123880 w 129476"/>
                  <a:gd name="connsiteY1" fmla="*/ -440 h 129484"/>
                  <a:gd name="connsiteX2" fmla="*/ 14469 w 129476"/>
                  <a:gd name="connsiteY2" fmla="*/ -440 h 129484"/>
                  <a:gd name="connsiteX3" fmla="*/ 10915 w 129476"/>
                  <a:gd name="connsiteY3" fmla="*/ 8077 h 129484"/>
                  <a:gd name="connsiteX4" fmla="*/ 120326 w 129476"/>
                  <a:gd name="connsiteY4" fmla="*/ 116121 h 129484"/>
                  <a:gd name="connsiteX5" fmla="*/ 128944 w 129476"/>
                  <a:gd name="connsiteY5" fmla="*/ 112626 h 129484"/>
                  <a:gd name="connsiteX6" fmla="*/ 128944 w 129476"/>
                  <a:gd name="connsiteY6" fmla="*/ 4566 h 129484"/>
                  <a:gd name="connsiteX7" fmla="*/ 36883 w 129476"/>
                  <a:gd name="connsiteY7" fmla="*/ 56747 h 129484"/>
                  <a:gd name="connsiteX8" fmla="*/ 36883 w 129476"/>
                  <a:gd name="connsiteY8" fmla="*/ 49626 h 129484"/>
                  <a:gd name="connsiteX9" fmla="*/ 29675 w 129476"/>
                  <a:gd name="connsiteY9" fmla="*/ 49626 h 129484"/>
                  <a:gd name="connsiteX10" fmla="*/ 988 w 129476"/>
                  <a:gd name="connsiteY10" fmla="*/ 77968 h 129484"/>
                  <a:gd name="connsiteX11" fmla="*/ 988 w 129476"/>
                  <a:gd name="connsiteY11" fmla="*/ 85075 h 129484"/>
                  <a:gd name="connsiteX12" fmla="*/ 8182 w 129476"/>
                  <a:gd name="connsiteY12" fmla="*/ 85075 h 129484"/>
                  <a:gd name="connsiteX13" fmla="*/ 36883 w 129476"/>
                  <a:gd name="connsiteY13" fmla="*/ 56747 h 129484"/>
                  <a:gd name="connsiteX14" fmla="*/ 58376 w 129476"/>
                  <a:gd name="connsiteY14" fmla="*/ 70861 h 129484"/>
                  <a:gd name="connsiteX15" fmla="*/ 58376 w 129476"/>
                  <a:gd name="connsiteY15" fmla="*/ 77968 h 129484"/>
                  <a:gd name="connsiteX16" fmla="*/ 8182 w 129476"/>
                  <a:gd name="connsiteY16" fmla="*/ 127545 h 129484"/>
                  <a:gd name="connsiteX17" fmla="*/ 988 w 129476"/>
                  <a:gd name="connsiteY17" fmla="*/ 127545 h 129484"/>
                  <a:gd name="connsiteX18" fmla="*/ 988 w 129476"/>
                  <a:gd name="connsiteY18" fmla="*/ 120423 h 129484"/>
                  <a:gd name="connsiteX19" fmla="*/ 51169 w 129476"/>
                  <a:gd name="connsiteY19" fmla="*/ 70861 h 129484"/>
                  <a:gd name="connsiteX20" fmla="*/ 58376 w 129476"/>
                  <a:gd name="connsiteY20" fmla="*/ 70861 h 129484"/>
                  <a:gd name="connsiteX21" fmla="*/ 79870 w 129476"/>
                  <a:gd name="connsiteY21" fmla="*/ 99203 h 129484"/>
                  <a:gd name="connsiteX22" fmla="*/ 79870 w 129476"/>
                  <a:gd name="connsiteY22" fmla="*/ 92096 h 129484"/>
                  <a:gd name="connsiteX23" fmla="*/ 72677 w 129476"/>
                  <a:gd name="connsiteY23" fmla="*/ 92096 h 129484"/>
                  <a:gd name="connsiteX24" fmla="*/ 43976 w 129476"/>
                  <a:gd name="connsiteY24" fmla="*/ 120423 h 129484"/>
                  <a:gd name="connsiteX25" fmla="*/ 43976 w 129476"/>
                  <a:gd name="connsiteY25" fmla="*/ 127545 h 129484"/>
                  <a:gd name="connsiteX26" fmla="*/ 51169 w 129476"/>
                  <a:gd name="connsiteY26" fmla="*/ 127545 h 129484"/>
                  <a:gd name="connsiteX27" fmla="*/ 79870 w 129476"/>
                  <a:gd name="connsiteY27" fmla="*/ 99203 h 12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476" h="129484">
                    <a:moveTo>
                      <a:pt x="128944" y="4566"/>
                    </a:moveTo>
                    <a:cubicBezTo>
                      <a:pt x="128944" y="1761"/>
                      <a:pt x="126713" y="-440"/>
                      <a:pt x="123880" y="-440"/>
                    </a:cubicBezTo>
                    <a:lnTo>
                      <a:pt x="14469" y="-440"/>
                    </a:lnTo>
                    <a:cubicBezTo>
                      <a:pt x="9908" y="-440"/>
                      <a:pt x="7678" y="4970"/>
                      <a:pt x="10915" y="8077"/>
                    </a:cubicBezTo>
                    <a:lnTo>
                      <a:pt x="120326" y="116121"/>
                    </a:lnTo>
                    <a:cubicBezTo>
                      <a:pt x="123477" y="119229"/>
                      <a:pt x="128944" y="117028"/>
                      <a:pt x="128944" y="112626"/>
                    </a:cubicBezTo>
                    <a:lnTo>
                      <a:pt x="128944" y="4566"/>
                    </a:lnTo>
                    <a:close/>
                    <a:moveTo>
                      <a:pt x="36883" y="56747"/>
                    </a:moveTo>
                    <a:cubicBezTo>
                      <a:pt x="38912" y="54733"/>
                      <a:pt x="38912" y="51640"/>
                      <a:pt x="36883" y="49626"/>
                    </a:cubicBezTo>
                    <a:cubicBezTo>
                      <a:pt x="34855" y="47626"/>
                      <a:pt x="31704" y="47626"/>
                      <a:pt x="29675" y="49626"/>
                    </a:cubicBezTo>
                    <a:lnTo>
                      <a:pt x="988" y="77968"/>
                    </a:lnTo>
                    <a:cubicBezTo>
                      <a:pt x="-1040" y="79967"/>
                      <a:pt x="-1040" y="83075"/>
                      <a:pt x="988" y="85075"/>
                    </a:cubicBezTo>
                    <a:cubicBezTo>
                      <a:pt x="3017" y="87089"/>
                      <a:pt x="6153" y="87089"/>
                      <a:pt x="8182" y="85075"/>
                    </a:cubicBezTo>
                    <a:lnTo>
                      <a:pt x="36883" y="56747"/>
                    </a:lnTo>
                    <a:close/>
                    <a:moveTo>
                      <a:pt x="58376" y="70861"/>
                    </a:moveTo>
                    <a:cubicBezTo>
                      <a:pt x="60406" y="72861"/>
                      <a:pt x="60406" y="75968"/>
                      <a:pt x="58376" y="77968"/>
                    </a:cubicBezTo>
                    <a:lnTo>
                      <a:pt x="8182" y="127545"/>
                    </a:lnTo>
                    <a:cubicBezTo>
                      <a:pt x="6153" y="129544"/>
                      <a:pt x="3017" y="129544"/>
                      <a:pt x="988" y="127545"/>
                    </a:cubicBezTo>
                    <a:cubicBezTo>
                      <a:pt x="-1040" y="125531"/>
                      <a:pt x="-1040" y="122437"/>
                      <a:pt x="988" y="120423"/>
                    </a:cubicBezTo>
                    <a:lnTo>
                      <a:pt x="51169" y="70861"/>
                    </a:lnTo>
                    <a:cubicBezTo>
                      <a:pt x="53197" y="68861"/>
                      <a:pt x="56348" y="68861"/>
                      <a:pt x="58376" y="70861"/>
                    </a:cubicBezTo>
                    <a:close/>
                    <a:moveTo>
                      <a:pt x="79870" y="99203"/>
                    </a:moveTo>
                    <a:cubicBezTo>
                      <a:pt x="81899" y="97203"/>
                      <a:pt x="81899" y="94096"/>
                      <a:pt x="79870" y="92096"/>
                    </a:cubicBezTo>
                    <a:cubicBezTo>
                      <a:pt x="77842" y="90081"/>
                      <a:pt x="74691" y="90081"/>
                      <a:pt x="72677" y="92096"/>
                    </a:cubicBezTo>
                    <a:lnTo>
                      <a:pt x="43976" y="120423"/>
                    </a:lnTo>
                    <a:cubicBezTo>
                      <a:pt x="41947" y="122437"/>
                      <a:pt x="41947" y="125531"/>
                      <a:pt x="43976" y="127545"/>
                    </a:cubicBezTo>
                    <a:cubicBezTo>
                      <a:pt x="46004" y="129544"/>
                      <a:pt x="49141" y="129544"/>
                      <a:pt x="51169" y="127545"/>
                    </a:cubicBezTo>
                    <a:lnTo>
                      <a:pt x="79870" y="99203"/>
                    </a:lnTo>
                    <a:close/>
                  </a:path>
                </a:pathLst>
              </a:custGeom>
              <a:gradFill>
                <a:gsLst>
                  <a:gs pos="0">
                    <a:srgbClr val="008EE6"/>
                  </a:gs>
                  <a:gs pos="50000">
                    <a:srgbClr val="0077BD"/>
                  </a:gs>
                  <a:gs pos="100000">
                    <a:srgbClr val="006094"/>
                  </a:gs>
                </a:gsLst>
                <a:lin ang="2678610"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grpSp>
      </p:grpSp>
      <p:sp>
        <p:nvSpPr>
          <p:cNvPr id="4096" name="TextBox 4095">
            <a:extLst>
              <a:ext uri="{FF2B5EF4-FFF2-40B4-BE49-F238E27FC236}">
                <a16:creationId xmlns:a16="http://schemas.microsoft.com/office/drawing/2014/main" id="{12E22D6F-EEBB-D6FA-2D34-17FF4EA0C950}"/>
              </a:ext>
              <a:ext uri="{C183D7F6-B498-43B3-948B-1728B52AA6E4}">
                <adec:decorative xmlns:adec="http://schemas.microsoft.com/office/drawing/2017/decorative" val="1"/>
              </a:ext>
            </a:extLst>
          </p:cNvPr>
          <p:cNvSpPr txBox="1">
            <a:spLocks/>
          </p:cNvSpPr>
          <p:nvPr/>
        </p:nvSpPr>
        <p:spPr>
          <a:xfrm>
            <a:off x="5996655" y="2707711"/>
            <a:ext cx="1049448" cy="430887"/>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t>Digital </a:t>
            </a:r>
            <a:br>
              <a:rPr kumimoji="0" lang="en-US" sz="1400" b="0" i="0" u="none" strike="noStrike" kern="1200" cap="none" spc="0" normalizeH="0" baseline="0" noProof="0">
                <a:ln>
                  <a:noFill/>
                </a:ln>
                <a:solidFill>
                  <a:srgbClr val="091F2C"/>
                </a:solidFill>
                <a:effectLst/>
                <a:uLnTx/>
                <a:uFillTx/>
                <a:ea typeface="+mn-ea"/>
                <a:cs typeface="Segoe UI Semibold" panose="020B0702040204020203" pitchFamily="34" charset="0"/>
              </a:rPr>
            </a:br>
            <a:r>
              <a:rPr kumimoji="0" lang="en-US" sz="1400" b="0" i="0" u="none" strike="noStrike" kern="1200" cap="none" spc="-50" normalizeH="0" baseline="0" noProof="0">
                <a:ln>
                  <a:noFill/>
                </a:ln>
                <a:solidFill>
                  <a:srgbClr val="091F2C"/>
                </a:solidFill>
                <a:effectLst/>
                <a:uLnTx/>
                <a:uFillTx/>
                <a:ea typeface="+mn-ea"/>
                <a:cs typeface="Segoe UI Semibold" panose="020B0702040204020203" pitchFamily="34" charset="0"/>
              </a:rPr>
              <a:t>Twin Builder</a:t>
            </a:r>
          </a:p>
        </p:txBody>
      </p:sp>
      <p:sp>
        <p:nvSpPr>
          <p:cNvPr id="4097" name="TextBox 4096">
            <a:extLst>
              <a:ext uri="{FF2B5EF4-FFF2-40B4-BE49-F238E27FC236}">
                <a16:creationId xmlns:a16="http://schemas.microsoft.com/office/drawing/2014/main" id="{5FCEA151-5054-17A2-A9DB-C4866B6C3977}"/>
              </a:ext>
            </a:extLst>
          </p:cNvPr>
          <p:cNvSpPr txBox="1">
            <a:spLocks noChangeAspect="1"/>
          </p:cNvSpPr>
          <p:nvPr/>
        </p:nvSpPr>
        <p:spPr>
          <a:xfrm>
            <a:off x="6240074" y="1957083"/>
            <a:ext cx="562610" cy="562610"/>
          </a:xfrm>
          <a:prstGeom prst="ellipse">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defPPr>
              <a:defRPr lang="en-US"/>
            </a:defPPr>
            <a:lvl1pPr defTabSz="626541" fontAlgn="base">
              <a:spcBef>
                <a:spcPct val="0"/>
              </a:spcBef>
              <a:spcAft>
                <a:spcPct val="0"/>
              </a:spcAft>
              <a:defRPr sz="1344">
                <a:solidFill>
                  <a:schemeClr val="lt1"/>
                </a:solidFill>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FFF7F3"/>
              </a:solidFill>
              <a:effectLst/>
              <a:uLnTx/>
              <a:uFillTx/>
              <a:latin typeface="Segoe Sans Text"/>
              <a:ea typeface="+mn-ea"/>
              <a:cs typeface="Segoe UI" panose="020B0502040204020203" pitchFamily="34" charset="0"/>
            </a:endParaRPr>
          </a:p>
        </p:txBody>
      </p:sp>
      <p:grpSp>
        <p:nvGrpSpPr>
          <p:cNvPr id="4098" name="!!Group 109">
            <a:extLst>
              <a:ext uri="{FF2B5EF4-FFF2-40B4-BE49-F238E27FC236}">
                <a16:creationId xmlns:a16="http://schemas.microsoft.com/office/drawing/2014/main" id="{D7F37C80-BECA-DC03-B137-3163FCEA0B8A}"/>
              </a:ext>
            </a:extLst>
          </p:cNvPr>
          <p:cNvGrpSpPr/>
          <p:nvPr/>
        </p:nvGrpSpPr>
        <p:grpSpPr>
          <a:xfrm>
            <a:off x="586274" y="1353730"/>
            <a:ext cx="2530832" cy="4914408"/>
            <a:chOff x="586274" y="1353730"/>
            <a:chExt cx="2530832" cy="4914408"/>
          </a:xfrm>
        </p:grpSpPr>
        <p:sp>
          <p:nvSpPr>
            <p:cNvPr id="4099" name="Rounded Rectangle 3">
              <a:extLst>
                <a:ext uri="{FF2B5EF4-FFF2-40B4-BE49-F238E27FC236}">
                  <a16:creationId xmlns:a16="http://schemas.microsoft.com/office/drawing/2014/main" id="{D6DAF2B1-0C1E-A564-61EF-0C957DC163A5}"/>
                </a:ext>
                <a:ext uri="{C183D7F6-B498-43B3-948B-1728B52AA6E4}">
                  <adec:decorative xmlns:adec="http://schemas.microsoft.com/office/drawing/2017/decorative" val="1"/>
                </a:ext>
              </a:extLst>
            </p:cNvPr>
            <p:cNvSpPr/>
            <p:nvPr/>
          </p:nvSpPr>
          <p:spPr bwMode="auto">
            <a:xfrm>
              <a:off x="586274" y="1353730"/>
              <a:ext cx="2054958" cy="4914408"/>
            </a:xfrm>
            <a:prstGeom prst="roundRect">
              <a:avLst>
                <a:gd name="adj" fmla="val 6296"/>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4100" name="Rounded Rectangle 15">
              <a:extLst>
                <a:ext uri="{FF2B5EF4-FFF2-40B4-BE49-F238E27FC236}">
                  <a16:creationId xmlns:a16="http://schemas.microsoft.com/office/drawing/2014/main" id="{C4A64B68-A722-B8A2-9E50-0507EBE82335}"/>
                </a:ext>
              </a:extLst>
            </p:cNvPr>
            <p:cNvSpPr/>
            <p:nvPr/>
          </p:nvSpPr>
          <p:spPr>
            <a:xfrm>
              <a:off x="973673" y="5911270"/>
              <a:ext cx="1280160" cy="21544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Sans Text"/>
                  <a:ea typeface="+mn-ea"/>
                  <a:cs typeface="+mn-cs"/>
                </a:rPr>
                <a:t>Connectors</a:t>
              </a:r>
            </a:p>
          </p:txBody>
        </p:sp>
        <p:pic>
          <p:nvPicPr>
            <p:cNvPr id="4101" name="Picture 4100" descr="Confluent logo">
              <a:extLst>
                <a:ext uri="{FF2B5EF4-FFF2-40B4-BE49-F238E27FC236}">
                  <a16:creationId xmlns:a16="http://schemas.microsoft.com/office/drawing/2014/main" id="{7CB25926-4A14-5E8A-E8F9-4F925071EE50}"/>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1489281" y="3813335"/>
              <a:ext cx="282116" cy="281046"/>
            </a:xfrm>
            <a:prstGeom prst="rect">
              <a:avLst/>
            </a:prstGeom>
          </p:spPr>
        </p:pic>
        <p:pic>
          <p:nvPicPr>
            <p:cNvPr id="4102" name="Picture 1076" descr="Azure IoT Hub logo">
              <a:extLst>
                <a:ext uri="{FF2B5EF4-FFF2-40B4-BE49-F238E27FC236}">
                  <a16:creationId xmlns:a16="http://schemas.microsoft.com/office/drawing/2014/main" id="{B6FEC94E-862C-17CA-F37F-05A6E6AE2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151009" y="3821390"/>
              <a:ext cx="281046" cy="281046"/>
            </a:xfrm>
            <a:prstGeom prst="rect">
              <a:avLst/>
            </a:prstGeom>
          </p:spPr>
        </p:pic>
        <p:pic>
          <p:nvPicPr>
            <p:cNvPr id="4103" name="Graphic 4102">
              <a:extLst>
                <a:ext uri="{FF2B5EF4-FFF2-40B4-BE49-F238E27FC236}">
                  <a16:creationId xmlns:a16="http://schemas.microsoft.com/office/drawing/2014/main" id="{BCA71C22-4823-9EF0-C2A1-F4C37C63DC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2591" y="3281414"/>
              <a:ext cx="255496" cy="255496"/>
            </a:xfrm>
            <a:prstGeom prst="rect">
              <a:avLst/>
            </a:prstGeom>
          </p:spPr>
        </p:pic>
        <p:pic>
          <p:nvPicPr>
            <p:cNvPr id="4107" name="Graphic 4106">
              <a:extLst>
                <a:ext uri="{FF2B5EF4-FFF2-40B4-BE49-F238E27FC236}">
                  <a16:creationId xmlns:a16="http://schemas.microsoft.com/office/drawing/2014/main" id="{71E200D5-8B70-61A1-4F3C-F372931338A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a:stretch/>
          </p:blipFill>
          <p:spPr>
            <a:xfrm>
              <a:off x="1711734" y="4375231"/>
              <a:ext cx="281046" cy="281046"/>
            </a:xfrm>
            <a:prstGeom prst="rect">
              <a:avLst/>
            </a:prstGeom>
          </p:spPr>
        </p:pic>
        <p:pic>
          <p:nvPicPr>
            <p:cNvPr id="4108" name="Picture 6" descr="RudderStack logo">
              <a:extLst>
                <a:ext uri="{FF2B5EF4-FFF2-40B4-BE49-F238E27FC236}">
                  <a16:creationId xmlns:a16="http://schemas.microsoft.com/office/drawing/2014/main" id="{5552F85B-71B3-01A2-A99D-E45E50827A3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a:stretch/>
          </p:blipFill>
          <p:spPr bwMode="auto">
            <a:xfrm>
              <a:off x="1272024" y="4375231"/>
              <a:ext cx="281046" cy="281046"/>
            </a:xfrm>
            <a:prstGeom prst="rect">
              <a:avLst/>
            </a:prstGeom>
            <a:noFill/>
            <a:extLst>
              <a:ext uri="{909E8E84-426E-40DD-AFC4-6F175D3DCCD1}">
                <a14:hiddenFill xmlns:a14="http://schemas.microsoft.com/office/drawing/2010/main">
                  <a:solidFill>
                    <a:srgbClr val="FFFFFF"/>
                  </a:solidFill>
                </a14:hiddenFill>
              </a:ext>
            </a:extLst>
          </p:spPr>
        </p:pic>
        <p:pic>
          <p:nvPicPr>
            <p:cNvPr id="4109" name="Graphic 4108">
              <a:extLst>
                <a:ext uri="{FF2B5EF4-FFF2-40B4-BE49-F238E27FC236}">
                  <a16:creationId xmlns:a16="http://schemas.microsoft.com/office/drawing/2014/main" id="{188C779B-E074-EA7F-5DBD-F01E9BD1123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1636" y="3241981"/>
              <a:ext cx="309151" cy="309151"/>
            </a:xfrm>
            <a:prstGeom prst="rect">
              <a:avLst/>
            </a:prstGeom>
          </p:spPr>
        </p:pic>
        <p:pic>
          <p:nvPicPr>
            <p:cNvPr id="4110" name="Picture 4109">
              <a:extLst>
                <a:ext uri="{FF2B5EF4-FFF2-40B4-BE49-F238E27FC236}">
                  <a16:creationId xmlns:a16="http://schemas.microsoft.com/office/drawing/2014/main" id="{8DA28E0D-2163-7212-0BDB-4B9B6667FC15}"/>
                </a:ext>
              </a:extLst>
            </p:cNvPr>
            <p:cNvPicPr>
              <a:picLocks noChangeAspect="1"/>
            </p:cNvPicPr>
            <p:nvPr/>
          </p:nvPicPr>
          <p:blipFill>
            <a:blip r:embed="rId16"/>
            <a:stretch>
              <a:fillRect/>
            </a:stretch>
          </p:blipFill>
          <p:spPr>
            <a:xfrm>
              <a:off x="806409" y="3813497"/>
              <a:ext cx="299605" cy="299605"/>
            </a:xfrm>
            <a:prstGeom prst="rect">
              <a:avLst/>
            </a:prstGeom>
          </p:spPr>
        </p:pic>
        <p:pic>
          <p:nvPicPr>
            <p:cNvPr id="4111" name="Picture 4110">
              <a:extLst>
                <a:ext uri="{FF2B5EF4-FFF2-40B4-BE49-F238E27FC236}">
                  <a16:creationId xmlns:a16="http://schemas.microsoft.com/office/drawing/2014/main" id="{F36F8E52-BFD0-7251-63E7-2687E1302E7F}"/>
                </a:ext>
              </a:extLst>
            </p:cNvPr>
            <p:cNvPicPr>
              <a:picLocks noChangeAspect="1"/>
            </p:cNvPicPr>
            <p:nvPr/>
          </p:nvPicPr>
          <p:blipFill>
            <a:blip r:embed="rId17"/>
            <a:stretch>
              <a:fillRect/>
            </a:stretch>
          </p:blipFill>
          <p:spPr>
            <a:xfrm>
              <a:off x="2124592" y="2080582"/>
              <a:ext cx="333880" cy="333880"/>
            </a:xfrm>
            <a:prstGeom prst="rect">
              <a:avLst/>
            </a:prstGeom>
          </p:spPr>
        </p:pic>
        <p:pic>
          <p:nvPicPr>
            <p:cNvPr id="4112" name="Picture 4111">
              <a:extLst>
                <a:ext uri="{FF2B5EF4-FFF2-40B4-BE49-F238E27FC236}">
                  <a16:creationId xmlns:a16="http://schemas.microsoft.com/office/drawing/2014/main" id="{8EAD1723-4F46-5214-530A-73C700B45937}"/>
                </a:ext>
              </a:extLst>
            </p:cNvPr>
            <p:cNvPicPr>
              <a:picLocks noChangeAspect="1"/>
            </p:cNvPicPr>
            <p:nvPr/>
          </p:nvPicPr>
          <p:blipFill>
            <a:blip r:embed="rId18"/>
            <a:stretch>
              <a:fillRect/>
            </a:stretch>
          </p:blipFill>
          <p:spPr>
            <a:xfrm>
              <a:off x="1480537" y="2097720"/>
              <a:ext cx="299605" cy="299605"/>
            </a:xfrm>
            <a:prstGeom prst="rect">
              <a:avLst/>
            </a:prstGeom>
          </p:spPr>
        </p:pic>
        <p:pic>
          <p:nvPicPr>
            <p:cNvPr id="4113" name="Picture 4112">
              <a:extLst>
                <a:ext uri="{FF2B5EF4-FFF2-40B4-BE49-F238E27FC236}">
                  <a16:creationId xmlns:a16="http://schemas.microsoft.com/office/drawing/2014/main" id="{75E6DF07-E0A8-8E88-F72D-3913A6178356}"/>
                </a:ext>
              </a:extLst>
            </p:cNvPr>
            <p:cNvPicPr>
              <a:picLocks noChangeAspect="1"/>
            </p:cNvPicPr>
            <p:nvPr/>
          </p:nvPicPr>
          <p:blipFill>
            <a:blip r:embed="rId19"/>
            <a:stretch>
              <a:fillRect/>
            </a:stretch>
          </p:blipFill>
          <p:spPr>
            <a:xfrm>
              <a:off x="1476241" y="2681973"/>
              <a:ext cx="308196" cy="308196"/>
            </a:xfrm>
            <a:prstGeom prst="rect">
              <a:avLst/>
            </a:prstGeom>
          </p:spPr>
        </p:pic>
        <p:pic>
          <p:nvPicPr>
            <p:cNvPr id="4114" name="Picture 4113">
              <a:extLst>
                <a:ext uri="{FF2B5EF4-FFF2-40B4-BE49-F238E27FC236}">
                  <a16:creationId xmlns:a16="http://schemas.microsoft.com/office/drawing/2014/main" id="{5109F8BF-383C-4C79-F165-1CA3572C97B7}"/>
                </a:ext>
              </a:extLst>
            </p:cNvPr>
            <p:cNvPicPr>
              <a:picLocks noChangeAspect="1"/>
            </p:cNvPicPr>
            <p:nvPr/>
          </p:nvPicPr>
          <p:blipFill>
            <a:blip r:embed="rId20"/>
            <a:stretch>
              <a:fillRect/>
            </a:stretch>
          </p:blipFill>
          <p:spPr>
            <a:xfrm>
              <a:off x="2153612" y="3286294"/>
              <a:ext cx="275841" cy="275841"/>
            </a:xfrm>
            <a:prstGeom prst="rect">
              <a:avLst/>
            </a:prstGeom>
          </p:spPr>
        </p:pic>
        <p:pic>
          <p:nvPicPr>
            <p:cNvPr id="4115" name="Picture 4114">
              <a:extLst>
                <a:ext uri="{FF2B5EF4-FFF2-40B4-BE49-F238E27FC236}">
                  <a16:creationId xmlns:a16="http://schemas.microsoft.com/office/drawing/2014/main" id="{752C7687-3E3E-4F2F-1424-224082F5B0AE}"/>
                </a:ext>
              </a:extLst>
            </p:cNvPr>
            <p:cNvPicPr>
              <a:picLocks noChangeAspect="1"/>
            </p:cNvPicPr>
            <p:nvPr/>
          </p:nvPicPr>
          <p:blipFill>
            <a:blip r:embed="rId21"/>
            <a:stretch>
              <a:fillRect/>
            </a:stretch>
          </p:blipFill>
          <p:spPr>
            <a:xfrm>
              <a:off x="2129743" y="2701963"/>
              <a:ext cx="323579" cy="323579"/>
            </a:xfrm>
            <a:prstGeom prst="rect">
              <a:avLst/>
            </a:prstGeom>
          </p:spPr>
        </p:pic>
        <p:pic>
          <p:nvPicPr>
            <p:cNvPr id="4116" name="Picture 4115">
              <a:extLst>
                <a:ext uri="{FF2B5EF4-FFF2-40B4-BE49-F238E27FC236}">
                  <a16:creationId xmlns:a16="http://schemas.microsoft.com/office/drawing/2014/main" id="{FDFFE318-A6EB-D705-EB2E-6A1C9BDF1329}"/>
                </a:ext>
              </a:extLst>
            </p:cNvPr>
            <p:cNvPicPr>
              <a:picLocks noChangeAspect="1"/>
            </p:cNvPicPr>
            <p:nvPr/>
          </p:nvPicPr>
          <p:blipFill>
            <a:blip r:embed="rId22"/>
            <a:stretch>
              <a:fillRect/>
            </a:stretch>
          </p:blipFill>
          <p:spPr>
            <a:xfrm>
              <a:off x="2151443" y="4375665"/>
              <a:ext cx="280178" cy="280178"/>
            </a:xfrm>
            <a:prstGeom prst="rect">
              <a:avLst/>
            </a:prstGeom>
          </p:spPr>
        </p:pic>
        <p:pic>
          <p:nvPicPr>
            <p:cNvPr id="4117" name="Picture 4116">
              <a:extLst>
                <a:ext uri="{FF2B5EF4-FFF2-40B4-BE49-F238E27FC236}">
                  <a16:creationId xmlns:a16="http://schemas.microsoft.com/office/drawing/2014/main" id="{5F896411-6435-8CFD-D847-1275E6C188C8}"/>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35000"/>
                      </a14:imgEffect>
                    </a14:imgLayer>
                  </a14:imgProps>
                </a:ext>
              </a:extLst>
            </a:blip>
            <a:stretch>
              <a:fillRect/>
            </a:stretch>
          </p:blipFill>
          <p:spPr>
            <a:xfrm>
              <a:off x="1460771" y="1531735"/>
              <a:ext cx="339137" cy="339137"/>
            </a:xfrm>
            <a:prstGeom prst="rect">
              <a:avLst/>
            </a:prstGeom>
          </p:spPr>
        </p:pic>
        <p:pic>
          <p:nvPicPr>
            <p:cNvPr id="4118" name="Picture 79">
              <a:extLst>
                <a:ext uri="{FF2B5EF4-FFF2-40B4-BE49-F238E27FC236}">
                  <a16:creationId xmlns:a16="http://schemas.microsoft.com/office/drawing/2014/main" id="{47159299-9C8D-AB77-8972-3EEEB6F966EC}"/>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121499" y="1551880"/>
              <a:ext cx="340066" cy="298845"/>
            </a:xfrm>
            <a:prstGeom prst="rect">
              <a:avLst/>
            </a:prstGeom>
          </p:spPr>
        </p:pic>
        <p:pic>
          <p:nvPicPr>
            <p:cNvPr id="4119" name="Picture 4118">
              <a:extLst>
                <a:ext uri="{FF2B5EF4-FFF2-40B4-BE49-F238E27FC236}">
                  <a16:creationId xmlns:a16="http://schemas.microsoft.com/office/drawing/2014/main" id="{CC5D9981-D629-B82F-34A6-E29A609D6237}"/>
                </a:ext>
              </a:extLst>
            </p:cNvPr>
            <p:cNvPicPr>
              <a:picLocks noChangeAspect="1"/>
            </p:cNvPicPr>
            <p:nvPr/>
          </p:nvPicPr>
          <p:blipFill>
            <a:blip r:embed="rId27"/>
            <a:stretch>
              <a:fillRect/>
            </a:stretch>
          </p:blipFill>
          <p:spPr>
            <a:xfrm>
              <a:off x="1532165" y="5141842"/>
              <a:ext cx="333881" cy="333881"/>
            </a:xfrm>
            <a:prstGeom prst="rect">
              <a:avLst/>
            </a:prstGeom>
          </p:spPr>
        </p:pic>
        <p:pic>
          <p:nvPicPr>
            <p:cNvPr id="4120" name="Picture 4119">
              <a:extLst>
                <a:ext uri="{FF2B5EF4-FFF2-40B4-BE49-F238E27FC236}">
                  <a16:creationId xmlns:a16="http://schemas.microsoft.com/office/drawing/2014/main" id="{BDCA8919-E736-A938-5F6C-DCF735DE96CE}"/>
                </a:ext>
              </a:extLst>
            </p:cNvPr>
            <p:cNvPicPr>
              <a:picLocks noChangeAspect="1"/>
            </p:cNvPicPr>
            <p:nvPr/>
          </p:nvPicPr>
          <p:blipFill>
            <a:blip r:embed="rId28"/>
            <a:stretch>
              <a:fillRect/>
            </a:stretch>
          </p:blipFill>
          <p:spPr>
            <a:xfrm>
              <a:off x="2015458" y="5148606"/>
              <a:ext cx="336846" cy="336846"/>
            </a:xfrm>
            <a:prstGeom prst="rect">
              <a:avLst/>
            </a:prstGeom>
          </p:spPr>
        </p:pic>
        <p:pic>
          <p:nvPicPr>
            <p:cNvPr id="4121" name="Picture 4120">
              <a:extLst>
                <a:ext uri="{FF2B5EF4-FFF2-40B4-BE49-F238E27FC236}">
                  <a16:creationId xmlns:a16="http://schemas.microsoft.com/office/drawing/2014/main" id="{3E7BBBD9-DD40-0E50-0BFD-A4E8B5B30DE8}"/>
                </a:ext>
              </a:extLst>
            </p:cNvPr>
            <p:cNvPicPr>
              <a:picLocks noChangeAspect="1"/>
            </p:cNvPicPr>
            <p:nvPr/>
          </p:nvPicPr>
          <p:blipFill>
            <a:blip r:embed="rId29"/>
            <a:stretch>
              <a:fillRect/>
            </a:stretch>
          </p:blipFill>
          <p:spPr>
            <a:xfrm>
              <a:off x="1546242" y="5537219"/>
              <a:ext cx="305725" cy="305725"/>
            </a:xfrm>
            <a:prstGeom prst="rect">
              <a:avLst/>
            </a:prstGeom>
          </p:spPr>
        </p:pic>
        <p:pic>
          <p:nvPicPr>
            <p:cNvPr id="4122" name="Picture 4121">
              <a:extLst>
                <a:ext uri="{FF2B5EF4-FFF2-40B4-BE49-F238E27FC236}">
                  <a16:creationId xmlns:a16="http://schemas.microsoft.com/office/drawing/2014/main" id="{7694B37B-59A3-17F0-767E-746BEF7B3CEB}"/>
                </a:ext>
              </a:extLst>
            </p:cNvPr>
            <p:cNvPicPr>
              <a:picLocks noChangeAspect="1"/>
            </p:cNvPicPr>
            <p:nvPr/>
          </p:nvPicPr>
          <p:blipFill>
            <a:blip r:embed="rId30"/>
            <a:stretch>
              <a:fillRect/>
            </a:stretch>
          </p:blipFill>
          <p:spPr>
            <a:xfrm>
              <a:off x="2017216" y="5526601"/>
              <a:ext cx="336846" cy="336846"/>
            </a:xfrm>
            <a:prstGeom prst="rect">
              <a:avLst/>
            </a:prstGeom>
          </p:spPr>
        </p:pic>
        <p:pic>
          <p:nvPicPr>
            <p:cNvPr id="4123" name="Picture 4122">
              <a:extLst>
                <a:ext uri="{FF2B5EF4-FFF2-40B4-BE49-F238E27FC236}">
                  <a16:creationId xmlns:a16="http://schemas.microsoft.com/office/drawing/2014/main" id="{F5E728F0-94C8-A1D4-4BD5-252F862E7B4F}"/>
                </a:ext>
                <a:ext uri="{C183D7F6-B498-43B3-948B-1728B52AA6E4}">
                  <adec:decorative xmlns:adec="http://schemas.microsoft.com/office/drawing/2017/decorative" val="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52229" y="5364441"/>
              <a:ext cx="272215" cy="272214"/>
            </a:xfrm>
            <a:prstGeom prst="rect">
              <a:avLst/>
            </a:prstGeom>
            <a:effectLst/>
          </p:spPr>
        </p:pic>
        <p:sp>
          <p:nvSpPr>
            <p:cNvPr id="4124" name="Freeform: Shape 175">
              <a:extLst>
                <a:ext uri="{FF2B5EF4-FFF2-40B4-BE49-F238E27FC236}">
                  <a16:creationId xmlns:a16="http://schemas.microsoft.com/office/drawing/2014/main" id="{2209DCEE-2A78-D71C-A67F-907A48173BE1}"/>
                </a:ext>
              </a:extLst>
            </p:cNvPr>
            <p:cNvSpPr/>
            <p:nvPr/>
          </p:nvSpPr>
          <p:spPr>
            <a:xfrm>
              <a:off x="981928" y="5217708"/>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sp>
          <p:nvSpPr>
            <p:cNvPr id="4125" name="Freeform: Shape 176">
              <a:extLst>
                <a:ext uri="{FF2B5EF4-FFF2-40B4-BE49-F238E27FC236}">
                  <a16:creationId xmlns:a16="http://schemas.microsoft.com/office/drawing/2014/main" id="{577FD971-92AF-6F3D-552E-53FF874C9F75}"/>
                </a:ext>
              </a:extLst>
            </p:cNvPr>
            <p:cNvSpPr/>
            <p:nvPr/>
          </p:nvSpPr>
          <p:spPr>
            <a:xfrm flipV="1">
              <a:off x="978625" y="5687297"/>
              <a:ext cx="395111" cy="94075"/>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a:ea typeface="+mn-ea"/>
                <a:cs typeface="+mn-cs"/>
              </a:endParaRPr>
            </a:p>
          </p:txBody>
        </p:sp>
        <p:pic>
          <p:nvPicPr>
            <p:cNvPr id="4126" name="Picture 4125" descr="Apache Kafka logo">
              <a:extLst>
                <a:ext uri="{FF2B5EF4-FFF2-40B4-BE49-F238E27FC236}">
                  <a16:creationId xmlns:a16="http://schemas.microsoft.com/office/drawing/2014/main" id="{0227314C-4BDD-2A00-7031-23439A3B317D}"/>
                </a:ext>
              </a:extLst>
            </p:cNvPr>
            <p:cNvPicPr>
              <a:picLocks noChangeAspect="1"/>
            </p:cNvPicPr>
            <p:nvPr/>
          </p:nvPicPr>
          <p:blipFill>
            <a:blip r:embed="rId32">
              <a:extLst>
                <a:ext uri="{BEBA8EAE-BF5A-486C-A8C5-ECC9F3942E4B}">
                  <a14:imgProps xmlns:a14="http://schemas.microsoft.com/office/drawing/2010/main">
                    <a14:imgLayer r:embed="rId33">
                      <a14:imgEffect>
                        <a14:saturation sat="400000"/>
                      </a14:imgEffect>
                      <a14:imgEffect>
                        <a14:brightnessContrast bright="-100000" contrast="100000"/>
                      </a14:imgEffect>
                    </a14:imgLayer>
                  </a14:imgProps>
                </a:ext>
              </a:extLst>
            </a:blip>
            <a:srcRect r="65465"/>
            <a:stretch/>
          </p:blipFill>
          <p:spPr>
            <a:xfrm>
              <a:off x="847640" y="1531735"/>
              <a:ext cx="258374" cy="374073"/>
            </a:xfrm>
            <a:prstGeom prst="rect">
              <a:avLst/>
            </a:prstGeom>
          </p:spPr>
        </p:pic>
        <p:pic>
          <p:nvPicPr>
            <p:cNvPr id="4127" name="Picture 2" descr="Cosmos DB logo">
              <a:hlinkClick r:id="rId34"/>
              <a:extLst>
                <a:ext uri="{FF2B5EF4-FFF2-40B4-BE49-F238E27FC236}">
                  <a16:creationId xmlns:a16="http://schemas.microsoft.com/office/drawing/2014/main" id="{D0D59E7F-78F2-D5CA-E504-F8142A2F44FB}"/>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801966" y="2653754"/>
              <a:ext cx="340066" cy="340066"/>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4127">
              <a:extLst>
                <a:ext uri="{FF2B5EF4-FFF2-40B4-BE49-F238E27FC236}">
                  <a16:creationId xmlns:a16="http://schemas.microsoft.com/office/drawing/2014/main" id="{DD6CE165-B16C-AB44-3DA8-23CC0ED1535B}"/>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100000"/>
                      </a14:imgEffect>
                    </a14:imgLayer>
                  </a14:imgProps>
                </a:ext>
              </a:extLst>
            </a:blip>
            <a:stretch>
              <a:fillRect/>
            </a:stretch>
          </p:blipFill>
          <p:spPr>
            <a:xfrm>
              <a:off x="801965" y="2095065"/>
              <a:ext cx="367268" cy="367268"/>
            </a:xfrm>
            <a:prstGeom prst="rect">
              <a:avLst/>
            </a:prstGeom>
            <a:solidFill>
              <a:schemeClr val="bg1"/>
            </a:solidFill>
          </p:spPr>
        </p:pic>
        <p:pic>
          <p:nvPicPr>
            <p:cNvPr id="4129" name="Picture 4128">
              <a:extLst>
                <a:ext uri="{FF2B5EF4-FFF2-40B4-BE49-F238E27FC236}">
                  <a16:creationId xmlns:a16="http://schemas.microsoft.com/office/drawing/2014/main" id="{25504EBA-E353-1034-6B5A-CC3B8ABF8BDF}"/>
                </a:ext>
              </a:extLst>
            </p:cNvPr>
            <p:cNvPicPr>
              <a:picLocks noChangeAspect="1"/>
            </p:cNvPicPr>
            <p:nvPr/>
          </p:nvPicPr>
          <p:blipFill rotWithShape="1">
            <a:blip r:embed="rId39"/>
            <a:srcRect/>
            <a:stretch/>
          </p:blipFill>
          <p:spPr>
            <a:xfrm>
              <a:off x="847640" y="4398524"/>
              <a:ext cx="245567" cy="245567"/>
            </a:xfrm>
            <a:prstGeom prst="rect">
              <a:avLst/>
            </a:prstGeom>
          </p:spPr>
        </p:pic>
        <p:cxnSp>
          <p:nvCxnSpPr>
            <p:cNvPr id="4130" name="Straight Arrow Connector 4129">
              <a:extLst>
                <a:ext uri="{FF2B5EF4-FFF2-40B4-BE49-F238E27FC236}">
                  <a16:creationId xmlns:a16="http://schemas.microsoft.com/office/drawing/2014/main" id="{1D80D0CD-9C10-12F8-7914-E154DFB39AFE}"/>
                </a:ext>
                <a:ext uri="{C183D7F6-B498-43B3-948B-1728B52AA6E4}">
                  <adec:decorative xmlns:adec="http://schemas.microsoft.com/office/drawing/2017/decorative" val="1"/>
                </a:ext>
              </a:extLst>
            </p:cNvPr>
            <p:cNvCxnSpPr>
              <a:cxnSpLocks/>
            </p:cNvCxnSpPr>
            <p:nvPr/>
          </p:nvCxnSpPr>
          <p:spPr>
            <a:xfrm flipH="1" flipV="1">
              <a:off x="2641232" y="4813213"/>
              <a:ext cx="475874" cy="0"/>
            </a:xfrm>
            <a:prstGeom prst="straightConnector1">
              <a:avLst/>
            </a:prstGeom>
            <a:solidFill>
              <a:srgbClr val="071924">
                <a:alpha val="80000"/>
              </a:srgbClr>
            </a:solidFill>
            <a:ln w="9525" cap="rnd">
              <a:solidFill>
                <a:srgbClr val="3A4953"/>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grpSp>
      <p:pic>
        <p:nvPicPr>
          <p:cNvPr id="4131" name="Picture 2" descr="Advanced Event Broker. An event mesh for connected enterprises | Solace">
            <a:extLst>
              <a:ext uri="{FF2B5EF4-FFF2-40B4-BE49-F238E27FC236}">
                <a16:creationId xmlns:a16="http://schemas.microsoft.com/office/drawing/2014/main" id="{234C7248-E826-7879-4F25-6757306ACA0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294000" y="4827984"/>
            <a:ext cx="620861" cy="172434"/>
          </a:xfrm>
          <a:prstGeom prst="rect">
            <a:avLst/>
          </a:prstGeom>
          <a:noFill/>
          <a:extLst>
            <a:ext uri="{909E8E84-426E-40DD-AFC4-6F175D3DCCD1}">
              <a14:hiddenFill xmlns:a14="http://schemas.microsoft.com/office/drawing/2010/main">
                <a:solidFill>
                  <a:srgbClr val="FFFFFF"/>
                </a:solidFill>
              </a14:hiddenFill>
            </a:ext>
          </a:extLst>
        </p:spPr>
      </p:pic>
      <p:pic>
        <p:nvPicPr>
          <p:cNvPr id="4132" name="Graphic 4131">
            <a:extLst>
              <a:ext uri="{FF2B5EF4-FFF2-40B4-BE49-F238E27FC236}">
                <a16:creationId xmlns:a16="http://schemas.microsoft.com/office/drawing/2014/main" id="{041683BC-74CA-1445-9DAE-E0FFC9ED949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384219" y="2094248"/>
            <a:ext cx="274320" cy="274320"/>
          </a:xfrm>
          <a:prstGeom prst="rect">
            <a:avLst/>
          </a:prstGeom>
        </p:spPr>
      </p:pic>
      <p:sp>
        <p:nvSpPr>
          <p:cNvPr id="4133" name="Rounded Rectangle 3">
            <a:extLst>
              <a:ext uri="{FF2B5EF4-FFF2-40B4-BE49-F238E27FC236}">
                <a16:creationId xmlns:a16="http://schemas.microsoft.com/office/drawing/2014/main" id="{787D08A4-E978-5056-F4BE-BC942F194242}"/>
              </a:ext>
              <a:ext uri="{C183D7F6-B498-43B3-948B-1728B52AA6E4}">
                <adec:decorative xmlns:adec="http://schemas.microsoft.com/office/drawing/2017/decorative" val="1"/>
              </a:ext>
            </a:extLst>
          </p:cNvPr>
          <p:cNvSpPr/>
          <p:nvPr/>
        </p:nvSpPr>
        <p:spPr bwMode="auto">
          <a:xfrm>
            <a:off x="3117106" y="3609107"/>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grpSp>
        <p:nvGrpSpPr>
          <p:cNvPr id="4134" name="Group 4133">
            <a:extLst>
              <a:ext uri="{FF2B5EF4-FFF2-40B4-BE49-F238E27FC236}">
                <a16:creationId xmlns:a16="http://schemas.microsoft.com/office/drawing/2014/main" id="{259238AF-D960-CEC8-B232-EA30D95B52D8}"/>
              </a:ext>
            </a:extLst>
          </p:cNvPr>
          <p:cNvGrpSpPr/>
          <p:nvPr/>
        </p:nvGrpSpPr>
        <p:grpSpPr>
          <a:xfrm>
            <a:off x="6809847" y="3752700"/>
            <a:ext cx="868167" cy="457200"/>
            <a:chOff x="6835513" y="3737122"/>
            <a:chExt cx="868167" cy="457200"/>
          </a:xfrm>
        </p:grpSpPr>
        <p:sp>
          <p:nvSpPr>
            <p:cNvPr id="4135" name="Text Placeholder 2">
              <a:extLst>
                <a:ext uri="{FF2B5EF4-FFF2-40B4-BE49-F238E27FC236}">
                  <a16:creationId xmlns:a16="http://schemas.microsoft.com/office/drawing/2014/main" id="{A0DDA1B4-90CB-D5BB-2ADD-DAB39934084B}"/>
                </a:ext>
              </a:extLst>
            </p:cNvPr>
            <p:cNvSpPr txBox="1">
              <a:spLocks/>
            </p:cNvSpPr>
            <p:nvPr/>
          </p:nvSpPr>
          <p:spPr>
            <a:xfrm>
              <a:off x="7423154" y="3781056"/>
              <a:ext cx="280526" cy="369332"/>
            </a:xfrm>
            <a:prstGeom prst="rect">
              <a:avLst/>
            </a:prstGeom>
          </p:spPr>
          <p:txBody>
            <a:bodyPr wrap="none" lIns="0" tIns="0" rIns="0" bIns="0" anchor="ctr">
              <a:spAutoFit/>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b="1" spc="0" baseline="0">
                  <a:ln w="3175">
                    <a:noFill/>
                  </a:ln>
                  <a:solidFill>
                    <a:schemeClr val="bg1">
                      <a:lumMod val="25000"/>
                      <a:lumOff val="75000"/>
                    </a:schemeClr>
                  </a:solidFill>
                  <a:latin typeface="Segoe UI Semibold"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w="3175">
                    <a:noFill/>
                  </a:ln>
                  <a:solidFill>
                    <a:srgbClr val="091F2C"/>
                  </a:solidFill>
                  <a:effectLst/>
                  <a:uLnTx/>
                  <a:uFillTx/>
                  <a:latin typeface="Segoe Sans Text"/>
                  <a:ea typeface="+mn-ea"/>
                  <a:cs typeface="Segoe UI" panose="020B0502040204020203" pitchFamily="34" charset="0"/>
                </a:rPr>
                <a:t>AI</a:t>
              </a:r>
            </a:p>
          </p:txBody>
        </p:sp>
        <p:pic>
          <p:nvPicPr>
            <p:cNvPr id="4136" name="Picture 4135" descr="Copilot logo">
              <a:extLst>
                <a:ext uri="{FF2B5EF4-FFF2-40B4-BE49-F238E27FC236}">
                  <a16:creationId xmlns:a16="http://schemas.microsoft.com/office/drawing/2014/main" id="{9760A473-2A25-EE88-5823-8193FB3C8D3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835513" y="3737122"/>
              <a:ext cx="457702" cy="457200"/>
            </a:xfrm>
            <a:prstGeom prst="rect">
              <a:avLst/>
            </a:prstGeom>
            <a:ln w="19050" cap="rnd">
              <a:noFill/>
              <a:headEnd type="arrow" w="lg" len="sm"/>
              <a:tailEnd type="none" w="lg" len="med"/>
            </a:ln>
          </p:spPr>
        </p:pic>
      </p:grpSp>
      <p:sp>
        <p:nvSpPr>
          <p:cNvPr id="4137" name="Rounded Rectangle 3">
            <a:extLst>
              <a:ext uri="{FF2B5EF4-FFF2-40B4-BE49-F238E27FC236}">
                <a16:creationId xmlns:a16="http://schemas.microsoft.com/office/drawing/2014/main" id="{CACFBF3A-0064-0BF4-AC8C-E4CC232CEFB5}"/>
              </a:ext>
              <a:ext uri="{C183D7F6-B498-43B3-948B-1728B52AA6E4}">
                <adec:decorative xmlns:adec="http://schemas.microsoft.com/office/drawing/2017/decorative" val="1"/>
              </a:ext>
            </a:extLst>
          </p:cNvPr>
          <p:cNvSpPr/>
          <p:nvPr/>
        </p:nvSpPr>
        <p:spPr bwMode="auto">
          <a:xfrm>
            <a:off x="3112908" y="4452457"/>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sp>
        <p:nvSpPr>
          <p:cNvPr id="4138" name="Rounded Rectangle 3">
            <a:extLst>
              <a:ext uri="{FF2B5EF4-FFF2-40B4-BE49-F238E27FC236}">
                <a16:creationId xmlns:a16="http://schemas.microsoft.com/office/drawing/2014/main" id="{4BFC80DA-0329-CD14-1EF6-C412BB0E8DC6}"/>
              </a:ext>
              <a:ext uri="{C183D7F6-B498-43B3-948B-1728B52AA6E4}">
                <adec:decorative xmlns:adec="http://schemas.microsoft.com/office/drawing/2017/decorative" val="1"/>
              </a:ext>
            </a:extLst>
          </p:cNvPr>
          <p:cNvSpPr/>
          <p:nvPr/>
        </p:nvSpPr>
        <p:spPr bwMode="auto">
          <a:xfrm>
            <a:off x="3121304" y="5295807"/>
            <a:ext cx="8253648" cy="731520"/>
          </a:xfrm>
          <a:prstGeom prst="roundRect">
            <a:avLst>
              <a:gd name="adj" fmla="val 12232"/>
            </a:avLst>
          </a:prstGeom>
          <a:solidFill>
            <a:schemeClr val="bg1"/>
          </a:solidFill>
          <a:ln w="12700" cap="rnd">
            <a:solidFill>
              <a:schemeClr val="tx1">
                <a:alpha val="2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a:ea typeface="+mn-ea"/>
              <a:cs typeface="Segoe UI" panose="020B0502040204020203" pitchFamily="34" charset="0"/>
            </a:endParaRPr>
          </a:p>
        </p:txBody>
      </p:sp>
      <p:grpSp>
        <p:nvGrpSpPr>
          <p:cNvPr id="4139" name="Group 4138">
            <a:extLst>
              <a:ext uri="{FF2B5EF4-FFF2-40B4-BE49-F238E27FC236}">
                <a16:creationId xmlns:a16="http://schemas.microsoft.com/office/drawing/2014/main" id="{7A795D59-5F11-8C6A-14D1-6F05B564574B}"/>
              </a:ext>
            </a:extLst>
          </p:cNvPr>
          <p:cNvGrpSpPr/>
          <p:nvPr/>
        </p:nvGrpSpPr>
        <p:grpSpPr>
          <a:xfrm>
            <a:off x="5880168" y="4543393"/>
            <a:ext cx="2719129" cy="548640"/>
            <a:chOff x="6270556" y="4638484"/>
            <a:chExt cx="2719129" cy="548640"/>
          </a:xfrm>
        </p:grpSpPr>
        <p:sp>
          <p:nvSpPr>
            <p:cNvPr id="4140" name="Title 1">
              <a:extLst>
                <a:ext uri="{FF2B5EF4-FFF2-40B4-BE49-F238E27FC236}">
                  <a16:creationId xmlns:a16="http://schemas.microsoft.com/office/drawing/2014/main" id="{57DA207D-895A-84CD-C78C-FB532F3722F4}"/>
                </a:ext>
              </a:extLst>
            </p:cNvPr>
            <p:cNvSpPr txBox="1">
              <a:spLocks/>
            </p:cNvSpPr>
            <p:nvPr/>
          </p:nvSpPr>
          <p:spPr>
            <a:xfrm>
              <a:off x="6915527" y="4728138"/>
              <a:ext cx="2074158" cy="369332"/>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a:ln w="3175">
                    <a:noFill/>
                  </a:ln>
                  <a:solidFill>
                    <a:srgbClr val="091F2C"/>
                  </a:solidFill>
                  <a:effectLst/>
                  <a:uLnTx/>
                  <a:uFillTx/>
                  <a:latin typeface="Segoe Sans Text"/>
                  <a:ea typeface="+mn-ea"/>
                  <a:cs typeface="Segoe UI" pitchFamily="34" charset="0"/>
                </a:rPr>
                <a:t>Real-Time Hub</a:t>
              </a:r>
            </a:p>
          </p:txBody>
        </p:sp>
        <p:pic>
          <p:nvPicPr>
            <p:cNvPr id="4141" name="Graphic 59">
              <a:extLst>
                <a:ext uri="{FF2B5EF4-FFF2-40B4-BE49-F238E27FC236}">
                  <a16:creationId xmlns:a16="http://schemas.microsoft.com/office/drawing/2014/main" id="{926C96D9-3ECF-F331-61DF-9DC2FF986BB2}"/>
                </a:ext>
                <a:ext uri="{C183D7F6-B498-43B3-948B-1728B52AA6E4}">
                  <adec:decorative xmlns:adec="http://schemas.microsoft.com/office/drawing/2017/decorative" val="1"/>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p:blipFill>
          <p:spPr>
            <a:xfrm>
              <a:off x="6270556" y="4638484"/>
              <a:ext cx="548640" cy="548640"/>
            </a:xfrm>
            <a:prstGeom prst="rect">
              <a:avLst/>
            </a:prstGeom>
          </p:spPr>
        </p:pic>
      </p:grpSp>
      <p:grpSp>
        <p:nvGrpSpPr>
          <p:cNvPr id="4142" name="Group 4141">
            <a:extLst>
              <a:ext uri="{FF2B5EF4-FFF2-40B4-BE49-F238E27FC236}">
                <a16:creationId xmlns:a16="http://schemas.microsoft.com/office/drawing/2014/main" id="{AAF72CFB-D25A-1F1B-0251-F9F0040479F7}"/>
              </a:ext>
            </a:extLst>
          </p:cNvPr>
          <p:cNvGrpSpPr/>
          <p:nvPr/>
        </p:nvGrpSpPr>
        <p:grpSpPr>
          <a:xfrm>
            <a:off x="6346311" y="5445962"/>
            <a:ext cx="1803635" cy="431210"/>
            <a:chOff x="6153613" y="5445962"/>
            <a:chExt cx="1803635" cy="431210"/>
          </a:xfrm>
        </p:grpSpPr>
        <p:pic>
          <p:nvPicPr>
            <p:cNvPr id="4143" name="Picture 4142" descr="Logo, company name&#10;&#10;Description automatically generated">
              <a:extLst>
                <a:ext uri="{FF2B5EF4-FFF2-40B4-BE49-F238E27FC236}">
                  <a16:creationId xmlns:a16="http://schemas.microsoft.com/office/drawing/2014/main" id="{A1177932-6833-C04E-00A8-4594A0ACCCC7}"/>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l="-7916" r="-7916"/>
            <a:stretch/>
          </p:blipFill>
          <p:spPr>
            <a:xfrm>
              <a:off x="6153613" y="5445962"/>
              <a:ext cx="498501" cy="431210"/>
            </a:xfrm>
            <a:prstGeom prst="rect">
              <a:avLst/>
            </a:prstGeom>
            <a:effectLst/>
          </p:spPr>
        </p:pic>
        <p:sp>
          <p:nvSpPr>
            <p:cNvPr id="4144" name="Title 1">
              <a:extLst>
                <a:ext uri="{FF2B5EF4-FFF2-40B4-BE49-F238E27FC236}">
                  <a16:creationId xmlns:a16="http://schemas.microsoft.com/office/drawing/2014/main" id="{031E1E7F-2803-CE5F-58A7-9BEB0921D3E3}"/>
                </a:ext>
              </a:extLst>
            </p:cNvPr>
            <p:cNvSpPr txBox="1">
              <a:spLocks/>
            </p:cNvSpPr>
            <p:nvPr/>
          </p:nvSpPr>
          <p:spPr>
            <a:xfrm>
              <a:off x="6775963" y="5476901"/>
              <a:ext cx="1181285" cy="369332"/>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err="1">
                  <a:ln w="3175">
                    <a:noFill/>
                  </a:ln>
                  <a:solidFill>
                    <a:srgbClr val="091F2C"/>
                  </a:solidFill>
                  <a:effectLst/>
                  <a:uLnTx/>
                  <a:uFillTx/>
                  <a:latin typeface="Segoe Sans Text"/>
                  <a:ea typeface="+mn-ea"/>
                  <a:cs typeface="Segoe UI" pitchFamily="34" charset="0"/>
                </a:rPr>
                <a:t>OneLake</a:t>
              </a:r>
              <a:endParaRPr kumimoji="0" lang="en-CA" sz="2400" b="0" i="0" u="none" strike="noStrike" kern="1200" cap="none" spc="0" normalizeH="0" baseline="0" noProof="0">
                <a:ln w="3175">
                  <a:noFill/>
                </a:ln>
                <a:solidFill>
                  <a:srgbClr val="091F2C"/>
                </a:solidFill>
                <a:effectLst/>
                <a:uLnTx/>
                <a:uFillTx/>
                <a:latin typeface="Segoe Sans Text"/>
                <a:ea typeface="+mn-ea"/>
                <a:cs typeface="Segoe UI" pitchFamily="34" charset="0"/>
              </a:endParaRPr>
            </a:p>
          </p:txBody>
        </p:sp>
      </p:grpSp>
      <p:sp>
        <p:nvSpPr>
          <p:cNvPr id="4" name="Slide Number Placeholder 3">
            <a:extLst>
              <a:ext uri="{FF2B5EF4-FFF2-40B4-BE49-F238E27FC236}">
                <a16:creationId xmlns:a16="http://schemas.microsoft.com/office/drawing/2014/main" id="{E1A02AA1-A271-17D9-B6AF-12F8B83CE572}"/>
              </a:ext>
            </a:extLst>
          </p:cNvPr>
          <p:cNvSpPr>
            <a:spLocks noGrp="1"/>
          </p:cNvSpPr>
          <p:nvPr>
            <p:ph type="sldNum" sz="quarter" idx="11"/>
          </p:nvPr>
        </p:nvSpPr>
        <p:spPr/>
        <p:txBody>
          <a:bodyPr/>
          <a:lstStyle/>
          <a:p>
            <a:fld id="{B1356FBF-028C-F74E-A7B4-9B8ED246DD1B}" type="slidenum">
              <a:rPr lang="en-US" smtClean="0"/>
              <a:pPr/>
              <a:t>8</a:t>
            </a:fld>
            <a:endParaRPr lang="en-US"/>
          </a:p>
        </p:txBody>
      </p:sp>
    </p:spTree>
    <p:extLst>
      <p:ext uri="{BB962C8B-B14F-4D97-AF65-F5344CB8AC3E}">
        <p14:creationId xmlns:p14="http://schemas.microsoft.com/office/powerpoint/2010/main" val="2318085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52D7C-9DA6-7DAB-A2E0-A2ABA1011648}"/>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ACEF57BB-F7F1-3A65-4B47-4A2A60A2BF1A}"/>
              </a:ext>
            </a:extLst>
          </p:cNvPr>
          <p:cNvSpPr>
            <a:spLocks noGrp="1"/>
          </p:cNvSpPr>
          <p:nvPr>
            <p:ph type="title"/>
          </p:nvPr>
        </p:nvSpPr>
        <p:spPr>
          <a:xfrm>
            <a:off x="530961" y="503396"/>
            <a:ext cx="11064240" cy="724535"/>
          </a:xfrm>
        </p:spPr>
        <p:txBody>
          <a:bodyPr>
            <a:normAutofit/>
          </a:bodyPr>
          <a:lstStyle/>
          <a:p>
            <a:r>
              <a:rPr lang="en-GB"/>
              <a:t>Real-Time Intelligence Architecture Overview</a:t>
            </a:r>
            <a:endParaRPr lang="en-US">
              <a:gradFill>
                <a:gsLst>
                  <a:gs pos="77000">
                    <a:srgbClr val="286BD1"/>
                  </a:gs>
                  <a:gs pos="6000">
                    <a:srgbClr val="BA3FC4"/>
                  </a:gs>
                </a:gsLst>
                <a:lin ang="10800000" scaled="1"/>
              </a:gradFill>
            </a:endParaRPr>
          </a:p>
        </p:txBody>
      </p:sp>
      <p:sp>
        <p:nvSpPr>
          <p:cNvPr id="2" name="Rectangle: Rounded Corners 17">
            <a:extLst>
              <a:ext uri="{FF2B5EF4-FFF2-40B4-BE49-F238E27FC236}">
                <a16:creationId xmlns:a16="http://schemas.microsoft.com/office/drawing/2014/main" id="{C57ACE2D-F92D-5985-4547-EAF300A46A51}"/>
              </a:ext>
            </a:extLst>
          </p:cNvPr>
          <p:cNvSpPr/>
          <p:nvPr/>
        </p:nvSpPr>
        <p:spPr>
          <a:xfrm>
            <a:off x="2457538" y="1328992"/>
            <a:ext cx="1499266" cy="3675321"/>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3" name="Rounded Rectangle 3">
            <a:extLst>
              <a:ext uri="{FF2B5EF4-FFF2-40B4-BE49-F238E27FC236}">
                <a16:creationId xmlns:a16="http://schemas.microsoft.com/office/drawing/2014/main" id="{003688A7-E04E-E686-909A-277D7B17866C}"/>
              </a:ext>
              <a:ext uri="{C183D7F6-B498-43B3-948B-1728B52AA6E4}">
                <adec:decorative xmlns:adec="http://schemas.microsoft.com/office/drawing/2017/decorative" val="1"/>
              </a:ext>
            </a:extLst>
          </p:cNvPr>
          <p:cNvSpPr/>
          <p:nvPr/>
        </p:nvSpPr>
        <p:spPr bwMode="auto">
          <a:xfrm>
            <a:off x="563563" y="1341438"/>
            <a:ext cx="1563339" cy="3662873"/>
          </a:xfrm>
          <a:prstGeom prst="roundRect">
            <a:avLst>
              <a:gd name="adj" fmla="val 6296"/>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 name="Rounded Rectangle 15">
            <a:extLst>
              <a:ext uri="{FF2B5EF4-FFF2-40B4-BE49-F238E27FC236}">
                <a16:creationId xmlns:a16="http://schemas.microsoft.com/office/drawing/2014/main" id="{2AEAFFA4-97C4-5DF7-F9C2-87AF6B4AC654}"/>
              </a:ext>
            </a:extLst>
          </p:cNvPr>
          <p:cNvSpPr/>
          <p:nvPr/>
        </p:nvSpPr>
        <p:spPr>
          <a:xfrm>
            <a:off x="858282" y="1459898"/>
            <a:ext cx="973900"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Segoe Sans Text" pitchFamily="2" charset="0"/>
                <a:cs typeface="Segoe Sans Text" pitchFamily="2" charset="0"/>
              </a:rPr>
              <a:t>Connect</a:t>
            </a:r>
          </a:p>
        </p:txBody>
      </p:sp>
      <p:pic>
        <p:nvPicPr>
          <p:cNvPr id="5" name="Picture 4" descr="Confluent logo">
            <a:extLst>
              <a:ext uri="{FF2B5EF4-FFF2-40B4-BE49-F238E27FC236}">
                <a16:creationId xmlns:a16="http://schemas.microsoft.com/office/drawing/2014/main" id="{70B2A592-699D-9879-D220-AD23700191B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1250539" y="3379991"/>
            <a:ext cx="214624" cy="195457"/>
          </a:xfrm>
          <a:prstGeom prst="rect">
            <a:avLst/>
          </a:prstGeom>
        </p:spPr>
      </p:pic>
      <p:pic>
        <p:nvPicPr>
          <p:cNvPr id="6" name="Graphic 5">
            <a:extLst>
              <a:ext uri="{FF2B5EF4-FFF2-40B4-BE49-F238E27FC236}">
                <a16:creationId xmlns:a16="http://schemas.microsoft.com/office/drawing/2014/main" id="{77640F90-8530-2DAE-E70D-AB85A7223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093" y="3770770"/>
            <a:ext cx="213810" cy="195457"/>
          </a:xfrm>
          <a:prstGeom prst="rect">
            <a:avLst/>
          </a:prstGeom>
        </p:spPr>
      </p:pic>
      <p:pic>
        <p:nvPicPr>
          <p:cNvPr id="7" name="Picture 1076" descr="Azure IoT Hub logo">
            <a:extLst>
              <a:ext uri="{FF2B5EF4-FFF2-40B4-BE49-F238E27FC236}">
                <a16:creationId xmlns:a16="http://schemas.microsoft.com/office/drawing/2014/main" id="{E739439E-B6E8-E64F-7943-85B52F8A889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53958" y="3385593"/>
            <a:ext cx="213810" cy="195457"/>
          </a:xfrm>
          <a:prstGeom prst="rect">
            <a:avLst/>
          </a:prstGeom>
        </p:spPr>
      </p:pic>
      <p:pic>
        <p:nvPicPr>
          <p:cNvPr id="8" name="Graphic 7">
            <a:extLst>
              <a:ext uri="{FF2B5EF4-FFF2-40B4-BE49-F238E27FC236}">
                <a16:creationId xmlns:a16="http://schemas.microsoft.com/office/drawing/2014/main" id="{B5DED9DA-FB9F-9886-85DF-DB76E054D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0664" y="3010059"/>
            <a:ext cx="194372" cy="177688"/>
          </a:xfrm>
          <a:prstGeom prst="rect">
            <a:avLst/>
          </a:prstGeom>
        </p:spPr>
      </p:pic>
      <p:pic>
        <p:nvPicPr>
          <p:cNvPr id="9" name="Graphic 8">
            <a:extLst>
              <a:ext uri="{FF2B5EF4-FFF2-40B4-BE49-F238E27FC236}">
                <a16:creationId xmlns:a16="http://schemas.microsoft.com/office/drawing/2014/main" id="{718F2BB1-6F8F-B150-0692-D0B15A1F06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19773" y="3770770"/>
            <a:ext cx="213810" cy="195457"/>
          </a:xfrm>
          <a:prstGeom prst="rect">
            <a:avLst/>
          </a:prstGeom>
        </p:spPr>
      </p:pic>
      <p:pic>
        <p:nvPicPr>
          <p:cNvPr id="10" name="Picture 6" descr="RudderStack logo">
            <a:extLst>
              <a:ext uri="{FF2B5EF4-FFF2-40B4-BE49-F238E27FC236}">
                <a16:creationId xmlns:a16="http://schemas.microsoft.com/office/drawing/2014/main" id="{1D7950E8-301A-D056-AF77-B458CC2CF7AB}"/>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85257" y="3770770"/>
            <a:ext cx="213810" cy="19545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350085D0-73C0-14BF-6E15-BDF0AFF7F6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7403" y="2982635"/>
            <a:ext cx="235191" cy="215003"/>
          </a:xfrm>
          <a:prstGeom prst="rect">
            <a:avLst/>
          </a:prstGeom>
        </p:spPr>
      </p:pic>
      <p:pic>
        <p:nvPicPr>
          <p:cNvPr id="12" name="Picture 11">
            <a:extLst>
              <a:ext uri="{FF2B5EF4-FFF2-40B4-BE49-F238E27FC236}">
                <a16:creationId xmlns:a16="http://schemas.microsoft.com/office/drawing/2014/main" id="{54B4DB5F-3EE0-EF7A-3D89-089F1304AEC0}"/>
              </a:ext>
            </a:extLst>
          </p:cNvPr>
          <p:cNvPicPr>
            <a:picLocks noChangeAspect="1"/>
          </p:cNvPicPr>
          <p:nvPr/>
        </p:nvPicPr>
        <p:blipFill>
          <a:blip r:embed="rId17"/>
          <a:stretch>
            <a:fillRect/>
          </a:stretch>
        </p:blipFill>
        <p:spPr>
          <a:xfrm>
            <a:off x="731034" y="3380104"/>
            <a:ext cx="227929" cy="208365"/>
          </a:xfrm>
          <a:prstGeom prst="rect">
            <a:avLst/>
          </a:prstGeom>
        </p:spPr>
      </p:pic>
      <p:pic>
        <p:nvPicPr>
          <p:cNvPr id="13" name="Picture 12">
            <a:extLst>
              <a:ext uri="{FF2B5EF4-FFF2-40B4-BE49-F238E27FC236}">
                <a16:creationId xmlns:a16="http://schemas.microsoft.com/office/drawing/2014/main" id="{C3AAB325-1957-82BE-D511-A955F8D58D8D}"/>
              </a:ext>
            </a:extLst>
          </p:cNvPr>
          <p:cNvPicPr>
            <a:picLocks noChangeAspect="1"/>
          </p:cNvPicPr>
          <p:nvPr/>
        </p:nvPicPr>
        <p:blipFill>
          <a:blip r:embed="rId18"/>
          <a:stretch>
            <a:fillRect/>
          </a:stretch>
        </p:blipFill>
        <p:spPr>
          <a:xfrm>
            <a:off x="1733861" y="2174924"/>
            <a:ext cx="254004" cy="232202"/>
          </a:xfrm>
          <a:prstGeom prst="rect">
            <a:avLst/>
          </a:prstGeom>
        </p:spPr>
      </p:pic>
      <p:pic>
        <p:nvPicPr>
          <p:cNvPr id="14" name="Picture 13">
            <a:extLst>
              <a:ext uri="{FF2B5EF4-FFF2-40B4-BE49-F238E27FC236}">
                <a16:creationId xmlns:a16="http://schemas.microsoft.com/office/drawing/2014/main" id="{B72E9556-6AC2-82DA-9AFF-B89B761A0F3F}"/>
              </a:ext>
            </a:extLst>
          </p:cNvPr>
          <p:cNvPicPr>
            <a:picLocks noChangeAspect="1"/>
          </p:cNvPicPr>
          <p:nvPr/>
        </p:nvPicPr>
        <p:blipFill>
          <a:blip r:embed="rId19"/>
          <a:stretch>
            <a:fillRect/>
          </a:stretch>
        </p:blipFill>
        <p:spPr>
          <a:xfrm>
            <a:off x="1243887" y="2186843"/>
            <a:ext cx="227929" cy="208365"/>
          </a:xfrm>
          <a:prstGeom prst="rect">
            <a:avLst/>
          </a:prstGeom>
        </p:spPr>
      </p:pic>
      <p:pic>
        <p:nvPicPr>
          <p:cNvPr id="15" name="Picture 14">
            <a:extLst>
              <a:ext uri="{FF2B5EF4-FFF2-40B4-BE49-F238E27FC236}">
                <a16:creationId xmlns:a16="http://schemas.microsoft.com/office/drawing/2014/main" id="{C180CC66-6121-744C-91D4-5EDCC9DD99E4}"/>
              </a:ext>
            </a:extLst>
          </p:cNvPr>
          <p:cNvPicPr>
            <a:picLocks noChangeAspect="1"/>
          </p:cNvPicPr>
          <p:nvPr/>
        </p:nvPicPr>
        <p:blipFill>
          <a:blip r:embed="rId20"/>
          <a:stretch>
            <a:fillRect/>
          </a:stretch>
        </p:blipFill>
        <p:spPr>
          <a:xfrm>
            <a:off x="1240618" y="2593170"/>
            <a:ext cx="234465" cy="214339"/>
          </a:xfrm>
          <a:prstGeom prst="rect">
            <a:avLst/>
          </a:prstGeom>
        </p:spPr>
      </p:pic>
      <p:pic>
        <p:nvPicPr>
          <p:cNvPr id="17" name="Picture 16">
            <a:extLst>
              <a:ext uri="{FF2B5EF4-FFF2-40B4-BE49-F238E27FC236}">
                <a16:creationId xmlns:a16="http://schemas.microsoft.com/office/drawing/2014/main" id="{5A18207E-DE26-C310-3A4E-F19453E52345}"/>
              </a:ext>
            </a:extLst>
          </p:cNvPr>
          <p:cNvPicPr>
            <a:picLocks noChangeAspect="1"/>
          </p:cNvPicPr>
          <p:nvPr/>
        </p:nvPicPr>
        <p:blipFill>
          <a:blip r:embed="rId21"/>
          <a:stretch>
            <a:fillRect/>
          </a:stretch>
        </p:blipFill>
        <p:spPr>
          <a:xfrm>
            <a:off x="1755938" y="3013453"/>
            <a:ext cx="209850" cy="191838"/>
          </a:xfrm>
          <a:prstGeom prst="rect">
            <a:avLst/>
          </a:prstGeom>
        </p:spPr>
      </p:pic>
      <p:pic>
        <p:nvPicPr>
          <p:cNvPr id="18" name="Picture 17">
            <a:extLst>
              <a:ext uri="{FF2B5EF4-FFF2-40B4-BE49-F238E27FC236}">
                <a16:creationId xmlns:a16="http://schemas.microsoft.com/office/drawing/2014/main" id="{BC62BA85-D2E1-EA4D-92B4-A2C29321B8E3}"/>
              </a:ext>
            </a:extLst>
          </p:cNvPr>
          <p:cNvPicPr>
            <a:picLocks noChangeAspect="1"/>
          </p:cNvPicPr>
          <p:nvPr/>
        </p:nvPicPr>
        <p:blipFill>
          <a:blip r:embed="rId22"/>
          <a:stretch>
            <a:fillRect/>
          </a:stretch>
        </p:blipFill>
        <p:spPr>
          <a:xfrm>
            <a:off x="1737779" y="2607072"/>
            <a:ext cx="246167" cy="225038"/>
          </a:xfrm>
          <a:prstGeom prst="rect">
            <a:avLst/>
          </a:prstGeom>
        </p:spPr>
      </p:pic>
      <p:pic>
        <p:nvPicPr>
          <p:cNvPr id="4104" name="Picture 4103">
            <a:extLst>
              <a:ext uri="{FF2B5EF4-FFF2-40B4-BE49-F238E27FC236}">
                <a16:creationId xmlns:a16="http://schemas.microsoft.com/office/drawing/2014/main" id="{8BC8238E-CA41-9CF0-2711-BE8C5328D5E9}"/>
              </a:ext>
            </a:extLst>
          </p:cNvPr>
          <p:cNvPicPr>
            <a:picLocks noChangeAspect="1"/>
          </p:cNvPicPr>
          <p:nvPr/>
        </p:nvPicPr>
        <p:blipFill>
          <a:blip r:embed="rId23"/>
          <a:stretch>
            <a:fillRect/>
          </a:stretch>
        </p:blipFill>
        <p:spPr>
          <a:xfrm>
            <a:off x="1754288" y="3771072"/>
            <a:ext cx="213149" cy="194854"/>
          </a:xfrm>
          <a:prstGeom prst="rect">
            <a:avLst/>
          </a:prstGeom>
        </p:spPr>
      </p:pic>
      <p:pic>
        <p:nvPicPr>
          <p:cNvPr id="4105" name="Picture 4104">
            <a:extLst>
              <a:ext uri="{FF2B5EF4-FFF2-40B4-BE49-F238E27FC236}">
                <a16:creationId xmlns:a16="http://schemas.microsoft.com/office/drawing/2014/main" id="{1E97AEB2-EDEC-1FAF-BE1C-AB52FC01E346}"/>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35000"/>
                    </a14:imgEffect>
                  </a14:imgLayer>
                </a14:imgProps>
              </a:ext>
            </a:extLst>
          </a:blip>
          <a:stretch>
            <a:fillRect/>
          </a:stretch>
        </p:blipFill>
        <p:spPr>
          <a:xfrm>
            <a:off x="1228849" y="1793220"/>
            <a:ext cx="258003" cy="235858"/>
          </a:xfrm>
          <a:prstGeom prst="rect">
            <a:avLst/>
          </a:prstGeom>
        </p:spPr>
      </p:pic>
      <p:pic>
        <p:nvPicPr>
          <p:cNvPr id="4106" name="Picture 79">
            <a:extLst>
              <a:ext uri="{FF2B5EF4-FFF2-40B4-BE49-F238E27FC236}">
                <a16:creationId xmlns:a16="http://schemas.microsoft.com/office/drawing/2014/main" id="{E23E8FEB-F3EE-3379-24F5-A8D465B3CDA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1731508" y="1807231"/>
            <a:ext cx="258710" cy="207836"/>
          </a:xfrm>
          <a:prstGeom prst="rect">
            <a:avLst/>
          </a:prstGeom>
        </p:spPr>
      </p:pic>
      <p:pic>
        <p:nvPicPr>
          <p:cNvPr id="4146" name="Picture 4145">
            <a:extLst>
              <a:ext uri="{FF2B5EF4-FFF2-40B4-BE49-F238E27FC236}">
                <a16:creationId xmlns:a16="http://schemas.microsoft.com/office/drawing/2014/main" id="{542E2D82-E0FC-C04F-359B-F036B453DF9C}"/>
              </a:ext>
            </a:extLst>
          </p:cNvPr>
          <p:cNvPicPr>
            <a:picLocks noChangeAspect="1"/>
          </p:cNvPicPr>
          <p:nvPr/>
        </p:nvPicPr>
        <p:blipFill>
          <a:blip r:embed="rId28"/>
          <a:stretch>
            <a:fillRect/>
          </a:stretch>
        </p:blipFill>
        <p:spPr>
          <a:xfrm>
            <a:off x="1283163" y="4174128"/>
            <a:ext cx="254005" cy="232202"/>
          </a:xfrm>
          <a:prstGeom prst="rect">
            <a:avLst/>
          </a:prstGeom>
        </p:spPr>
      </p:pic>
      <p:pic>
        <p:nvPicPr>
          <p:cNvPr id="4147" name="Picture 4146">
            <a:extLst>
              <a:ext uri="{FF2B5EF4-FFF2-40B4-BE49-F238E27FC236}">
                <a16:creationId xmlns:a16="http://schemas.microsoft.com/office/drawing/2014/main" id="{E62C7129-B154-348C-8053-15861C01FD60}"/>
              </a:ext>
            </a:extLst>
          </p:cNvPr>
          <p:cNvPicPr>
            <a:picLocks noChangeAspect="1"/>
          </p:cNvPicPr>
          <p:nvPr/>
        </p:nvPicPr>
        <p:blipFill>
          <a:blip r:embed="rId29"/>
          <a:stretch>
            <a:fillRect/>
          </a:stretch>
        </p:blipFill>
        <p:spPr>
          <a:xfrm>
            <a:off x="1650835" y="4178832"/>
            <a:ext cx="256260" cy="234264"/>
          </a:xfrm>
          <a:prstGeom prst="rect">
            <a:avLst/>
          </a:prstGeom>
        </p:spPr>
      </p:pic>
      <p:pic>
        <p:nvPicPr>
          <p:cNvPr id="4148" name="Picture 4147">
            <a:extLst>
              <a:ext uri="{FF2B5EF4-FFF2-40B4-BE49-F238E27FC236}">
                <a16:creationId xmlns:a16="http://schemas.microsoft.com/office/drawing/2014/main" id="{3963CA16-1CD4-DB94-80E1-40651EA16196}"/>
              </a:ext>
            </a:extLst>
          </p:cNvPr>
          <p:cNvPicPr>
            <a:picLocks noChangeAspect="1"/>
          </p:cNvPicPr>
          <p:nvPr/>
        </p:nvPicPr>
        <p:blipFill>
          <a:blip r:embed="rId30"/>
          <a:stretch>
            <a:fillRect/>
          </a:stretch>
        </p:blipFill>
        <p:spPr>
          <a:xfrm>
            <a:off x="1293873" y="4449098"/>
            <a:ext cx="232585" cy="212621"/>
          </a:xfrm>
          <a:prstGeom prst="rect">
            <a:avLst/>
          </a:prstGeom>
        </p:spPr>
      </p:pic>
      <p:pic>
        <p:nvPicPr>
          <p:cNvPr id="4149" name="Picture 4148">
            <a:extLst>
              <a:ext uri="{FF2B5EF4-FFF2-40B4-BE49-F238E27FC236}">
                <a16:creationId xmlns:a16="http://schemas.microsoft.com/office/drawing/2014/main" id="{2F9C351D-AA12-1A57-2451-3D4C52D07D6F}"/>
              </a:ext>
            </a:extLst>
          </p:cNvPr>
          <p:cNvPicPr>
            <a:picLocks noChangeAspect="1"/>
          </p:cNvPicPr>
          <p:nvPr/>
        </p:nvPicPr>
        <p:blipFill>
          <a:blip r:embed="rId31"/>
          <a:stretch>
            <a:fillRect/>
          </a:stretch>
        </p:blipFill>
        <p:spPr>
          <a:xfrm>
            <a:off x="1652173" y="4441714"/>
            <a:ext cx="256260" cy="234264"/>
          </a:xfrm>
          <a:prstGeom prst="rect">
            <a:avLst/>
          </a:prstGeom>
        </p:spPr>
      </p:pic>
      <p:pic>
        <p:nvPicPr>
          <p:cNvPr id="4150" name="Picture 4149">
            <a:extLst>
              <a:ext uri="{FF2B5EF4-FFF2-40B4-BE49-F238E27FC236}">
                <a16:creationId xmlns:a16="http://schemas.microsoft.com/office/drawing/2014/main" id="{C4958295-E7B3-8ED9-A467-649572BC883C}"/>
              </a:ext>
              <a:ext uri="{C183D7F6-B498-43B3-948B-1728B52AA6E4}">
                <adec:decorative xmlns:adec="http://schemas.microsoft.com/office/drawing/2017/decorative" val="1"/>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65892" y="4328937"/>
            <a:ext cx="207091" cy="189315"/>
          </a:xfrm>
          <a:prstGeom prst="rect">
            <a:avLst/>
          </a:prstGeom>
          <a:effectLst/>
        </p:spPr>
      </p:pic>
      <p:sp>
        <p:nvSpPr>
          <p:cNvPr id="4151" name="Freeform: Shape 42">
            <a:extLst>
              <a:ext uri="{FF2B5EF4-FFF2-40B4-BE49-F238E27FC236}">
                <a16:creationId xmlns:a16="http://schemas.microsoft.com/office/drawing/2014/main" id="{E3D4FC0F-81F8-BFE1-C187-F3D89A305B29}"/>
              </a:ext>
            </a:extLst>
          </p:cNvPr>
          <p:cNvSpPr/>
          <p:nvPr/>
        </p:nvSpPr>
        <p:spPr>
          <a:xfrm>
            <a:off x="864562" y="4226890"/>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u="none" strike="noStrike" kern="1200" cap="none" spc="0" normalizeH="0" baseline="0" noProof="0">
              <a:ln>
                <a:noFill/>
              </a:ln>
              <a:effectLst/>
              <a:uLnTx/>
              <a:uFillTx/>
              <a:latin typeface="Segoe Sans Text" pitchFamily="2" charset="0"/>
              <a:cs typeface="Segoe Sans Text" pitchFamily="2" charset="0"/>
            </a:endParaRPr>
          </a:p>
        </p:txBody>
      </p:sp>
      <p:sp>
        <p:nvSpPr>
          <p:cNvPr id="4152" name="Freeform: Shape 43">
            <a:extLst>
              <a:ext uri="{FF2B5EF4-FFF2-40B4-BE49-F238E27FC236}">
                <a16:creationId xmlns:a16="http://schemas.microsoft.com/office/drawing/2014/main" id="{5EC68323-92E5-7E11-58C6-65161F75A025}"/>
              </a:ext>
            </a:extLst>
          </p:cNvPr>
          <p:cNvSpPr/>
          <p:nvPr/>
        </p:nvSpPr>
        <p:spPr>
          <a:xfrm flipV="1">
            <a:off x="862050" y="4553472"/>
            <a:ext cx="300586" cy="65426"/>
          </a:xfrm>
          <a:custGeom>
            <a:avLst/>
            <a:gdLst>
              <a:gd name="connsiteX0" fmla="*/ 0 w 395111"/>
              <a:gd name="connsiteY0" fmla="*/ 94075 h 94075"/>
              <a:gd name="connsiteX1" fmla="*/ 0 w 395111"/>
              <a:gd name="connsiteY1" fmla="*/ 0 h 94075"/>
              <a:gd name="connsiteX2" fmla="*/ 395111 w 395111"/>
              <a:gd name="connsiteY2" fmla="*/ 0 h 94075"/>
            </a:gdLst>
            <a:ahLst/>
            <a:cxnLst>
              <a:cxn ang="0">
                <a:pos x="connsiteX0" y="connsiteY0"/>
              </a:cxn>
              <a:cxn ang="0">
                <a:pos x="connsiteX1" y="connsiteY1"/>
              </a:cxn>
              <a:cxn ang="0">
                <a:pos x="connsiteX2" y="connsiteY2"/>
              </a:cxn>
            </a:cxnLst>
            <a:rect l="l" t="t" r="r" b="b"/>
            <a:pathLst>
              <a:path w="395111" h="94075">
                <a:moveTo>
                  <a:pt x="0" y="94075"/>
                </a:moveTo>
                <a:lnTo>
                  <a:pt x="0" y="0"/>
                </a:lnTo>
                <a:lnTo>
                  <a:pt x="395111" y="0"/>
                </a:lnTo>
              </a:path>
            </a:pathLst>
          </a:custGeom>
          <a:noFill/>
          <a:ln w="12700" cap="rnd">
            <a:gradFill flip="none" rotWithShape="1">
              <a:gsLst>
                <a:gs pos="0">
                  <a:srgbClr val="3A4953"/>
                </a:gs>
                <a:gs pos="100000">
                  <a:srgbClr val="3A4953">
                    <a:alpha val="0"/>
                  </a:srgbClr>
                </a:gs>
              </a:gsLst>
              <a:lin ang="0" scaled="1"/>
              <a:tileRect/>
            </a:gra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u="none" strike="noStrike" kern="1200" cap="none" spc="0" normalizeH="0" baseline="0" noProof="0">
              <a:ln>
                <a:noFill/>
              </a:ln>
              <a:effectLst/>
              <a:uLnTx/>
              <a:uFillTx/>
              <a:latin typeface="Segoe Sans Text" pitchFamily="2" charset="0"/>
              <a:cs typeface="Segoe Sans Text" pitchFamily="2" charset="0"/>
            </a:endParaRPr>
          </a:p>
        </p:txBody>
      </p:sp>
      <p:pic>
        <p:nvPicPr>
          <p:cNvPr id="4153" name="Picture 4152" descr="Apache Kafka logo">
            <a:extLst>
              <a:ext uri="{FF2B5EF4-FFF2-40B4-BE49-F238E27FC236}">
                <a16:creationId xmlns:a16="http://schemas.microsoft.com/office/drawing/2014/main" id="{C70B4BF5-0D5B-91EB-F8F1-04FB0C63BEE4}"/>
              </a:ext>
            </a:extLst>
          </p:cNvPr>
          <p:cNvPicPr>
            <a:picLocks noChangeAspect="1"/>
          </p:cNvPicPr>
          <p:nvPr/>
        </p:nvPicPr>
        <p:blipFill>
          <a:blip r:embed="rId33">
            <a:extLst>
              <a:ext uri="{BEBA8EAE-BF5A-486C-A8C5-ECC9F3942E4B}">
                <a14:imgProps xmlns:a14="http://schemas.microsoft.com/office/drawing/2010/main">
                  <a14:imgLayer r:embed="rId34">
                    <a14:imgEffect>
                      <a14:saturation sat="400000"/>
                    </a14:imgEffect>
                    <a14:imgEffect>
                      <a14:brightnessContrast bright="-100000" contrast="100000"/>
                    </a14:imgEffect>
                  </a14:imgLayer>
                </a14:imgProps>
              </a:ext>
            </a:extLst>
          </a:blip>
          <a:srcRect r="65465"/>
          <a:stretch/>
        </p:blipFill>
        <p:spPr>
          <a:xfrm>
            <a:off x="762401" y="1793220"/>
            <a:ext cx="196562" cy="260154"/>
          </a:xfrm>
          <a:prstGeom prst="rect">
            <a:avLst/>
          </a:prstGeom>
        </p:spPr>
      </p:pic>
      <p:pic>
        <p:nvPicPr>
          <p:cNvPr id="4154" name="Picture 2" descr="Cosmos DB logo">
            <a:hlinkClick r:id="rId35"/>
            <a:extLst>
              <a:ext uri="{FF2B5EF4-FFF2-40B4-BE49-F238E27FC236}">
                <a16:creationId xmlns:a16="http://schemas.microsoft.com/office/drawing/2014/main" id="{8259AFEC-8899-1EE1-7AF7-C38D8CD825B1}"/>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727654" y="2573544"/>
            <a:ext cx="258710" cy="236504"/>
          </a:xfrm>
          <a:prstGeom prst="rect">
            <a:avLst/>
          </a:prstGeom>
          <a:noFill/>
          <a:extLst>
            <a:ext uri="{909E8E84-426E-40DD-AFC4-6F175D3DCCD1}">
              <a14:hiddenFill xmlns:a14="http://schemas.microsoft.com/office/drawing/2010/main">
                <a:solidFill>
                  <a:srgbClr val="FFFFFF"/>
                </a:solidFill>
              </a14:hiddenFill>
            </a:ext>
          </a:extLst>
        </p:spPr>
      </p:pic>
      <p:pic>
        <p:nvPicPr>
          <p:cNvPr id="4155" name="Picture 4154">
            <a:extLst>
              <a:ext uri="{FF2B5EF4-FFF2-40B4-BE49-F238E27FC236}">
                <a16:creationId xmlns:a16="http://schemas.microsoft.com/office/drawing/2014/main" id="{4C183FE7-DA10-244A-3662-414954E87A4F}"/>
              </a:ext>
            </a:extLst>
          </p:cNvPr>
          <p:cNvPicPr>
            <a:picLocks noChangeAspect="1"/>
          </p:cNvPicPr>
          <p:nvPr/>
        </p:nvPicPr>
        <p:blipFill>
          <a:blip r:embed="rId38">
            <a:extLst>
              <a:ext uri="{BEBA8EAE-BF5A-486C-A8C5-ECC9F3942E4B}">
                <a14:imgProps xmlns:a14="http://schemas.microsoft.com/office/drawing/2010/main">
                  <a14:imgLayer r:embed="rId39">
                    <a14:imgEffect>
                      <a14:brightnessContrast bright="-100000"/>
                    </a14:imgEffect>
                  </a14:imgLayer>
                </a14:imgProps>
              </a:ext>
            </a:extLst>
          </a:blip>
          <a:stretch>
            <a:fillRect/>
          </a:stretch>
        </p:blipFill>
        <p:spPr>
          <a:xfrm>
            <a:off x="727653" y="2184996"/>
            <a:ext cx="279404" cy="255422"/>
          </a:xfrm>
          <a:prstGeom prst="rect">
            <a:avLst/>
          </a:prstGeom>
        </p:spPr>
      </p:pic>
      <p:sp>
        <p:nvSpPr>
          <p:cNvPr id="4156" name="Rectangle: Rounded Corners 47">
            <a:extLst>
              <a:ext uri="{FF2B5EF4-FFF2-40B4-BE49-F238E27FC236}">
                <a16:creationId xmlns:a16="http://schemas.microsoft.com/office/drawing/2014/main" id="{D849C8B9-0DF1-1213-9E07-5B690A30CF09}"/>
              </a:ext>
            </a:extLst>
          </p:cNvPr>
          <p:cNvSpPr/>
          <p:nvPr/>
        </p:nvSpPr>
        <p:spPr>
          <a:xfrm>
            <a:off x="4124595" y="1333127"/>
            <a:ext cx="1499266" cy="2254329"/>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157" name="Rectangle: Rounded Corners 48">
            <a:extLst>
              <a:ext uri="{FF2B5EF4-FFF2-40B4-BE49-F238E27FC236}">
                <a16:creationId xmlns:a16="http://schemas.microsoft.com/office/drawing/2014/main" id="{68CFB93D-4401-F42F-D55D-8F3FD036E075}"/>
              </a:ext>
            </a:extLst>
          </p:cNvPr>
          <p:cNvSpPr/>
          <p:nvPr/>
        </p:nvSpPr>
        <p:spPr>
          <a:xfrm>
            <a:off x="7515557" y="1333127"/>
            <a:ext cx="1954771" cy="3633534"/>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158" name="Rectangle: Rounded Corners 49">
            <a:extLst>
              <a:ext uri="{FF2B5EF4-FFF2-40B4-BE49-F238E27FC236}">
                <a16:creationId xmlns:a16="http://schemas.microsoft.com/office/drawing/2014/main" id="{955CD9E9-B3DB-97F1-87FD-0D6E95D62015}"/>
              </a:ext>
            </a:extLst>
          </p:cNvPr>
          <p:cNvSpPr/>
          <p:nvPr/>
        </p:nvSpPr>
        <p:spPr>
          <a:xfrm>
            <a:off x="9765049" y="1342457"/>
            <a:ext cx="1499266" cy="2352759"/>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pic>
        <p:nvPicPr>
          <p:cNvPr id="4159" name="Picture 4158" descr="A white rectangular object with a pink logo&#10;&#10;AI-generated content may be incorrect.">
            <a:extLst>
              <a:ext uri="{FF2B5EF4-FFF2-40B4-BE49-F238E27FC236}">
                <a16:creationId xmlns:a16="http://schemas.microsoft.com/office/drawing/2014/main" id="{1FA09BB6-C8C2-4A85-43FF-22691AFF2A9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898221" y="2731954"/>
            <a:ext cx="686324" cy="686324"/>
          </a:xfrm>
          <a:prstGeom prst="rect">
            <a:avLst/>
          </a:prstGeom>
        </p:spPr>
      </p:pic>
      <p:sp>
        <p:nvSpPr>
          <p:cNvPr id="4160" name="Rectangle: Rounded Corners 51">
            <a:extLst>
              <a:ext uri="{FF2B5EF4-FFF2-40B4-BE49-F238E27FC236}">
                <a16:creationId xmlns:a16="http://schemas.microsoft.com/office/drawing/2014/main" id="{549F7262-C594-84EC-DE0E-6FBEDA339759}"/>
              </a:ext>
            </a:extLst>
          </p:cNvPr>
          <p:cNvSpPr/>
          <p:nvPr/>
        </p:nvSpPr>
        <p:spPr>
          <a:xfrm>
            <a:off x="7515557" y="5139461"/>
            <a:ext cx="1954770" cy="922519"/>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pic>
        <p:nvPicPr>
          <p:cNvPr id="4161" name="Picture 4160" descr="A white square with blue arrow and a blue arrow pointing to the top&#10;&#10;AI-generated content may be incorrect.">
            <a:extLst>
              <a:ext uri="{FF2B5EF4-FFF2-40B4-BE49-F238E27FC236}">
                <a16:creationId xmlns:a16="http://schemas.microsoft.com/office/drawing/2014/main" id="{994BD546-1F48-1F67-A87F-8CA4D21912C7}"/>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566551" y="3123373"/>
            <a:ext cx="686324" cy="686324"/>
          </a:xfrm>
          <a:prstGeom prst="rect">
            <a:avLst/>
          </a:prstGeom>
        </p:spPr>
      </p:pic>
      <p:pic>
        <p:nvPicPr>
          <p:cNvPr id="4162" name="Graphic 4161">
            <a:extLst>
              <a:ext uri="{FF2B5EF4-FFF2-40B4-BE49-F238E27FC236}">
                <a16:creationId xmlns:a16="http://schemas.microsoft.com/office/drawing/2014/main" id="{1747FF18-B8B2-EBB0-365E-4A31C119B5D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977191" y="1994550"/>
            <a:ext cx="576000" cy="576000"/>
          </a:xfrm>
          <a:prstGeom prst="rect">
            <a:avLst/>
          </a:prstGeom>
        </p:spPr>
      </p:pic>
      <p:pic>
        <p:nvPicPr>
          <p:cNvPr id="4163" name="Graphic 4162">
            <a:extLst>
              <a:ext uri="{FF2B5EF4-FFF2-40B4-BE49-F238E27FC236}">
                <a16:creationId xmlns:a16="http://schemas.microsoft.com/office/drawing/2014/main" id="{51877C41-5EA2-9040-70F7-8352B1AEE00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977191" y="2653179"/>
            <a:ext cx="576000" cy="576000"/>
          </a:xfrm>
          <a:prstGeom prst="rect">
            <a:avLst/>
          </a:prstGeom>
        </p:spPr>
      </p:pic>
      <p:pic>
        <p:nvPicPr>
          <p:cNvPr id="4164" name="Graphic 4163">
            <a:extLst>
              <a:ext uri="{FF2B5EF4-FFF2-40B4-BE49-F238E27FC236}">
                <a16:creationId xmlns:a16="http://schemas.microsoft.com/office/drawing/2014/main" id="{C54E3AAA-1BB1-7D45-544A-7438DD7A093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977191" y="3336768"/>
            <a:ext cx="576000" cy="576000"/>
          </a:xfrm>
          <a:prstGeom prst="rect">
            <a:avLst/>
          </a:prstGeom>
        </p:spPr>
      </p:pic>
      <p:pic>
        <p:nvPicPr>
          <p:cNvPr id="4165" name="Graphic 4164">
            <a:extLst>
              <a:ext uri="{FF2B5EF4-FFF2-40B4-BE49-F238E27FC236}">
                <a16:creationId xmlns:a16="http://schemas.microsoft.com/office/drawing/2014/main" id="{37405A59-23C6-9BEF-A249-29C87CBAB03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8753689" y="3771341"/>
            <a:ext cx="576000" cy="576000"/>
          </a:xfrm>
          <a:prstGeom prst="rect">
            <a:avLst/>
          </a:prstGeom>
        </p:spPr>
      </p:pic>
      <p:cxnSp>
        <p:nvCxnSpPr>
          <p:cNvPr id="4167" name="Connector: Elbow 66">
            <a:extLst>
              <a:ext uri="{FF2B5EF4-FFF2-40B4-BE49-F238E27FC236}">
                <a16:creationId xmlns:a16="http://schemas.microsoft.com/office/drawing/2014/main" id="{AAE54C22-9000-3D94-4941-80EDD0766598}"/>
              </a:ext>
            </a:extLst>
          </p:cNvPr>
          <p:cNvCxnSpPr>
            <a:stCxn id="4161" idx="3"/>
            <a:endCxn id="4163" idx="1"/>
          </p:cNvCxnSpPr>
          <p:nvPr/>
        </p:nvCxnSpPr>
        <p:spPr>
          <a:xfrm flipV="1">
            <a:off x="5252875" y="2941179"/>
            <a:ext cx="2724316" cy="525356"/>
          </a:xfrm>
          <a:prstGeom prst="bentConnector3">
            <a:avLst/>
          </a:prstGeom>
          <a:ln w="952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8" name="Connector: Elbow 68">
            <a:extLst>
              <a:ext uri="{FF2B5EF4-FFF2-40B4-BE49-F238E27FC236}">
                <a16:creationId xmlns:a16="http://schemas.microsoft.com/office/drawing/2014/main" id="{F36DE151-536B-BE5F-4190-17A2133CD961}"/>
              </a:ext>
            </a:extLst>
          </p:cNvPr>
          <p:cNvCxnSpPr>
            <a:stCxn id="4161" idx="3"/>
            <a:endCxn id="4164" idx="1"/>
          </p:cNvCxnSpPr>
          <p:nvPr/>
        </p:nvCxnSpPr>
        <p:spPr>
          <a:xfrm>
            <a:off x="5252875" y="3466535"/>
            <a:ext cx="2724316" cy="158233"/>
          </a:xfrm>
          <a:prstGeom prst="bentConnector3">
            <a:avLst/>
          </a:prstGeom>
          <a:ln w="952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9" name="Connector: Elbow 70">
            <a:extLst>
              <a:ext uri="{FF2B5EF4-FFF2-40B4-BE49-F238E27FC236}">
                <a16:creationId xmlns:a16="http://schemas.microsoft.com/office/drawing/2014/main" id="{26B8F850-9031-B5B1-AEF8-59A91CEA6FD1}"/>
              </a:ext>
            </a:extLst>
          </p:cNvPr>
          <p:cNvCxnSpPr>
            <a:cxnSpLocks/>
          </p:cNvCxnSpPr>
          <p:nvPr/>
        </p:nvCxnSpPr>
        <p:spPr>
          <a:xfrm rot="16200000" flipH="1">
            <a:off x="5620982" y="336431"/>
            <a:ext cx="1040400" cy="5799600"/>
          </a:xfrm>
          <a:prstGeom prst="bentConnector3">
            <a:avLst>
              <a:gd name="adj1" fmla="val -79977"/>
            </a:avLst>
          </a:prstGeom>
          <a:ln w="9525">
            <a:solidFill>
              <a:schemeClr val="accent4"/>
            </a:solidFill>
            <a:tailEnd type="none" w="lg" len="sm"/>
          </a:ln>
        </p:spPr>
        <p:style>
          <a:lnRef idx="1">
            <a:schemeClr val="accent1"/>
          </a:lnRef>
          <a:fillRef idx="0">
            <a:schemeClr val="accent1"/>
          </a:fillRef>
          <a:effectRef idx="0">
            <a:schemeClr val="accent1"/>
          </a:effectRef>
          <a:fontRef idx="minor">
            <a:schemeClr val="tx1"/>
          </a:fontRef>
        </p:style>
      </p:cxnSp>
      <p:cxnSp>
        <p:nvCxnSpPr>
          <p:cNvPr id="4170" name="Connector: Elbow 73">
            <a:extLst>
              <a:ext uri="{FF2B5EF4-FFF2-40B4-BE49-F238E27FC236}">
                <a16:creationId xmlns:a16="http://schemas.microsoft.com/office/drawing/2014/main" id="{75E7A631-A79D-91E4-AFC3-F6A9C36C747E}"/>
              </a:ext>
            </a:extLst>
          </p:cNvPr>
          <p:cNvCxnSpPr>
            <a:cxnSpLocks/>
          </p:cNvCxnSpPr>
          <p:nvPr/>
        </p:nvCxnSpPr>
        <p:spPr>
          <a:xfrm>
            <a:off x="8553191" y="2941179"/>
            <a:ext cx="488498" cy="684000"/>
          </a:xfrm>
          <a:prstGeom prst="bentConnector2">
            <a:avLst/>
          </a:prstGeom>
          <a:ln w="12700">
            <a:solidFill>
              <a:schemeClr val="accent1"/>
            </a:solidFill>
            <a:tailEnd type="none" w="lg" len="sm"/>
          </a:ln>
        </p:spPr>
        <p:style>
          <a:lnRef idx="1">
            <a:schemeClr val="accent1"/>
          </a:lnRef>
          <a:fillRef idx="0">
            <a:schemeClr val="accent1"/>
          </a:fillRef>
          <a:effectRef idx="0">
            <a:schemeClr val="accent1"/>
          </a:effectRef>
          <a:fontRef idx="minor">
            <a:schemeClr val="tx1"/>
          </a:fontRef>
        </p:style>
      </p:cxnSp>
      <p:cxnSp>
        <p:nvCxnSpPr>
          <p:cNvPr id="4171" name="Connector: Elbow 75">
            <a:extLst>
              <a:ext uri="{FF2B5EF4-FFF2-40B4-BE49-F238E27FC236}">
                <a16:creationId xmlns:a16="http://schemas.microsoft.com/office/drawing/2014/main" id="{F6454452-5D89-064D-0C56-A995E00E8C94}"/>
              </a:ext>
            </a:extLst>
          </p:cNvPr>
          <p:cNvCxnSpPr>
            <a:cxnSpLocks/>
            <a:stCxn id="4162" idx="3"/>
          </p:cNvCxnSpPr>
          <p:nvPr/>
        </p:nvCxnSpPr>
        <p:spPr>
          <a:xfrm>
            <a:off x="8553191" y="2282550"/>
            <a:ext cx="486950" cy="1342218"/>
          </a:xfrm>
          <a:prstGeom prst="bentConnector2">
            <a:avLst/>
          </a:prstGeom>
          <a:ln w="12700">
            <a:solidFill>
              <a:schemeClr val="accent1"/>
            </a:solidFill>
            <a:tailEnd type="none" w="lg" len="sm"/>
          </a:ln>
        </p:spPr>
        <p:style>
          <a:lnRef idx="1">
            <a:schemeClr val="accent1"/>
          </a:lnRef>
          <a:fillRef idx="0">
            <a:schemeClr val="accent1"/>
          </a:fillRef>
          <a:effectRef idx="0">
            <a:schemeClr val="accent1"/>
          </a:effectRef>
          <a:fontRef idx="minor">
            <a:schemeClr val="tx1"/>
          </a:fontRef>
        </p:style>
      </p:cxnSp>
      <p:cxnSp>
        <p:nvCxnSpPr>
          <p:cNvPr id="4172" name="Connector: Elbow 79">
            <a:extLst>
              <a:ext uri="{FF2B5EF4-FFF2-40B4-BE49-F238E27FC236}">
                <a16:creationId xmlns:a16="http://schemas.microsoft.com/office/drawing/2014/main" id="{5CA91F03-9837-1C21-355B-2D83B1B0B2A4}"/>
              </a:ext>
            </a:extLst>
          </p:cNvPr>
          <p:cNvCxnSpPr>
            <a:cxnSpLocks/>
          </p:cNvCxnSpPr>
          <p:nvPr/>
        </p:nvCxnSpPr>
        <p:spPr>
          <a:xfrm>
            <a:off x="8552484" y="3624768"/>
            <a:ext cx="488498" cy="14657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73" name="Straight Arrow Connector 4172">
            <a:extLst>
              <a:ext uri="{FF2B5EF4-FFF2-40B4-BE49-F238E27FC236}">
                <a16:creationId xmlns:a16="http://schemas.microsoft.com/office/drawing/2014/main" id="{B5B6AC4C-F7E5-2D9F-2B34-35DD1EA8A6B3}"/>
              </a:ext>
            </a:extLst>
          </p:cNvPr>
          <p:cNvCxnSpPr>
            <a:cxnSpLocks/>
            <a:stCxn id="4159" idx="3"/>
            <a:endCxn id="4161" idx="1"/>
          </p:cNvCxnSpPr>
          <p:nvPr/>
        </p:nvCxnSpPr>
        <p:spPr>
          <a:xfrm>
            <a:off x="3584545" y="3075116"/>
            <a:ext cx="982006" cy="391419"/>
          </a:xfrm>
          <a:prstGeom prst="straightConnector1">
            <a:avLst/>
          </a:prstGeom>
          <a:ln w="952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174" name="Rectangle: Rounded Corners 86">
            <a:extLst>
              <a:ext uri="{FF2B5EF4-FFF2-40B4-BE49-F238E27FC236}">
                <a16:creationId xmlns:a16="http://schemas.microsoft.com/office/drawing/2014/main" id="{4DFA45B0-10F2-3D1F-3D31-9AA8E744A221}"/>
              </a:ext>
            </a:extLst>
          </p:cNvPr>
          <p:cNvSpPr/>
          <p:nvPr/>
        </p:nvSpPr>
        <p:spPr>
          <a:xfrm>
            <a:off x="4172700" y="5139461"/>
            <a:ext cx="1499266" cy="928050"/>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pic>
        <p:nvPicPr>
          <p:cNvPr id="4175" name="Picture 4174" descr="A blue and white house with waves&#10;&#10;AI-generated content may be incorrect.">
            <a:extLst>
              <a:ext uri="{FF2B5EF4-FFF2-40B4-BE49-F238E27FC236}">
                <a16:creationId xmlns:a16="http://schemas.microsoft.com/office/drawing/2014/main" id="{403AEEF9-4447-E449-A45E-209D06291B85}"/>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4579170" y="5246767"/>
            <a:ext cx="686324" cy="686324"/>
          </a:xfrm>
          <a:prstGeom prst="rect">
            <a:avLst/>
          </a:prstGeom>
        </p:spPr>
      </p:pic>
      <p:cxnSp>
        <p:nvCxnSpPr>
          <p:cNvPr id="4176" name="Connector: Elbow 89">
            <a:extLst>
              <a:ext uri="{FF2B5EF4-FFF2-40B4-BE49-F238E27FC236}">
                <a16:creationId xmlns:a16="http://schemas.microsoft.com/office/drawing/2014/main" id="{0CA1B1B6-A358-CAFF-FA48-75D77DDB4AE2}"/>
              </a:ext>
            </a:extLst>
          </p:cNvPr>
          <p:cNvCxnSpPr>
            <a:cxnSpLocks/>
          </p:cNvCxnSpPr>
          <p:nvPr/>
        </p:nvCxnSpPr>
        <p:spPr>
          <a:xfrm rot="16200000" flipH="1">
            <a:off x="2824515" y="3793441"/>
            <a:ext cx="2185200" cy="1440000"/>
          </a:xfrm>
          <a:prstGeom prst="bentConnector2">
            <a:avLst/>
          </a:prstGeom>
          <a:ln w="1270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177" name="TextBox 4176">
            <a:extLst>
              <a:ext uri="{FF2B5EF4-FFF2-40B4-BE49-F238E27FC236}">
                <a16:creationId xmlns:a16="http://schemas.microsoft.com/office/drawing/2014/main" id="{A3E44A61-801C-8982-3463-9C20F1A73782}"/>
              </a:ext>
            </a:extLst>
          </p:cNvPr>
          <p:cNvSpPr txBox="1"/>
          <p:nvPr/>
        </p:nvSpPr>
        <p:spPr>
          <a:xfrm>
            <a:off x="2555541" y="1459897"/>
            <a:ext cx="1303260"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Ingest &amp; Process</a:t>
            </a:r>
            <a:endParaRPr lang="en-US" sz="1000"/>
          </a:p>
        </p:txBody>
      </p:sp>
      <p:sp>
        <p:nvSpPr>
          <p:cNvPr id="4178" name="TextBox 4177">
            <a:extLst>
              <a:ext uri="{FF2B5EF4-FFF2-40B4-BE49-F238E27FC236}">
                <a16:creationId xmlns:a16="http://schemas.microsoft.com/office/drawing/2014/main" id="{4866E0AD-9485-51C6-3572-F9D0E3F93D07}"/>
              </a:ext>
            </a:extLst>
          </p:cNvPr>
          <p:cNvSpPr txBox="1"/>
          <p:nvPr/>
        </p:nvSpPr>
        <p:spPr>
          <a:xfrm>
            <a:off x="4124595" y="1459897"/>
            <a:ext cx="1499266"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Analyse &amp; Transform</a:t>
            </a:r>
            <a:endParaRPr lang="en-US" sz="1000"/>
          </a:p>
        </p:txBody>
      </p:sp>
      <p:sp>
        <p:nvSpPr>
          <p:cNvPr id="4179" name="TextBox 4178">
            <a:extLst>
              <a:ext uri="{FF2B5EF4-FFF2-40B4-BE49-F238E27FC236}">
                <a16:creationId xmlns:a16="http://schemas.microsoft.com/office/drawing/2014/main" id="{D8618B05-F076-F291-7BD9-0B91478567F8}"/>
              </a:ext>
            </a:extLst>
          </p:cNvPr>
          <p:cNvSpPr txBox="1"/>
          <p:nvPr/>
        </p:nvSpPr>
        <p:spPr>
          <a:xfrm>
            <a:off x="7815156" y="1459897"/>
            <a:ext cx="1355571"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Visualize &amp; Act</a:t>
            </a:r>
            <a:endParaRPr lang="en-US" sz="1000"/>
          </a:p>
        </p:txBody>
      </p:sp>
      <p:sp>
        <p:nvSpPr>
          <p:cNvPr id="4180" name="TextBox 4179">
            <a:extLst>
              <a:ext uri="{FF2B5EF4-FFF2-40B4-BE49-F238E27FC236}">
                <a16:creationId xmlns:a16="http://schemas.microsoft.com/office/drawing/2014/main" id="{5572F40B-8218-CA80-D261-5CD1BD64F5D9}"/>
              </a:ext>
            </a:extLst>
          </p:cNvPr>
          <p:cNvSpPr txBox="1"/>
          <p:nvPr/>
        </p:nvSpPr>
        <p:spPr>
          <a:xfrm>
            <a:off x="9744056" y="1459897"/>
            <a:ext cx="1541251"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Get assisted &amp; Interact</a:t>
            </a:r>
            <a:endParaRPr lang="en-US" sz="1000"/>
          </a:p>
        </p:txBody>
      </p:sp>
      <p:cxnSp>
        <p:nvCxnSpPr>
          <p:cNvPr id="4181" name="Straight Arrow Connector 4180">
            <a:extLst>
              <a:ext uri="{FF2B5EF4-FFF2-40B4-BE49-F238E27FC236}">
                <a16:creationId xmlns:a16="http://schemas.microsoft.com/office/drawing/2014/main" id="{37229C5F-74A3-E059-3E25-0EF113E1476C}"/>
              </a:ext>
            </a:extLst>
          </p:cNvPr>
          <p:cNvCxnSpPr>
            <a:cxnSpLocks/>
          </p:cNvCxnSpPr>
          <p:nvPr/>
        </p:nvCxnSpPr>
        <p:spPr>
          <a:xfrm>
            <a:off x="4770567" y="3809696"/>
            <a:ext cx="0" cy="1427132"/>
          </a:xfrm>
          <a:prstGeom prst="straightConnector1">
            <a:avLst/>
          </a:prstGeom>
          <a:ln w="12700">
            <a:solidFill>
              <a:schemeClr val="accent1"/>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82" name="TextBox 4181">
            <a:extLst>
              <a:ext uri="{FF2B5EF4-FFF2-40B4-BE49-F238E27FC236}">
                <a16:creationId xmlns:a16="http://schemas.microsoft.com/office/drawing/2014/main" id="{FB23504C-A28C-27D8-EC9B-4DF6AE15592F}"/>
              </a:ext>
            </a:extLst>
          </p:cNvPr>
          <p:cNvSpPr txBox="1"/>
          <p:nvPr/>
        </p:nvSpPr>
        <p:spPr>
          <a:xfrm>
            <a:off x="8029487" y="5186109"/>
            <a:ext cx="922186" cy="261610"/>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050" u="none" strike="noStrike" kern="0" cap="none" spc="0" normalizeH="0" baseline="0" noProof="0">
                <a:ln>
                  <a:noFill/>
                </a:ln>
                <a:effectLst/>
                <a:uLnTx/>
                <a:uFillTx/>
                <a:latin typeface="Segoe Sans Text" pitchFamily="2" charset="0"/>
                <a:cs typeface="Segoe Sans Text" pitchFamily="2" charset="0"/>
              </a:rPr>
              <a:t>Consume</a:t>
            </a:r>
            <a:endParaRPr kumimoji="0" lang="en-US" sz="1050" u="none" strike="noStrike" kern="0" cap="none" spc="0" normalizeH="0" baseline="0" noProof="0">
              <a:ln>
                <a:noFill/>
              </a:ln>
              <a:effectLst/>
              <a:uLnTx/>
              <a:uFillTx/>
              <a:latin typeface="Segoe Sans Text" pitchFamily="2" charset="0"/>
              <a:cs typeface="Segoe Sans Text" pitchFamily="2" charset="0"/>
            </a:endParaRPr>
          </a:p>
        </p:txBody>
      </p:sp>
      <p:sp>
        <p:nvSpPr>
          <p:cNvPr id="4183" name="TextBox 4182">
            <a:extLst>
              <a:ext uri="{FF2B5EF4-FFF2-40B4-BE49-F238E27FC236}">
                <a16:creationId xmlns:a16="http://schemas.microsoft.com/office/drawing/2014/main" id="{55E830BC-7AFC-B7D9-4794-E55E908C3370}"/>
              </a:ext>
            </a:extLst>
          </p:cNvPr>
          <p:cNvSpPr txBox="1"/>
          <p:nvPr/>
        </p:nvSpPr>
        <p:spPr>
          <a:xfrm>
            <a:off x="7614998" y="5542296"/>
            <a:ext cx="806067" cy="432000"/>
          </a:xfrm>
          <a:prstGeom prst="roundRect">
            <a:avLst>
              <a:gd name="adj" fmla="val 5904"/>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5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a:t>Custom Endpoint</a:t>
            </a:r>
            <a:endParaRPr lang="en-US" sz="1000"/>
          </a:p>
        </p:txBody>
      </p:sp>
      <p:sp>
        <p:nvSpPr>
          <p:cNvPr id="4184" name="TextBox 4183">
            <a:extLst>
              <a:ext uri="{FF2B5EF4-FFF2-40B4-BE49-F238E27FC236}">
                <a16:creationId xmlns:a16="http://schemas.microsoft.com/office/drawing/2014/main" id="{E80A342F-48F4-283A-88F5-5B95F197822E}"/>
              </a:ext>
            </a:extLst>
          </p:cNvPr>
          <p:cNvSpPr txBox="1"/>
          <p:nvPr/>
        </p:nvSpPr>
        <p:spPr>
          <a:xfrm>
            <a:off x="8508705" y="5534459"/>
            <a:ext cx="806067" cy="432000"/>
          </a:xfrm>
          <a:prstGeom prst="roundRect">
            <a:avLst>
              <a:gd name="adj" fmla="val 13079"/>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344" b="0" i="0" u="none" strike="noStrike" cap="none" spc="0" normalizeH="0" baseline="0">
                <a:ln>
                  <a:noFill/>
                </a:ln>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000">
                <a:solidFill>
                  <a:schemeClr val="tx1"/>
                </a:solidFill>
              </a:rPr>
              <a:t>REST API</a:t>
            </a:r>
            <a:endParaRPr lang="en-US" sz="1000">
              <a:solidFill>
                <a:schemeClr val="tx1"/>
              </a:solidFill>
            </a:endParaRPr>
          </a:p>
        </p:txBody>
      </p:sp>
      <p:cxnSp>
        <p:nvCxnSpPr>
          <p:cNvPr id="4185" name="Connector: Elbow 112">
            <a:extLst>
              <a:ext uri="{FF2B5EF4-FFF2-40B4-BE49-F238E27FC236}">
                <a16:creationId xmlns:a16="http://schemas.microsoft.com/office/drawing/2014/main" id="{FE9380AB-9D67-6104-12AB-3499DEA5C3DE}"/>
              </a:ext>
            </a:extLst>
          </p:cNvPr>
          <p:cNvCxnSpPr>
            <a:cxnSpLocks/>
          </p:cNvCxnSpPr>
          <p:nvPr/>
        </p:nvCxnSpPr>
        <p:spPr>
          <a:xfrm rot="16200000" flipH="1">
            <a:off x="4670991" y="2085241"/>
            <a:ext cx="2016000" cy="4680000"/>
          </a:xfrm>
          <a:prstGeom prst="bentConnector3">
            <a:avLst>
              <a:gd name="adj1" fmla="val 50000"/>
            </a:avLst>
          </a:prstGeom>
          <a:ln w="12700">
            <a:solidFill>
              <a:schemeClr val="accent4"/>
            </a:solidFill>
            <a:prstDash val="lgDashDotDot"/>
            <a:tailEnd type="triangle" w="med" len="med"/>
          </a:ln>
        </p:spPr>
        <p:style>
          <a:lnRef idx="1">
            <a:schemeClr val="accent1"/>
          </a:lnRef>
          <a:fillRef idx="0">
            <a:schemeClr val="accent1"/>
          </a:fillRef>
          <a:effectRef idx="0">
            <a:schemeClr val="accent1"/>
          </a:effectRef>
          <a:fontRef idx="minor">
            <a:schemeClr val="tx1"/>
          </a:fontRef>
        </p:style>
      </p:cxnSp>
      <p:cxnSp>
        <p:nvCxnSpPr>
          <p:cNvPr id="4186" name="Connector: Elbow 115">
            <a:extLst>
              <a:ext uri="{FF2B5EF4-FFF2-40B4-BE49-F238E27FC236}">
                <a16:creationId xmlns:a16="http://schemas.microsoft.com/office/drawing/2014/main" id="{4D9885F8-2DA0-411E-02E9-301DD3FA16B7}"/>
              </a:ext>
            </a:extLst>
          </p:cNvPr>
          <p:cNvCxnSpPr>
            <a:cxnSpLocks/>
          </p:cNvCxnSpPr>
          <p:nvPr/>
        </p:nvCxnSpPr>
        <p:spPr>
          <a:xfrm rot="16200000" flipH="1">
            <a:off x="6110122" y="2609287"/>
            <a:ext cx="1620000" cy="4020819"/>
          </a:xfrm>
          <a:prstGeom prst="bentConnector3">
            <a:avLst>
              <a:gd name="adj1" fmla="val 46490"/>
            </a:avLst>
          </a:prstGeom>
          <a:ln w="12700">
            <a:solidFill>
              <a:schemeClr val="accent2"/>
            </a:solidFill>
            <a:prstDash val="lgDashDotDot"/>
            <a:tailEnd type="triangle" w="med" len="med"/>
          </a:ln>
        </p:spPr>
        <p:style>
          <a:lnRef idx="1">
            <a:schemeClr val="accent1"/>
          </a:lnRef>
          <a:fillRef idx="0">
            <a:schemeClr val="accent1"/>
          </a:fillRef>
          <a:effectRef idx="0">
            <a:schemeClr val="accent1"/>
          </a:effectRef>
          <a:fontRef idx="minor">
            <a:schemeClr val="tx1"/>
          </a:fontRef>
        </p:style>
      </p:cxnSp>
      <p:sp>
        <p:nvSpPr>
          <p:cNvPr id="4187" name="Rectangle: Rounded Corners 120">
            <a:extLst>
              <a:ext uri="{FF2B5EF4-FFF2-40B4-BE49-F238E27FC236}">
                <a16:creationId xmlns:a16="http://schemas.microsoft.com/office/drawing/2014/main" id="{AD1279A3-08D9-15D5-2565-67F481BDEF8B}"/>
              </a:ext>
            </a:extLst>
          </p:cNvPr>
          <p:cNvSpPr/>
          <p:nvPr/>
        </p:nvSpPr>
        <p:spPr>
          <a:xfrm>
            <a:off x="5815871" y="1342457"/>
            <a:ext cx="1499266" cy="4719523"/>
          </a:xfrm>
          <a:prstGeom prst="roundRect">
            <a:avLst>
              <a:gd name="adj" fmla="val 3693"/>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defTabSz="626541" fontAlgn="base">
              <a:spcBef>
                <a:spcPct val="0"/>
              </a:spcBef>
              <a:spcAft>
                <a:spcPct val="0"/>
              </a:spcAft>
            </a:pPr>
            <a:endParaRPr lang="en-US" sz="1344">
              <a:solidFill>
                <a:schemeClr val="tx1"/>
              </a:solidFill>
              <a:latin typeface="Segoe Sans Text"/>
              <a:cs typeface="Segoe UI" panose="020B0502040204020203" pitchFamily="34" charset="0"/>
            </a:endParaRPr>
          </a:p>
        </p:txBody>
      </p:sp>
      <p:sp>
        <p:nvSpPr>
          <p:cNvPr id="4188" name="TextBox 4187">
            <a:extLst>
              <a:ext uri="{FF2B5EF4-FFF2-40B4-BE49-F238E27FC236}">
                <a16:creationId xmlns:a16="http://schemas.microsoft.com/office/drawing/2014/main" id="{708A0EFA-1AAA-07D0-0884-155CCCF2BF75}"/>
              </a:ext>
            </a:extLst>
          </p:cNvPr>
          <p:cNvSpPr txBox="1"/>
          <p:nvPr/>
        </p:nvSpPr>
        <p:spPr>
          <a:xfrm>
            <a:off x="5815871" y="1459897"/>
            <a:ext cx="1499266" cy="153888"/>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050" u="none" strike="noStrike" kern="0" cap="none" spc="0" normalizeH="0" baseline="0">
                <a:ln>
                  <a:noFill/>
                </a:ln>
                <a:effectLst/>
                <a:uLnTx/>
                <a:uFillTx/>
                <a:latin typeface="Segoe Sans Text" pitchFamily="2" charset="0"/>
                <a:cs typeface="Segoe Sans Text" pitchFamily="2" charset="0"/>
              </a:defRPr>
            </a:lvl1pPr>
          </a:lstStyle>
          <a:p>
            <a:r>
              <a:rPr lang="en-GB" sz="1000"/>
              <a:t>Train &amp; Score</a:t>
            </a:r>
            <a:endParaRPr lang="en-US" sz="1000"/>
          </a:p>
        </p:txBody>
      </p:sp>
      <p:grpSp>
        <p:nvGrpSpPr>
          <p:cNvPr id="4189" name="Group 4188" descr="Real Time box with Real Time icon and Synapse subtitle">
            <a:extLst>
              <a:ext uri="{FF2B5EF4-FFF2-40B4-BE49-F238E27FC236}">
                <a16:creationId xmlns:a16="http://schemas.microsoft.com/office/drawing/2014/main" id="{40B52EED-613D-8637-C80E-C7664011674C}"/>
              </a:ext>
            </a:extLst>
          </p:cNvPr>
          <p:cNvGrpSpPr/>
          <p:nvPr/>
        </p:nvGrpSpPr>
        <p:grpSpPr>
          <a:xfrm>
            <a:off x="5999236" y="5134777"/>
            <a:ext cx="1097106" cy="702466"/>
            <a:chOff x="6167759" y="5122267"/>
            <a:chExt cx="1973567" cy="1263654"/>
          </a:xfrm>
        </p:grpSpPr>
        <p:sp>
          <p:nvSpPr>
            <p:cNvPr id="4190" name="Rounded Rectangle 25">
              <a:extLst>
                <a:ext uri="{FF2B5EF4-FFF2-40B4-BE49-F238E27FC236}">
                  <a16:creationId xmlns:a16="http://schemas.microsoft.com/office/drawing/2014/main" id="{90F9C9BD-1399-8F01-4341-9860803B84AC}"/>
                </a:ext>
                <a:ext uri="{C183D7F6-B498-43B3-948B-1728B52AA6E4}">
                  <adec:decorative xmlns:adec="http://schemas.microsoft.com/office/drawing/2017/decorative" val="1"/>
                </a:ext>
              </a:extLst>
            </p:cNvPr>
            <p:cNvSpPr/>
            <p:nvPr/>
          </p:nvSpPr>
          <p:spPr bwMode="auto">
            <a:xfrm>
              <a:off x="6167759" y="5122267"/>
              <a:ext cx="1973567" cy="1263654"/>
            </a:xfrm>
            <a:prstGeom prst="roundRect">
              <a:avLst>
                <a:gd name="adj" fmla="val 13524"/>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p>
              <a:pPr algn="ctr" defTabSz="626541" fontAlgn="base">
                <a:spcBef>
                  <a:spcPct val="0"/>
                </a:spcBef>
                <a:spcAft>
                  <a:spcPct val="0"/>
                </a:spcAft>
              </a:pPr>
              <a:endParaRPr lang="en-US" sz="1000">
                <a:latin typeface="Segoe Sans Text"/>
                <a:cs typeface="Segoe UI" panose="020B0502040204020203" pitchFamily="34" charset="0"/>
              </a:endParaRPr>
            </a:p>
          </p:txBody>
        </p:sp>
        <p:sp>
          <p:nvSpPr>
            <p:cNvPr id="4191" name="Text Placeholder 2">
              <a:extLst>
                <a:ext uri="{FF2B5EF4-FFF2-40B4-BE49-F238E27FC236}">
                  <a16:creationId xmlns:a16="http://schemas.microsoft.com/office/drawing/2014/main" id="{10EBD476-CA9E-2BF1-94FE-E0A43FEDC0F3}"/>
                </a:ext>
              </a:extLst>
            </p:cNvPr>
            <p:cNvSpPr txBox="1">
              <a:spLocks/>
            </p:cNvSpPr>
            <p:nvPr/>
          </p:nvSpPr>
          <p:spPr>
            <a:xfrm>
              <a:off x="6462393" y="5828775"/>
              <a:ext cx="1411691" cy="285796"/>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u="none" strike="noStrike" kern="1200" cap="none" spc="0" normalizeH="0" baseline="0" noProof="0">
                  <a:ln>
                    <a:noFill/>
                  </a:ln>
                  <a:effectLst/>
                  <a:uLnTx/>
                  <a:uFillTx/>
                  <a:latin typeface="Segoe Sans Text" pitchFamily="2" charset="0"/>
                  <a:cs typeface="Segoe Sans Text" pitchFamily="2" charset="0"/>
                </a:rPr>
                <a:t>ML model</a:t>
              </a:r>
            </a:p>
          </p:txBody>
        </p:sp>
      </p:grpSp>
      <p:sp>
        <p:nvSpPr>
          <p:cNvPr id="4192" name="Graphic 161">
            <a:extLst>
              <a:ext uri="{FF2B5EF4-FFF2-40B4-BE49-F238E27FC236}">
                <a16:creationId xmlns:a16="http://schemas.microsoft.com/office/drawing/2014/main" id="{2D72AF00-4758-6E02-5A72-38D9E372B6CD}"/>
              </a:ext>
            </a:extLst>
          </p:cNvPr>
          <p:cNvSpPr/>
          <p:nvPr/>
        </p:nvSpPr>
        <p:spPr>
          <a:xfrm>
            <a:off x="6456869" y="5283673"/>
            <a:ext cx="181840" cy="179786"/>
          </a:xfrm>
          <a:custGeom>
            <a:avLst/>
            <a:gdLst>
              <a:gd name="connsiteX0" fmla="*/ 98791 w 181840"/>
              <a:gd name="connsiteY0" fmla="*/ 2379 h 179786"/>
              <a:gd name="connsiteX1" fmla="*/ 74390 w 181840"/>
              <a:gd name="connsiteY1" fmla="*/ 2379 h 179786"/>
              <a:gd name="connsiteX2" fmla="*/ 55427 w 181840"/>
              <a:gd name="connsiteY2" fmla="*/ 10069 h 179786"/>
              <a:gd name="connsiteX3" fmla="*/ 138485 w 181840"/>
              <a:gd name="connsiteY3" fmla="*/ 42367 h 179786"/>
              <a:gd name="connsiteX4" fmla="*/ 167700 w 181840"/>
              <a:gd name="connsiteY4" fmla="*/ 31084 h 179786"/>
              <a:gd name="connsiteX5" fmla="*/ 163717 w 181840"/>
              <a:gd name="connsiteY5" fmla="*/ 28703 h 179786"/>
              <a:gd name="connsiteX6" fmla="*/ 98791 w 181840"/>
              <a:gd name="connsiteY6" fmla="*/ 2379 h 179786"/>
              <a:gd name="connsiteX7" fmla="*/ 173182 w 181840"/>
              <a:gd name="connsiteY7" fmla="*/ 42886 h 179786"/>
              <a:gd name="connsiteX8" fmla="*/ 93085 w 181840"/>
              <a:gd name="connsiteY8" fmla="*/ 73834 h 179786"/>
              <a:gd name="connsiteX9" fmla="*/ 93085 w 181840"/>
              <a:gd name="connsiteY9" fmla="*/ 102842 h 179786"/>
              <a:gd name="connsiteX10" fmla="*/ 95250 w 181840"/>
              <a:gd name="connsiteY10" fmla="*/ 102288 h 179786"/>
              <a:gd name="connsiteX11" fmla="*/ 95250 w 181840"/>
              <a:gd name="connsiteY11" fmla="*/ 101855 h 179786"/>
              <a:gd name="connsiteX12" fmla="*/ 119062 w 181840"/>
              <a:gd name="connsiteY12" fmla="*/ 78042 h 179786"/>
              <a:gd name="connsiteX13" fmla="*/ 149369 w 181840"/>
              <a:gd name="connsiteY13" fmla="*/ 78042 h 179786"/>
              <a:gd name="connsiteX14" fmla="*/ 173182 w 181840"/>
              <a:gd name="connsiteY14" fmla="*/ 101751 h 179786"/>
              <a:gd name="connsiteX15" fmla="*/ 173182 w 181840"/>
              <a:gd name="connsiteY15" fmla="*/ 42886 h 179786"/>
              <a:gd name="connsiteX16" fmla="*/ 80097 w 181840"/>
              <a:gd name="connsiteY16" fmla="*/ 73834 h 179786"/>
              <a:gd name="connsiteX17" fmla="*/ 80097 w 181840"/>
              <a:gd name="connsiteY17" fmla="*/ 114055 h 179786"/>
              <a:gd name="connsiteX18" fmla="*/ 77932 w 181840"/>
              <a:gd name="connsiteY18" fmla="*/ 123503 h 179786"/>
              <a:gd name="connsiteX19" fmla="*/ 77932 w 181840"/>
              <a:gd name="connsiteY19" fmla="*/ 166798 h 179786"/>
              <a:gd name="connsiteX20" fmla="*/ 77958 w 181840"/>
              <a:gd name="connsiteY20" fmla="*/ 167906 h 179786"/>
              <a:gd name="connsiteX21" fmla="*/ 74390 w 181840"/>
              <a:gd name="connsiteY21" fmla="*/ 166694 h 179786"/>
              <a:gd name="connsiteX22" fmla="*/ 9464 w 181840"/>
              <a:gd name="connsiteY22" fmla="*/ 140370 h 179786"/>
              <a:gd name="connsiteX23" fmla="*/ 0 w 181840"/>
              <a:gd name="connsiteY23" fmla="*/ 126325 h 179786"/>
              <a:gd name="connsiteX24" fmla="*/ 0 w 181840"/>
              <a:gd name="connsiteY24" fmla="*/ 42886 h 179786"/>
              <a:gd name="connsiteX25" fmla="*/ 80097 w 181840"/>
              <a:gd name="connsiteY25" fmla="*/ 73834 h 179786"/>
              <a:gd name="connsiteX26" fmla="*/ 5481 w 181840"/>
              <a:gd name="connsiteY26" fmla="*/ 31084 h 179786"/>
              <a:gd name="connsiteX27" fmla="*/ 86591 w 181840"/>
              <a:gd name="connsiteY27" fmla="*/ 62421 h 179786"/>
              <a:gd name="connsiteX28" fmla="*/ 120508 w 181840"/>
              <a:gd name="connsiteY28" fmla="*/ 49311 h 179786"/>
              <a:gd name="connsiteX29" fmla="*/ 37875 w 181840"/>
              <a:gd name="connsiteY29" fmla="*/ 17186 h 179786"/>
              <a:gd name="connsiteX30" fmla="*/ 9464 w 181840"/>
              <a:gd name="connsiteY30" fmla="*/ 28703 h 179786"/>
              <a:gd name="connsiteX31" fmla="*/ 5481 w 181840"/>
              <a:gd name="connsiteY31" fmla="*/ 31084 h 179786"/>
              <a:gd name="connsiteX32" fmla="*/ 103909 w 181840"/>
              <a:gd name="connsiteY32" fmla="*/ 110514 h 179786"/>
              <a:gd name="connsiteX33" fmla="*/ 99579 w 181840"/>
              <a:gd name="connsiteY33" fmla="*/ 110514 h 179786"/>
              <a:gd name="connsiteX34" fmla="*/ 86591 w 181840"/>
              <a:gd name="connsiteY34" fmla="*/ 123503 h 179786"/>
              <a:gd name="connsiteX35" fmla="*/ 86591 w 181840"/>
              <a:gd name="connsiteY35" fmla="*/ 136491 h 179786"/>
              <a:gd name="connsiteX36" fmla="*/ 108239 w 181840"/>
              <a:gd name="connsiteY36" fmla="*/ 136491 h 179786"/>
              <a:gd name="connsiteX37" fmla="*/ 108239 w 181840"/>
              <a:gd name="connsiteY37" fmla="*/ 134326 h 179786"/>
              <a:gd name="connsiteX38" fmla="*/ 114733 w 181840"/>
              <a:gd name="connsiteY38" fmla="*/ 127832 h 179786"/>
              <a:gd name="connsiteX39" fmla="*/ 121227 w 181840"/>
              <a:gd name="connsiteY39" fmla="*/ 134326 h 179786"/>
              <a:gd name="connsiteX40" fmla="*/ 121227 w 181840"/>
              <a:gd name="connsiteY40" fmla="*/ 136491 h 179786"/>
              <a:gd name="connsiteX41" fmla="*/ 147204 w 181840"/>
              <a:gd name="connsiteY41" fmla="*/ 136491 h 179786"/>
              <a:gd name="connsiteX42" fmla="*/ 147204 w 181840"/>
              <a:gd name="connsiteY42" fmla="*/ 134326 h 179786"/>
              <a:gd name="connsiteX43" fmla="*/ 153699 w 181840"/>
              <a:gd name="connsiteY43" fmla="*/ 127832 h 179786"/>
              <a:gd name="connsiteX44" fmla="*/ 160193 w 181840"/>
              <a:gd name="connsiteY44" fmla="*/ 134326 h 179786"/>
              <a:gd name="connsiteX45" fmla="*/ 160193 w 181840"/>
              <a:gd name="connsiteY45" fmla="*/ 136491 h 179786"/>
              <a:gd name="connsiteX46" fmla="*/ 181841 w 181840"/>
              <a:gd name="connsiteY46" fmla="*/ 136491 h 179786"/>
              <a:gd name="connsiteX47" fmla="*/ 181841 w 181840"/>
              <a:gd name="connsiteY47" fmla="*/ 123503 h 179786"/>
              <a:gd name="connsiteX48" fmla="*/ 168852 w 181840"/>
              <a:gd name="connsiteY48" fmla="*/ 110514 h 179786"/>
              <a:gd name="connsiteX49" fmla="*/ 164523 w 181840"/>
              <a:gd name="connsiteY49" fmla="*/ 110514 h 179786"/>
              <a:gd name="connsiteX50" fmla="*/ 164523 w 181840"/>
              <a:gd name="connsiteY50" fmla="*/ 101855 h 179786"/>
              <a:gd name="connsiteX51" fmla="*/ 149369 w 181840"/>
              <a:gd name="connsiteY51" fmla="*/ 86701 h 179786"/>
              <a:gd name="connsiteX52" fmla="*/ 119062 w 181840"/>
              <a:gd name="connsiteY52" fmla="*/ 86701 h 179786"/>
              <a:gd name="connsiteX53" fmla="*/ 103909 w 181840"/>
              <a:gd name="connsiteY53" fmla="*/ 101855 h 179786"/>
              <a:gd name="connsiteX54" fmla="*/ 103909 w 181840"/>
              <a:gd name="connsiteY54" fmla="*/ 110514 h 179786"/>
              <a:gd name="connsiteX55" fmla="*/ 116898 w 181840"/>
              <a:gd name="connsiteY55" fmla="*/ 101855 h 179786"/>
              <a:gd name="connsiteX56" fmla="*/ 119062 w 181840"/>
              <a:gd name="connsiteY56" fmla="*/ 99690 h 179786"/>
              <a:gd name="connsiteX57" fmla="*/ 149369 w 181840"/>
              <a:gd name="connsiteY57" fmla="*/ 99690 h 179786"/>
              <a:gd name="connsiteX58" fmla="*/ 151534 w 181840"/>
              <a:gd name="connsiteY58" fmla="*/ 101855 h 179786"/>
              <a:gd name="connsiteX59" fmla="*/ 151534 w 181840"/>
              <a:gd name="connsiteY59" fmla="*/ 110514 h 179786"/>
              <a:gd name="connsiteX60" fmla="*/ 116898 w 181840"/>
              <a:gd name="connsiteY60" fmla="*/ 110514 h 179786"/>
              <a:gd name="connsiteX61" fmla="*/ 116898 w 181840"/>
              <a:gd name="connsiteY61" fmla="*/ 101855 h 179786"/>
              <a:gd name="connsiteX62" fmla="*/ 86591 w 181840"/>
              <a:gd name="connsiteY62" fmla="*/ 166798 h 179786"/>
              <a:gd name="connsiteX63" fmla="*/ 86591 w 181840"/>
              <a:gd name="connsiteY63" fmla="*/ 149480 h 179786"/>
              <a:gd name="connsiteX64" fmla="*/ 108239 w 181840"/>
              <a:gd name="connsiteY64" fmla="*/ 149480 h 179786"/>
              <a:gd name="connsiteX65" fmla="*/ 108239 w 181840"/>
              <a:gd name="connsiteY65" fmla="*/ 155974 h 179786"/>
              <a:gd name="connsiteX66" fmla="*/ 114733 w 181840"/>
              <a:gd name="connsiteY66" fmla="*/ 162468 h 179786"/>
              <a:gd name="connsiteX67" fmla="*/ 121227 w 181840"/>
              <a:gd name="connsiteY67" fmla="*/ 155974 h 179786"/>
              <a:gd name="connsiteX68" fmla="*/ 121227 w 181840"/>
              <a:gd name="connsiteY68" fmla="*/ 149480 h 179786"/>
              <a:gd name="connsiteX69" fmla="*/ 147204 w 181840"/>
              <a:gd name="connsiteY69" fmla="*/ 149480 h 179786"/>
              <a:gd name="connsiteX70" fmla="*/ 147204 w 181840"/>
              <a:gd name="connsiteY70" fmla="*/ 155974 h 179786"/>
              <a:gd name="connsiteX71" fmla="*/ 153699 w 181840"/>
              <a:gd name="connsiteY71" fmla="*/ 162468 h 179786"/>
              <a:gd name="connsiteX72" fmla="*/ 160193 w 181840"/>
              <a:gd name="connsiteY72" fmla="*/ 155974 h 179786"/>
              <a:gd name="connsiteX73" fmla="*/ 160193 w 181840"/>
              <a:gd name="connsiteY73" fmla="*/ 149480 h 179786"/>
              <a:gd name="connsiteX74" fmla="*/ 181841 w 181840"/>
              <a:gd name="connsiteY74" fmla="*/ 149480 h 179786"/>
              <a:gd name="connsiteX75" fmla="*/ 181841 w 181840"/>
              <a:gd name="connsiteY75" fmla="*/ 166798 h 179786"/>
              <a:gd name="connsiteX76" fmla="*/ 168852 w 181840"/>
              <a:gd name="connsiteY76" fmla="*/ 179787 h 179786"/>
              <a:gd name="connsiteX77" fmla="*/ 99579 w 181840"/>
              <a:gd name="connsiteY77" fmla="*/ 179787 h 179786"/>
              <a:gd name="connsiteX78" fmla="*/ 86591 w 181840"/>
              <a:gd name="connsiteY78" fmla="*/ 166798 h 17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1840" h="179786">
                <a:moveTo>
                  <a:pt x="98791" y="2379"/>
                </a:moveTo>
                <a:cubicBezTo>
                  <a:pt x="90967" y="-793"/>
                  <a:pt x="82215" y="-793"/>
                  <a:pt x="74390" y="2379"/>
                </a:cubicBezTo>
                <a:lnTo>
                  <a:pt x="55427" y="10069"/>
                </a:lnTo>
                <a:lnTo>
                  <a:pt x="138485" y="42367"/>
                </a:lnTo>
                <a:lnTo>
                  <a:pt x="167700" y="31084"/>
                </a:lnTo>
                <a:cubicBezTo>
                  <a:pt x="166503" y="30090"/>
                  <a:pt x="165160" y="29287"/>
                  <a:pt x="163717" y="28703"/>
                </a:cubicBezTo>
                <a:lnTo>
                  <a:pt x="98791" y="2379"/>
                </a:lnTo>
                <a:close/>
                <a:moveTo>
                  <a:pt x="173182" y="42886"/>
                </a:moveTo>
                <a:lnTo>
                  <a:pt x="93085" y="73834"/>
                </a:lnTo>
                <a:lnTo>
                  <a:pt x="93085" y="102842"/>
                </a:lnTo>
                <a:cubicBezTo>
                  <a:pt x="93795" y="102625"/>
                  <a:pt x="94514" y="102435"/>
                  <a:pt x="95250" y="102288"/>
                </a:cubicBezTo>
                <a:lnTo>
                  <a:pt x="95250" y="101855"/>
                </a:lnTo>
                <a:cubicBezTo>
                  <a:pt x="95250" y="88703"/>
                  <a:pt x="105911" y="78042"/>
                  <a:pt x="119062" y="78042"/>
                </a:cubicBezTo>
                <a:lnTo>
                  <a:pt x="149369" y="78042"/>
                </a:lnTo>
                <a:cubicBezTo>
                  <a:pt x="162480" y="78042"/>
                  <a:pt x="173125" y="88640"/>
                  <a:pt x="173182" y="101751"/>
                </a:cubicBezTo>
                <a:lnTo>
                  <a:pt x="173182" y="42886"/>
                </a:lnTo>
                <a:close/>
                <a:moveTo>
                  <a:pt x="80097" y="73834"/>
                </a:moveTo>
                <a:lnTo>
                  <a:pt x="80097" y="114055"/>
                </a:lnTo>
                <a:cubicBezTo>
                  <a:pt x="78711" y="116913"/>
                  <a:pt x="77932" y="120117"/>
                  <a:pt x="77932" y="123503"/>
                </a:cubicBezTo>
                <a:lnTo>
                  <a:pt x="77932" y="166798"/>
                </a:lnTo>
                <a:cubicBezTo>
                  <a:pt x="77932" y="167170"/>
                  <a:pt x="77940" y="167543"/>
                  <a:pt x="77958" y="167906"/>
                </a:cubicBezTo>
                <a:cubicBezTo>
                  <a:pt x="76746" y="167571"/>
                  <a:pt x="75555" y="167167"/>
                  <a:pt x="74390" y="166694"/>
                </a:cubicBezTo>
                <a:lnTo>
                  <a:pt x="9464" y="140370"/>
                </a:lnTo>
                <a:cubicBezTo>
                  <a:pt x="3744" y="138053"/>
                  <a:pt x="0" y="132498"/>
                  <a:pt x="0" y="126325"/>
                </a:cubicBezTo>
                <a:lnTo>
                  <a:pt x="0" y="42886"/>
                </a:lnTo>
                <a:lnTo>
                  <a:pt x="80097" y="73834"/>
                </a:lnTo>
                <a:close/>
                <a:moveTo>
                  <a:pt x="5481" y="31084"/>
                </a:moveTo>
                <a:lnTo>
                  <a:pt x="86591" y="62421"/>
                </a:lnTo>
                <a:lnTo>
                  <a:pt x="120508" y="49311"/>
                </a:lnTo>
                <a:lnTo>
                  <a:pt x="37875" y="17186"/>
                </a:lnTo>
                <a:lnTo>
                  <a:pt x="9464" y="28703"/>
                </a:lnTo>
                <a:cubicBezTo>
                  <a:pt x="7992" y="29300"/>
                  <a:pt x="6659" y="30106"/>
                  <a:pt x="5481" y="31084"/>
                </a:cubicBezTo>
                <a:close/>
                <a:moveTo>
                  <a:pt x="103909" y="110514"/>
                </a:moveTo>
                <a:lnTo>
                  <a:pt x="99579" y="110514"/>
                </a:lnTo>
                <a:cubicBezTo>
                  <a:pt x="92406" y="110514"/>
                  <a:pt x="86591" y="116329"/>
                  <a:pt x="86591" y="123503"/>
                </a:cubicBezTo>
                <a:lnTo>
                  <a:pt x="86591" y="136491"/>
                </a:lnTo>
                <a:lnTo>
                  <a:pt x="108239" y="136491"/>
                </a:lnTo>
                <a:lnTo>
                  <a:pt x="108239" y="134326"/>
                </a:lnTo>
                <a:cubicBezTo>
                  <a:pt x="108239" y="130740"/>
                  <a:pt x="111146" y="127832"/>
                  <a:pt x="114733" y="127832"/>
                </a:cubicBezTo>
                <a:cubicBezTo>
                  <a:pt x="118319" y="127832"/>
                  <a:pt x="121227" y="130740"/>
                  <a:pt x="121227" y="134326"/>
                </a:cubicBezTo>
                <a:lnTo>
                  <a:pt x="121227" y="136491"/>
                </a:lnTo>
                <a:lnTo>
                  <a:pt x="147204" y="136491"/>
                </a:lnTo>
                <a:lnTo>
                  <a:pt x="147204" y="134326"/>
                </a:lnTo>
                <a:cubicBezTo>
                  <a:pt x="147204" y="130740"/>
                  <a:pt x="150112" y="127832"/>
                  <a:pt x="153699" y="127832"/>
                </a:cubicBezTo>
                <a:cubicBezTo>
                  <a:pt x="157285" y="127832"/>
                  <a:pt x="160193" y="130740"/>
                  <a:pt x="160193" y="134326"/>
                </a:cubicBezTo>
                <a:lnTo>
                  <a:pt x="160193" y="136491"/>
                </a:lnTo>
                <a:lnTo>
                  <a:pt x="181841" y="136491"/>
                </a:lnTo>
                <a:lnTo>
                  <a:pt x="181841" y="123503"/>
                </a:lnTo>
                <a:cubicBezTo>
                  <a:pt x="181841" y="116329"/>
                  <a:pt x="176025" y="110514"/>
                  <a:pt x="168852" y="110514"/>
                </a:cubicBezTo>
                <a:lnTo>
                  <a:pt x="164523" y="110514"/>
                </a:lnTo>
                <a:lnTo>
                  <a:pt x="164523" y="101855"/>
                </a:lnTo>
                <a:cubicBezTo>
                  <a:pt x="164523" y="93486"/>
                  <a:pt x="157738" y="86701"/>
                  <a:pt x="149369" y="86701"/>
                </a:cubicBezTo>
                <a:lnTo>
                  <a:pt x="119062" y="86701"/>
                </a:lnTo>
                <a:cubicBezTo>
                  <a:pt x="110693" y="86701"/>
                  <a:pt x="103909" y="93486"/>
                  <a:pt x="103909" y="101855"/>
                </a:cubicBezTo>
                <a:lnTo>
                  <a:pt x="103909" y="110514"/>
                </a:lnTo>
                <a:close/>
                <a:moveTo>
                  <a:pt x="116898" y="101855"/>
                </a:moveTo>
                <a:cubicBezTo>
                  <a:pt x="116898" y="100659"/>
                  <a:pt x="117867" y="99690"/>
                  <a:pt x="119062" y="99690"/>
                </a:cubicBezTo>
                <a:lnTo>
                  <a:pt x="149369" y="99690"/>
                </a:lnTo>
                <a:cubicBezTo>
                  <a:pt x="150565" y="99690"/>
                  <a:pt x="151534" y="100659"/>
                  <a:pt x="151534" y="101855"/>
                </a:cubicBezTo>
                <a:lnTo>
                  <a:pt x="151534" y="110514"/>
                </a:lnTo>
                <a:lnTo>
                  <a:pt x="116898" y="110514"/>
                </a:lnTo>
                <a:lnTo>
                  <a:pt x="116898" y="101855"/>
                </a:lnTo>
                <a:close/>
                <a:moveTo>
                  <a:pt x="86591" y="166798"/>
                </a:moveTo>
                <a:lnTo>
                  <a:pt x="86591" y="149480"/>
                </a:lnTo>
                <a:lnTo>
                  <a:pt x="108239" y="149480"/>
                </a:lnTo>
                <a:lnTo>
                  <a:pt x="108239" y="155974"/>
                </a:lnTo>
                <a:cubicBezTo>
                  <a:pt x="108239" y="159561"/>
                  <a:pt x="111146" y="162468"/>
                  <a:pt x="114733" y="162468"/>
                </a:cubicBezTo>
                <a:cubicBezTo>
                  <a:pt x="118319" y="162468"/>
                  <a:pt x="121227" y="159561"/>
                  <a:pt x="121227" y="155974"/>
                </a:cubicBezTo>
                <a:lnTo>
                  <a:pt x="121227" y="149480"/>
                </a:lnTo>
                <a:lnTo>
                  <a:pt x="147204" y="149480"/>
                </a:lnTo>
                <a:lnTo>
                  <a:pt x="147204" y="155974"/>
                </a:lnTo>
                <a:cubicBezTo>
                  <a:pt x="147204" y="159561"/>
                  <a:pt x="150112" y="162468"/>
                  <a:pt x="153699" y="162468"/>
                </a:cubicBezTo>
                <a:cubicBezTo>
                  <a:pt x="157285" y="162468"/>
                  <a:pt x="160193" y="159561"/>
                  <a:pt x="160193" y="155974"/>
                </a:cubicBezTo>
                <a:lnTo>
                  <a:pt x="160193" y="149480"/>
                </a:lnTo>
                <a:lnTo>
                  <a:pt x="181841" y="149480"/>
                </a:lnTo>
                <a:lnTo>
                  <a:pt x="181841" y="166798"/>
                </a:lnTo>
                <a:cubicBezTo>
                  <a:pt x="181841" y="173971"/>
                  <a:pt x="176025" y="179787"/>
                  <a:pt x="168852" y="179787"/>
                </a:cubicBezTo>
                <a:lnTo>
                  <a:pt x="99579" y="179787"/>
                </a:lnTo>
                <a:cubicBezTo>
                  <a:pt x="92406" y="179787"/>
                  <a:pt x="86591" y="173971"/>
                  <a:pt x="86591" y="166798"/>
                </a:cubicBezTo>
                <a:close/>
              </a:path>
            </a:pathLst>
          </a:custGeom>
          <a:solidFill>
            <a:srgbClr val="9947C7"/>
          </a:solidFill>
          <a:ln w="8334" cap="flat">
            <a:noFill/>
            <a:prstDash val="solid"/>
            <a:miter/>
          </a:ln>
        </p:spPr>
        <p:txBody>
          <a:bodyPr rtlCol="0" anchor="ctr"/>
          <a:lstStyle/>
          <a:p>
            <a:pPr>
              <a:defRPr/>
            </a:pPr>
            <a:endParaRPr lang="en-US" sz="1050">
              <a:latin typeface="Segoe Sans Text" pitchFamily="2" charset="0"/>
              <a:cs typeface="Segoe Sans Text" pitchFamily="2" charset="0"/>
            </a:endParaRPr>
          </a:p>
        </p:txBody>
      </p:sp>
      <p:cxnSp>
        <p:nvCxnSpPr>
          <p:cNvPr id="4193" name="Connector: Elbow 130">
            <a:extLst>
              <a:ext uri="{FF2B5EF4-FFF2-40B4-BE49-F238E27FC236}">
                <a16:creationId xmlns:a16="http://schemas.microsoft.com/office/drawing/2014/main" id="{FED8BC87-40B1-8B0F-FDF7-6C128DA40349}"/>
              </a:ext>
            </a:extLst>
          </p:cNvPr>
          <p:cNvCxnSpPr>
            <a:cxnSpLocks/>
          </p:cNvCxnSpPr>
          <p:nvPr/>
        </p:nvCxnSpPr>
        <p:spPr>
          <a:xfrm rot="16200000" flipH="1">
            <a:off x="5139729" y="3762834"/>
            <a:ext cx="1296000" cy="1411200"/>
          </a:xfrm>
          <a:prstGeom prst="bentConnector3">
            <a:avLst>
              <a:gd name="adj1" fmla="val 36248"/>
            </a:avLst>
          </a:prstGeom>
          <a:ln w="127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194" name="Picture 4193" descr="A rainbow colored logo on a black background&#10;&#10;AI-generated content may be incorrect.">
            <a:extLst>
              <a:ext uri="{FF2B5EF4-FFF2-40B4-BE49-F238E27FC236}">
                <a16:creationId xmlns:a16="http://schemas.microsoft.com/office/drawing/2014/main" id="{8FDED64E-143A-8A08-C509-8F911259A4B4}"/>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293506" y="2783247"/>
            <a:ext cx="446964" cy="446964"/>
          </a:xfrm>
          <a:prstGeom prst="rect">
            <a:avLst/>
          </a:prstGeom>
        </p:spPr>
      </p:pic>
      <p:pic>
        <p:nvPicPr>
          <p:cNvPr id="4195" name="Picture 4194" descr="A white square with green hexagons&#10;&#10;AI-generated content may be incorrect.">
            <a:extLst>
              <a:ext uri="{FF2B5EF4-FFF2-40B4-BE49-F238E27FC236}">
                <a16:creationId xmlns:a16="http://schemas.microsoft.com/office/drawing/2014/main" id="{0140E535-F269-9D34-2D49-92FE40F067A1}"/>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0291200" y="1898385"/>
            <a:ext cx="446964" cy="446964"/>
          </a:xfrm>
          <a:prstGeom prst="rect">
            <a:avLst/>
          </a:prstGeom>
        </p:spPr>
      </p:pic>
      <p:cxnSp>
        <p:nvCxnSpPr>
          <p:cNvPr id="4196" name="Connector: Elbow 136">
            <a:extLst>
              <a:ext uri="{FF2B5EF4-FFF2-40B4-BE49-F238E27FC236}">
                <a16:creationId xmlns:a16="http://schemas.microsoft.com/office/drawing/2014/main" id="{8B11F41B-D2D6-6376-752A-24AF3F06B97B}"/>
              </a:ext>
            </a:extLst>
          </p:cNvPr>
          <p:cNvCxnSpPr>
            <a:cxnSpLocks/>
            <a:stCxn id="4194" idx="1"/>
          </p:cNvCxnSpPr>
          <p:nvPr/>
        </p:nvCxnSpPr>
        <p:spPr>
          <a:xfrm rot="10800000" flipV="1">
            <a:off x="8552484" y="3006728"/>
            <a:ext cx="1741022" cy="490137"/>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7" name="Connector: Elbow 138">
            <a:extLst>
              <a:ext uri="{FF2B5EF4-FFF2-40B4-BE49-F238E27FC236}">
                <a16:creationId xmlns:a16="http://schemas.microsoft.com/office/drawing/2014/main" id="{EE979E9F-9C69-F305-6993-4771C8B16C97}"/>
              </a:ext>
            </a:extLst>
          </p:cNvPr>
          <p:cNvCxnSpPr>
            <a:stCxn id="4195" idx="0"/>
            <a:endCxn id="4161" idx="0"/>
          </p:cNvCxnSpPr>
          <p:nvPr/>
        </p:nvCxnSpPr>
        <p:spPr>
          <a:xfrm rot="16200000" flipH="1" flipV="1">
            <a:off x="7099704" y="-291606"/>
            <a:ext cx="1224988" cy="5604969"/>
          </a:xfrm>
          <a:prstGeom prst="bentConnector3">
            <a:avLst>
              <a:gd name="adj1" fmla="val -1239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8" name="Connector: Elbow 142">
            <a:extLst>
              <a:ext uri="{FF2B5EF4-FFF2-40B4-BE49-F238E27FC236}">
                <a16:creationId xmlns:a16="http://schemas.microsoft.com/office/drawing/2014/main" id="{1F78B579-8A23-A140-BCE1-8DA9AA0D3849}"/>
              </a:ext>
            </a:extLst>
          </p:cNvPr>
          <p:cNvCxnSpPr>
            <a:stCxn id="4194" idx="1"/>
            <a:endCxn id="4162" idx="3"/>
          </p:cNvCxnSpPr>
          <p:nvPr/>
        </p:nvCxnSpPr>
        <p:spPr>
          <a:xfrm rot="10800000">
            <a:off x="8553192" y="2282551"/>
            <a:ext cx="1740315" cy="724179"/>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99" name="Straight Arrow Connector 4198">
            <a:extLst>
              <a:ext uri="{FF2B5EF4-FFF2-40B4-BE49-F238E27FC236}">
                <a16:creationId xmlns:a16="http://schemas.microsoft.com/office/drawing/2014/main" id="{AF20ABC1-493A-10E4-1CE0-E2DCBB371A1D}"/>
              </a:ext>
            </a:extLst>
          </p:cNvPr>
          <p:cNvCxnSpPr>
            <a:cxnSpLocks/>
            <a:endCxn id="2" idx="1"/>
          </p:cNvCxnSpPr>
          <p:nvPr/>
        </p:nvCxnSpPr>
        <p:spPr>
          <a:xfrm>
            <a:off x="2126902" y="3166653"/>
            <a:ext cx="330636" cy="0"/>
          </a:xfrm>
          <a:prstGeom prst="straightConnector1">
            <a:avLst/>
          </a:prstGeom>
          <a:ln w="1270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200" name="Rectangle: Rounded Corners 148">
            <a:extLst>
              <a:ext uri="{FF2B5EF4-FFF2-40B4-BE49-F238E27FC236}">
                <a16:creationId xmlns:a16="http://schemas.microsoft.com/office/drawing/2014/main" id="{C15092F8-4D3B-46E4-4EA5-2CFCC17773AC}"/>
              </a:ext>
            </a:extLst>
          </p:cNvPr>
          <p:cNvSpPr/>
          <p:nvPr/>
        </p:nvSpPr>
        <p:spPr>
          <a:xfrm>
            <a:off x="3363380" y="6310775"/>
            <a:ext cx="6932899" cy="421415"/>
          </a:xfrm>
          <a:prstGeom prst="roundRect">
            <a:avLst/>
          </a:prstGeom>
          <a:noFill/>
          <a:ln w="12700">
            <a:solidFill>
              <a:schemeClr val="tx1">
                <a:alpha val="20000"/>
              </a:schemeClr>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algn="ctr" defTabSz="626541" fontAlgn="base">
              <a:spcBef>
                <a:spcPct val="0"/>
              </a:spcBef>
              <a:spcAft>
                <a:spcPct val="0"/>
              </a:spcAft>
            </a:pPr>
            <a:r>
              <a:rPr lang="en-GB" sz="1344" err="1">
                <a:solidFill>
                  <a:schemeClr val="tx1"/>
                </a:solidFill>
                <a:latin typeface="Segoe Sans Text"/>
                <a:cs typeface="Segoe UI" panose="020B0502040204020203" pitchFamily="34" charset="0"/>
              </a:rPr>
              <a:t>OneLake</a:t>
            </a:r>
            <a:endParaRPr lang="en-US" sz="1344">
              <a:solidFill>
                <a:schemeClr val="tx1"/>
              </a:solidFill>
              <a:latin typeface="Segoe Sans Text"/>
              <a:cs typeface="Segoe UI" panose="020B0502040204020203" pitchFamily="34" charset="0"/>
            </a:endParaRPr>
          </a:p>
        </p:txBody>
      </p:sp>
      <p:pic>
        <p:nvPicPr>
          <p:cNvPr id="4201" name="Picture 43" descr="Logo, company name&#10;&#10;Description automatically generated">
            <a:extLst>
              <a:ext uri="{FF2B5EF4-FFF2-40B4-BE49-F238E27FC236}">
                <a16:creationId xmlns:a16="http://schemas.microsoft.com/office/drawing/2014/main" id="{2D70F90A-42E5-3BDD-8069-4CC153CF0FE1}"/>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169072" y="6402584"/>
            <a:ext cx="274380" cy="237796"/>
          </a:xfrm>
          <a:prstGeom prst="rect">
            <a:avLst/>
          </a:prstGeom>
          <a:noFill/>
          <a:extLst>
            <a:ext uri="{909E8E84-426E-40DD-AFC4-6F175D3DCCD1}">
              <a14:hiddenFill xmlns:a14="http://schemas.microsoft.com/office/drawing/2010/main">
                <a:solidFill>
                  <a:srgbClr val="FFFFFF"/>
                </a:solidFill>
              </a14:hiddenFill>
            </a:ext>
          </a:extLst>
        </p:spPr>
      </p:pic>
      <p:sp>
        <p:nvSpPr>
          <p:cNvPr id="4202" name="TextBox 4201">
            <a:extLst>
              <a:ext uri="{FF2B5EF4-FFF2-40B4-BE49-F238E27FC236}">
                <a16:creationId xmlns:a16="http://schemas.microsoft.com/office/drawing/2014/main" id="{EB50007E-3517-1705-1B8C-A12A0B63AD4F}"/>
              </a:ext>
            </a:extLst>
          </p:cNvPr>
          <p:cNvSpPr txBox="1"/>
          <p:nvPr/>
        </p:nvSpPr>
        <p:spPr>
          <a:xfrm>
            <a:off x="2688994" y="3479676"/>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Eventstream</a:t>
            </a:r>
            <a:endParaRPr lang="en-US"/>
          </a:p>
        </p:txBody>
      </p:sp>
      <p:sp>
        <p:nvSpPr>
          <p:cNvPr id="4203" name="TextBox 4202">
            <a:extLst>
              <a:ext uri="{FF2B5EF4-FFF2-40B4-BE49-F238E27FC236}">
                <a16:creationId xmlns:a16="http://schemas.microsoft.com/office/drawing/2014/main" id="{3B84CA9E-1A5E-295D-F91C-28A9F89A3F70}"/>
              </a:ext>
            </a:extLst>
          </p:cNvPr>
          <p:cNvSpPr txBox="1"/>
          <p:nvPr/>
        </p:nvSpPr>
        <p:spPr>
          <a:xfrm>
            <a:off x="4352408" y="3957563"/>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Eventhouse</a:t>
            </a:r>
            <a:endParaRPr lang="en-US"/>
          </a:p>
        </p:txBody>
      </p:sp>
      <p:sp>
        <p:nvSpPr>
          <p:cNvPr id="4204" name="TextBox 4203">
            <a:extLst>
              <a:ext uri="{FF2B5EF4-FFF2-40B4-BE49-F238E27FC236}">
                <a16:creationId xmlns:a16="http://schemas.microsoft.com/office/drawing/2014/main" id="{06472B10-C510-D5E0-4F8E-98DC7CE1F455}"/>
              </a:ext>
            </a:extLst>
          </p:cNvPr>
          <p:cNvSpPr txBox="1"/>
          <p:nvPr/>
        </p:nvSpPr>
        <p:spPr>
          <a:xfrm>
            <a:off x="4369943" y="5927738"/>
            <a:ext cx="1104779" cy="299184"/>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Lakehouse</a:t>
            </a:r>
            <a:endParaRPr lang="en-US"/>
          </a:p>
        </p:txBody>
      </p:sp>
      <p:sp>
        <p:nvSpPr>
          <p:cNvPr id="4206" name="TextBox 4205">
            <a:extLst>
              <a:ext uri="{FF2B5EF4-FFF2-40B4-BE49-F238E27FC236}">
                <a16:creationId xmlns:a16="http://schemas.microsoft.com/office/drawing/2014/main" id="{67F9DC1B-6CA2-7553-0FB1-4ADF29A98647}"/>
              </a:ext>
            </a:extLst>
          </p:cNvPr>
          <p:cNvSpPr txBox="1"/>
          <p:nvPr/>
        </p:nvSpPr>
        <p:spPr>
          <a:xfrm>
            <a:off x="6765926" y="2697284"/>
            <a:ext cx="972000" cy="432000"/>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Real-Time Dashboard</a:t>
            </a:r>
            <a:endParaRPr lang="en-US"/>
          </a:p>
        </p:txBody>
      </p:sp>
      <p:sp>
        <p:nvSpPr>
          <p:cNvPr id="4207" name="TextBox 4206">
            <a:extLst>
              <a:ext uri="{FF2B5EF4-FFF2-40B4-BE49-F238E27FC236}">
                <a16:creationId xmlns:a16="http://schemas.microsoft.com/office/drawing/2014/main" id="{6ADCCBAA-0696-EEE8-CCCD-12531E21870B}"/>
              </a:ext>
            </a:extLst>
          </p:cNvPr>
          <p:cNvSpPr txBox="1"/>
          <p:nvPr/>
        </p:nvSpPr>
        <p:spPr>
          <a:xfrm>
            <a:off x="6765926" y="3464928"/>
            <a:ext cx="972000" cy="432000"/>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KQL Queryset</a:t>
            </a:r>
            <a:endParaRPr lang="en-US"/>
          </a:p>
        </p:txBody>
      </p:sp>
      <p:sp>
        <p:nvSpPr>
          <p:cNvPr id="4208" name="TextBox 4207">
            <a:extLst>
              <a:ext uri="{FF2B5EF4-FFF2-40B4-BE49-F238E27FC236}">
                <a16:creationId xmlns:a16="http://schemas.microsoft.com/office/drawing/2014/main" id="{F7247AF1-E005-9FC4-824C-F6048154C6EB}"/>
              </a:ext>
            </a:extLst>
          </p:cNvPr>
          <p:cNvSpPr txBox="1"/>
          <p:nvPr/>
        </p:nvSpPr>
        <p:spPr>
          <a:xfrm>
            <a:off x="9314772" y="3932383"/>
            <a:ext cx="813370"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Activator</a:t>
            </a:r>
            <a:endParaRPr lang="en-US"/>
          </a:p>
        </p:txBody>
      </p:sp>
      <p:sp>
        <p:nvSpPr>
          <p:cNvPr id="4209" name="TextBox 4208">
            <a:extLst>
              <a:ext uri="{FF2B5EF4-FFF2-40B4-BE49-F238E27FC236}">
                <a16:creationId xmlns:a16="http://schemas.microsoft.com/office/drawing/2014/main" id="{1AC83633-A412-1C85-3831-9FAFA0E13764}"/>
              </a:ext>
            </a:extLst>
          </p:cNvPr>
          <p:cNvSpPr txBox="1"/>
          <p:nvPr/>
        </p:nvSpPr>
        <p:spPr>
          <a:xfrm>
            <a:off x="9962293" y="2363042"/>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Data Agent</a:t>
            </a:r>
            <a:endParaRPr lang="en-US"/>
          </a:p>
        </p:txBody>
      </p:sp>
      <p:sp>
        <p:nvSpPr>
          <p:cNvPr id="4210" name="TextBox 4209">
            <a:extLst>
              <a:ext uri="{FF2B5EF4-FFF2-40B4-BE49-F238E27FC236}">
                <a16:creationId xmlns:a16="http://schemas.microsoft.com/office/drawing/2014/main" id="{F27AA1CD-9660-95AC-9340-E7E480E2281F}"/>
              </a:ext>
            </a:extLst>
          </p:cNvPr>
          <p:cNvSpPr txBox="1"/>
          <p:nvPr/>
        </p:nvSpPr>
        <p:spPr>
          <a:xfrm>
            <a:off x="9964599" y="3235203"/>
            <a:ext cx="1104779" cy="253916"/>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Copilot</a:t>
            </a:r>
            <a:endParaRPr lang="en-US"/>
          </a:p>
        </p:txBody>
      </p:sp>
      <p:cxnSp>
        <p:nvCxnSpPr>
          <p:cNvPr id="4166" name="Connector: Elbow 64">
            <a:extLst>
              <a:ext uri="{FF2B5EF4-FFF2-40B4-BE49-F238E27FC236}">
                <a16:creationId xmlns:a16="http://schemas.microsoft.com/office/drawing/2014/main" id="{DD283336-7577-AEBB-0A2A-89F70C9ED2BD}"/>
              </a:ext>
            </a:extLst>
          </p:cNvPr>
          <p:cNvCxnSpPr>
            <a:cxnSpLocks/>
            <a:stCxn id="4162" idx="1"/>
            <a:endCxn id="4161" idx="0"/>
          </p:cNvCxnSpPr>
          <p:nvPr/>
        </p:nvCxnSpPr>
        <p:spPr>
          <a:xfrm rot="10800000" flipV="1">
            <a:off x="4909713" y="2282549"/>
            <a:ext cx="3067478" cy="840823"/>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205" name="TextBox 4204">
            <a:extLst>
              <a:ext uri="{FF2B5EF4-FFF2-40B4-BE49-F238E27FC236}">
                <a16:creationId xmlns:a16="http://schemas.microsoft.com/office/drawing/2014/main" id="{8EA89D16-74E1-6D48-EDC9-F0C6FD6224C0}"/>
              </a:ext>
            </a:extLst>
          </p:cNvPr>
          <p:cNvSpPr txBox="1"/>
          <p:nvPr/>
        </p:nvSpPr>
        <p:spPr>
          <a:xfrm>
            <a:off x="6765926" y="2021043"/>
            <a:ext cx="972000" cy="432000"/>
          </a:xfrm>
          <a:prstGeom prst="roundRect">
            <a:avLst/>
          </a:prstGeom>
          <a:solidFill>
            <a:schemeClr val="bg1">
              <a:lumMod val="90000"/>
            </a:schemeClr>
          </a:solidFill>
          <a:ln w="12700">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ctr" anchorCtr="0" forceAA="0" compatLnSpc="1">
            <a:prstTxWarp prst="textNoShape">
              <a:avLst/>
            </a:prstTxWarp>
            <a:noAutofit/>
          </a:bodyPr>
          <a:lstStyle>
            <a:defPPr>
              <a:defRPr lang="en-US"/>
            </a:defPPr>
            <a:lvl1pPr marR="0" lvl="0" indent="0" algn="ctr" defTabSz="626541" fontAlgn="base">
              <a:lnSpc>
                <a:spcPct val="100000"/>
              </a:lnSpc>
              <a:spcBef>
                <a:spcPct val="0"/>
              </a:spcBef>
              <a:spcAft>
                <a:spcPct val="0"/>
              </a:spcAft>
              <a:buClrTx/>
              <a:buSzTx/>
              <a:buFontTx/>
              <a:buNone/>
              <a:tabLst/>
              <a:defRPr kumimoji="0" sz="1000" b="0" i="0" u="none" strike="noStrike" cap="none" spc="0" normalizeH="0" baseline="0">
                <a:ln>
                  <a:noFill/>
                </a:ln>
                <a:solidFill>
                  <a:schemeClr val="tx1"/>
                </a:solidFill>
                <a:effectLst/>
                <a:uLnTx/>
                <a:uFillTx/>
                <a:latin typeface="Segoe Sans Tex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t>Power BI Report</a:t>
            </a:r>
            <a:endParaRPr lang="en-US"/>
          </a:p>
        </p:txBody>
      </p:sp>
      <p:sp>
        <p:nvSpPr>
          <p:cNvPr id="22" name="Slide Number Placeholder 21">
            <a:extLst>
              <a:ext uri="{FF2B5EF4-FFF2-40B4-BE49-F238E27FC236}">
                <a16:creationId xmlns:a16="http://schemas.microsoft.com/office/drawing/2014/main" id="{0A83F2AF-CF07-1D42-9181-D83D6DA4FA9F}"/>
              </a:ext>
            </a:extLst>
          </p:cNvPr>
          <p:cNvSpPr>
            <a:spLocks noGrp="1"/>
          </p:cNvSpPr>
          <p:nvPr>
            <p:ph type="sldNum" sz="quarter" idx="11"/>
          </p:nvPr>
        </p:nvSpPr>
        <p:spPr/>
        <p:txBody>
          <a:bodyPr/>
          <a:lstStyle/>
          <a:p>
            <a:fld id="{B1356FBF-028C-F74E-A7B4-9B8ED246DD1B}" type="slidenum">
              <a:rPr lang="en-US" smtClean="0"/>
              <a:pPr/>
              <a:t>9</a:t>
            </a:fld>
            <a:endParaRPr lang="en-US"/>
          </a:p>
        </p:txBody>
      </p:sp>
    </p:spTree>
    <p:extLst>
      <p:ext uri="{BB962C8B-B14F-4D97-AF65-F5344CB8AC3E}">
        <p14:creationId xmlns:p14="http://schemas.microsoft.com/office/powerpoint/2010/main" val="2077198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 grpId="0" animBg="1"/>
      <p:bldP spid="4207" grpId="0" animBg="1"/>
      <p:bldP spid="420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6148</Words>
  <Application>Microsoft Office PowerPoint</Application>
  <PresentationFormat>Widescreen</PresentationFormat>
  <Paragraphs>882</Paragraphs>
  <Slides>51</Slides>
  <Notes>37</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51</vt:i4>
      </vt:variant>
    </vt:vector>
  </HeadingPairs>
  <TitlesOfParts>
    <vt:vector size="72" baseType="lpstr">
      <vt:lpstr>等线</vt:lpstr>
      <vt:lpstr>MS Mincho</vt:lpstr>
      <vt:lpstr>Aptos</vt:lpstr>
      <vt:lpstr>Aptos Display</vt:lpstr>
      <vt:lpstr>Arial</vt:lpstr>
      <vt:lpstr>Avenir Next LT Pro_MSFontService</vt:lpstr>
      <vt:lpstr>Calibri</vt:lpstr>
      <vt:lpstr>Consolas</vt:lpstr>
      <vt:lpstr>Segoe Sans Display</vt:lpstr>
      <vt:lpstr>Segoe Sans Display Light</vt:lpstr>
      <vt:lpstr>Segoe Sans Display Semibold</vt:lpstr>
      <vt:lpstr>Segoe Sans Small</vt:lpstr>
      <vt:lpstr>Segoe Sans Small Semilight</vt:lpstr>
      <vt:lpstr>Segoe Sans Text</vt:lpstr>
      <vt:lpstr>Segoe Sans Text Light</vt:lpstr>
      <vt:lpstr>Segoe Sans Text Semilight</vt:lpstr>
      <vt:lpstr>Segoe UI</vt:lpstr>
      <vt:lpstr>Segoe UI Semibold</vt:lpstr>
      <vt:lpstr>Segoe UI Variable Display Semibold</vt:lpstr>
      <vt:lpstr>Wingdings</vt:lpstr>
      <vt:lpstr>Office Theme</vt:lpstr>
      <vt:lpstr>Fabric Real-Time Intelligence: L400 Advanced Training</vt:lpstr>
      <vt:lpstr>Facilities</vt:lpstr>
      <vt:lpstr>What You Will Learn</vt:lpstr>
      <vt:lpstr>Agenda</vt:lpstr>
      <vt:lpstr>Objectives of this training</vt:lpstr>
      <vt:lpstr>Expectations From You</vt:lpstr>
      <vt:lpstr>Architectures and Patterns</vt:lpstr>
      <vt:lpstr>Real-Time Intelligence in Microsoft Fabric</vt:lpstr>
      <vt:lpstr>Real-Time Intelligence Architecture Overview</vt:lpstr>
      <vt:lpstr>Energy Management</vt:lpstr>
      <vt:lpstr>Real Time Intelligence</vt:lpstr>
      <vt:lpstr>Pub-Sub Stream Processor</vt:lpstr>
      <vt:lpstr>Database CDC Processing</vt:lpstr>
      <vt:lpstr>Fabric Platform Observability</vt:lpstr>
      <vt:lpstr>Sentinel Logs Offload Pattern</vt:lpstr>
      <vt:lpstr>Data Product Synchronization Pattern</vt:lpstr>
      <vt:lpstr>Smart Manufacturing</vt:lpstr>
      <vt:lpstr>Hands on Lab</vt:lpstr>
      <vt:lpstr>Lab environment</vt:lpstr>
      <vt:lpstr>Real-Time hub</vt:lpstr>
      <vt:lpstr>What You Will Learn In This Module</vt:lpstr>
      <vt:lpstr>Real-Time hub</vt:lpstr>
      <vt:lpstr>Connectors</vt:lpstr>
      <vt:lpstr>PowerPoint Presentation</vt:lpstr>
      <vt:lpstr>PowerPoint Presentation</vt:lpstr>
      <vt:lpstr>Eventstream | Streaming events </vt:lpstr>
      <vt:lpstr>Eventstream | Discrete events</vt:lpstr>
      <vt:lpstr>Eventstream | Discrete events</vt:lpstr>
      <vt:lpstr>Eventstream | Streaming connectors</vt:lpstr>
      <vt:lpstr>Ingest, process, and route events using Eventstream</vt:lpstr>
      <vt:lpstr>Connect events from many types of sources</vt:lpstr>
      <vt:lpstr>Ingest and egress using open protocols and open source</vt:lpstr>
      <vt:lpstr>Example of Open Telemetry connector</vt:lpstr>
      <vt:lpstr>Ingestion</vt:lpstr>
      <vt:lpstr>PowerPoint Presentation</vt:lpstr>
      <vt:lpstr>Data Ingestion into Real-Time Ingestion</vt:lpstr>
      <vt:lpstr>Eventstream </vt:lpstr>
      <vt:lpstr>What’s behind an Eventstream?</vt:lpstr>
      <vt:lpstr>PowerPoint Presentation</vt:lpstr>
      <vt:lpstr>How does Evenstream treat multiple routing  and transformation paths?</vt:lpstr>
      <vt:lpstr>Eventstream Ingestion Modes</vt:lpstr>
      <vt:lpstr>Ingestion into Eventhouse: Queued Ingestion</vt:lpstr>
      <vt:lpstr>Queued Ingestion</vt:lpstr>
      <vt:lpstr>Ingestion into Eventhouse: Stream Ingestion</vt:lpstr>
      <vt:lpstr>Streaming Ingestion</vt:lpstr>
      <vt:lpstr>Queued vs streaming ingestion</vt:lpstr>
      <vt:lpstr>Data Formats and Mapping </vt:lpstr>
      <vt:lpstr>Ingest SDKs</vt:lpstr>
      <vt:lpstr>Ingestion mapping</vt:lpstr>
      <vt:lpstr>Ingestion mapping</vt:lpstr>
      <vt:lpstr>Mapping transformations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Luoana Becher</dc:creator>
  <cp:lastModifiedBy>Luoana Becher</cp:lastModifiedBy>
  <cp:revision>1</cp:revision>
  <dcterms:created xsi:type="dcterms:W3CDTF">2025-09-23T07:24:46Z</dcterms:created>
  <dcterms:modified xsi:type="dcterms:W3CDTF">2025-09-23T07:24:56Z</dcterms:modified>
</cp:coreProperties>
</file>